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71" r:id="rId6"/>
    <p:sldId id="272" r:id="rId7"/>
    <p:sldId id="259" r:id="rId8"/>
    <p:sldId id="260" r:id="rId9"/>
    <p:sldId id="264" r:id="rId10"/>
    <p:sldId id="261" r:id="rId11"/>
    <p:sldId id="263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53141C-2EC1-4E6B-A45D-EB56B624C4B1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C373BD-9589-4C2B-B9E2-5DF29439429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97152"/>
            <a:ext cx="7851648" cy="3600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854696" cy="4896544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l"/>
            <a:endParaRPr lang="ru-RU" dirty="0" smtClean="0"/>
          </a:p>
          <a:p>
            <a:pPr algn="ctr"/>
            <a:r>
              <a:rPr lang="ru-RU" sz="5200" dirty="0" smtClean="0"/>
              <a:t>Задача.</a:t>
            </a:r>
            <a:endParaRPr lang="ru-RU" sz="52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Метапредметный</a:t>
            </a:r>
            <a:r>
              <a:rPr lang="ru-RU" dirty="0" smtClean="0"/>
              <a:t> курс.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Задача 1.</a:t>
            </a:r>
            <a:r>
              <a:rPr lang="ru-RU" dirty="0" smtClean="0"/>
              <a:t> </a:t>
            </a:r>
            <a:r>
              <a:rPr lang="ru-RU" b="1" dirty="0" smtClean="0"/>
              <a:t>Выделите части слова «мухоловка</a:t>
            </a:r>
            <a:r>
              <a:rPr lang="ru-RU" dirty="0" smtClean="0"/>
              <a:t>»? </a:t>
            </a:r>
          </a:p>
          <a:p>
            <a:r>
              <a:rPr lang="ru-RU" i="1" dirty="0" smtClean="0"/>
              <a:t>Анализ.</a:t>
            </a:r>
            <a:r>
              <a:rPr lang="ru-RU" dirty="0" smtClean="0"/>
              <a:t> Вспоминаем необходимые определения, применяем их - и ответ готов. </a:t>
            </a:r>
            <a:endParaRPr lang="ru-RU" dirty="0" smtClean="0"/>
          </a:p>
          <a:p>
            <a:r>
              <a:rPr lang="ru-RU" dirty="0" smtClean="0"/>
              <a:t>Перед </a:t>
            </a:r>
            <a:r>
              <a:rPr lang="ru-RU" dirty="0" smtClean="0"/>
              <a:t>нами задача с четким условием, содержащая все необходимые данные. </a:t>
            </a:r>
            <a:endParaRPr lang="ru-RU" dirty="0" smtClean="0"/>
          </a:p>
          <a:p>
            <a:r>
              <a:rPr lang="ru-RU" dirty="0" smtClean="0"/>
              <a:t>Метод </a:t>
            </a:r>
            <a:r>
              <a:rPr lang="ru-RU" dirty="0" smtClean="0"/>
              <a:t>решения известен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ответ единственный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Поэтому эта задача </a:t>
            </a:r>
            <a:r>
              <a:rPr lang="ru-RU" b="1" dirty="0" smtClean="0"/>
              <a:t>закрытого типа.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Открытые задачи.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Задачи </a:t>
            </a:r>
            <a:r>
              <a:rPr lang="ru-RU" i="1" u="sng" dirty="0" smtClean="0"/>
              <a:t>открытого типа </a:t>
            </a:r>
            <a:r>
              <a:rPr lang="ru-RU" dirty="0" smtClean="0"/>
              <a:t>имеют </a:t>
            </a:r>
            <a:r>
              <a:rPr lang="ru-RU" b="1" dirty="0" smtClean="0"/>
              <a:t>размытое</a:t>
            </a:r>
            <a:r>
              <a:rPr lang="ru-RU" dirty="0" smtClean="0"/>
              <a:t> условие, из которого недостаточно ясно,  </a:t>
            </a:r>
            <a:r>
              <a:rPr lang="ru-RU" i="1" u="sng" dirty="0" smtClean="0"/>
              <a:t>как </a:t>
            </a:r>
            <a:r>
              <a:rPr lang="ru-RU" dirty="0" smtClean="0"/>
              <a:t>действовать,</a:t>
            </a:r>
            <a:r>
              <a:rPr lang="ru-RU" i="1" u="sng" dirty="0" smtClean="0"/>
              <a:t> что </a:t>
            </a:r>
            <a:r>
              <a:rPr lang="ru-RU" dirty="0" smtClean="0"/>
              <a:t>использовать при решении, </a:t>
            </a:r>
            <a:r>
              <a:rPr lang="ru-RU" b="1" i="1" dirty="0" smtClean="0"/>
              <a:t>но </a:t>
            </a:r>
            <a:r>
              <a:rPr lang="ru-RU" b="1" i="1" u="sng" dirty="0" smtClean="0"/>
              <a:t>понятен</a:t>
            </a:r>
            <a:r>
              <a:rPr lang="ru-RU" b="1" i="1" dirty="0" smtClean="0"/>
              <a:t> </a:t>
            </a:r>
            <a:r>
              <a:rPr lang="ru-RU" b="1" dirty="0" smtClean="0"/>
              <a:t>требуемый </a:t>
            </a:r>
            <a:r>
              <a:rPr lang="ru-RU" b="1" i="1" u="sng" dirty="0" smtClean="0"/>
              <a:t>результат</a:t>
            </a:r>
            <a:r>
              <a:rPr lang="ru-RU" b="1" dirty="0" smtClean="0"/>
              <a:t>. </a:t>
            </a:r>
          </a:p>
          <a:p>
            <a:r>
              <a:rPr lang="ru-RU" dirty="0" smtClean="0"/>
              <a:t>Такие задачи предполагают разнообразие путей решения, которые не являются прямолинейными, двигаясь по которым попутно приходиться преодолевать возникающие препятствия. </a:t>
            </a:r>
          </a:p>
          <a:p>
            <a:r>
              <a:rPr lang="ru-RU" dirty="0" smtClean="0"/>
              <a:t>Вариантов решений много, но нет понятия правильного решения: решение либо применимо к достижению требуемого результата, либо нет.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отрытого типа: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1.Изобретательские задачи </a:t>
            </a:r>
            <a:r>
              <a:rPr lang="ru-RU" dirty="0" smtClean="0"/>
              <a:t>- </a:t>
            </a:r>
            <a:r>
              <a:rPr lang="ru-RU" dirty="0"/>
              <a:t>изобретательская задача ставит перед решателем вопрос: </a:t>
            </a:r>
            <a:r>
              <a:rPr lang="ru-RU" i="1" u="sng" dirty="0"/>
              <a:t>«Как быть?». </a:t>
            </a:r>
            <a:endParaRPr lang="ru-RU" i="1" u="sng" dirty="0" smtClean="0"/>
          </a:p>
          <a:p>
            <a:r>
              <a:rPr lang="ru-RU" dirty="0" smtClean="0"/>
              <a:t>2. </a:t>
            </a:r>
            <a:r>
              <a:rPr lang="ru-RU" i="1" dirty="0" smtClean="0"/>
              <a:t>Исследовательские задачи </a:t>
            </a:r>
            <a:r>
              <a:rPr lang="ru-RU" dirty="0" smtClean="0"/>
              <a:t>-</a:t>
            </a:r>
            <a:r>
              <a:rPr lang="ru-RU" dirty="0"/>
              <a:t>Исследовательской мы считаем задачу, в которой необходимо объяснить непонятное явление, выявить его причины. В этом случае ключевыми являются вопросы: как происходит? почему? Обычно условие исследовательской задачи предполагает целый набор ответов-гипотез.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открытых задач.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dirty="0" smtClean="0"/>
              <a:t>Для решения применяем </a:t>
            </a:r>
            <a:r>
              <a:rPr lang="ru-RU" b="1" dirty="0" smtClean="0"/>
              <a:t>ПРИЗ</a:t>
            </a:r>
            <a:r>
              <a:rPr lang="ru-RU" dirty="0" smtClean="0"/>
              <a:t> - процедура </a:t>
            </a:r>
            <a:r>
              <a:rPr lang="ru-RU" i="1" u="sng" dirty="0"/>
              <a:t>решения изобретательских </a:t>
            </a:r>
            <a:r>
              <a:rPr lang="ru-RU" i="1" u="sng" dirty="0" smtClean="0"/>
              <a:t>задач 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   ее  применяем и</a:t>
            </a:r>
          </a:p>
          <a:p>
            <a:pPr>
              <a:buNone/>
            </a:pPr>
            <a:r>
              <a:rPr lang="ru-RU" dirty="0" smtClean="0"/>
              <a:t>для </a:t>
            </a:r>
            <a:r>
              <a:rPr lang="ru-RU" dirty="0"/>
              <a:t>решения более сложных </a:t>
            </a:r>
            <a:r>
              <a:rPr lang="ru-RU" i="1" u="sng" dirty="0"/>
              <a:t>исследовательских задач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Эту </a:t>
            </a:r>
            <a:r>
              <a:rPr lang="ru-RU" dirty="0"/>
              <a:t>процедуру можно назвать и </a:t>
            </a:r>
            <a:r>
              <a:rPr lang="ru-RU" i="1" dirty="0"/>
              <a:t>алгоритмом</a:t>
            </a:r>
            <a:r>
              <a:rPr lang="ru-RU" dirty="0"/>
              <a:t>, выполнение которого шаг за шагом приближает решателя к ответу.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700" b="1" cap="all" dirty="0" smtClean="0"/>
              <a:t>Процедура решения исследовательских задач (ПРИЗ).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1</a:t>
            </a:r>
            <a:r>
              <a:rPr lang="ru-RU" b="1" dirty="0"/>
              <a:t>. Подготовка к работе</a:t>
            </a:r>
            <a:r>
              <a:rPr lang="ru-RU" dirty="0"/>
              <a:t> </a:t>
            </a:r>
          </a:p>
          <a:p>
            <a:pPr>
              <a:buNone/>
            </a:pPr>
            <a:r>
              <a:rPr lang="ru-RU" b="1" dirty="0" smtClean="0"/>
              <a:t>2. Анализ условия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dirty="0" smtClean="0"/>
              <a:t>3. Выдвижение гипотез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4. Отбор гипотез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dirty="0" smtClean="0"/>
              <a:t>5. Проверка гипотез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Открытая изобретательская задача.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cap="all" dirty="0"/>
              <a:t>Чаша </a:t>
            </a:r>
            <a:r>
              <a:rPr lang="ru-RU" cap="all" dirty="0" err="1" smtClean="0"/>
              <a:t>Зибольда</a:t>
            </a:r>
            <a:r>
              <a:rPr lang="ru-RU" cap="all" dirty="0" smtClean="0"/>
              <a:t>.</a:t>
            </a:r>
            <a:endParaRPr lang="ru-RU" dirty="0"/>
          </a:p>
          <a:p>
            <a:r>
              <a:rPr lang="ru-RU" dirty="0"/>
              <a:t>В одном из наиболее засушливых районов Черноморского побережья расположен небольшой городок — Феодосия. В начале XX века на склонах ближайшей к городу горы обнаружили большие кучи камней искусственного происхождения. А рядом с этими грудами остатки старых керамических труб. Инженер Ф.И. </a:t>
            </a:r>
            <a:r>
              <a:rPr lang="ru-RU" dirty="0" err="1"/>
              <a:t>Зибольд</a:t>
            </a:r>
            <a:r>
              <a:rPr lang="ru-RU" dirty="0"/>
              <a:t> провел серию экспериментов и доказал, что груды камней могли быть источниками воды для древнего водопровода. </a:t>
            </a:r>
          </a:p>
          <a:p>
            <a:r>
              <a:rPr lang="ru-RU" dirty="0"/>
              <a:t>Откуда бралась вода в грудах камней?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r>
              <a:rPr lang="ru-RU" sz="3200" dirty="0"/>
              <a:t>Умение решать открытые задачи — это как умение плавать, которое всегда пригодится в открытом жизненном океане: даже если ты плывешь на вроде бы надежном корабле, никогда не </a:t>
            </a:r>
            <a:r>
              <a:rPr lang="ru-RU" sz="3200" dirty="0" smtClean="0"/>
              <a:t>знаешь, что будет: а вдруг </a:t>
            </a:r>
            <a:r>
              <a:rPr lang="ru-RU" sz="3200" dirty="0"/>
              <a:t>с айсбергом </a:t>
            </a:r>
            <a:r>
              <a:rPr lang="ru-RU" sz="3200" dirty="0" smtClean="0"/>
              <a:t>столкнешься</a:t>
            </a:r>
            <a:r>
              <a:rPr lang="ru-RU" sz="3200" dirty="0"/>
              <a:t>… </a:t>
            </a:r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Вся жизнь — открытая задача. </a:t>
            </a:r>
            <a:br>
              <a:rPr lang="ru-RU" b="1" dirty="0" smtClean="0"/>
            </a:br>
            <a:endParaRPr lang="ru-RU" b="1" dirty="0" smtClean="0"/>
          </a:p>
          <a:p>
            <a:pPr algn="ctr"/>
            <a:endParaRPr lang="ru-RU" b="1" smtClean="0"/>
          </a:p>
          <a:p>
            <a:pPr algn="ctr"/>
            <a:r>
              <a:rPr lang="ru-RU" b="1" smtClean="0"/>
              <a:t>Решай</a:t>
            </a:r>
            <a:r>
              <a:rPr lang="ru-RU" b="1" dirty="0" smtClean="0"/>
              <a:t>! И ждет тебя удача! 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 ассоциации, связанные с      «задачей»?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57192"/>
            <a:ext cx="8229600" cy="96897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вы встречаетесь с задачами?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3306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Выберите «задачу»: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1.Белеет парус одинокий,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тумане, моря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голубом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ищет он в стране далекой?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кинул он в краю родном? 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клетке 4 серых и 1 белый голубь. Сколько голубей в клетке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  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b="1" dirty="0" smtClean="0"/>
              <a:t> Почему у водолазов «утиная речь»? 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Из пункта А в пункт В вышел поезд, в пункт В он пришел через 8 часов. Какова средняя скорость поезда, если расстояние между пунктами А и В 450 км?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 Из Улан –Удэ в г.Иркутск, выехал легковой автомобиль, сколько часов он будет в пути, соблюдая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скростной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режим трасс?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 каким критериям вы их отобрали?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должна, </a:t>
            </a:r>
            <a:r>
              <a:rPr lang="ru-RU" dirty="0" smtClean="0"/>
              <a:t>п</a:t>
            </a:r>
            <a:r>
              <a:rPr lang="ru-RU" dirty="0" smtClean="0"/>
              <a:t>о вашему , содержать задача, т.е. какую структуру она имеет?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Как работать с задачей?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Этапы работы над 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задачей.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Понимание условий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Первичная схематизация условий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Выдвижение идей способа решения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Моделирование отношений на основании базового специфического средства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Реализация способа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Знаковая фиксация базового решения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Рефлексивный анализ использованных средств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/>
          <a:lstStyle/>
          <a:p>
            <a:r>
              <a:rPr lang="ru-RU" b="1" dirty="0" smtClean="0"/>
              <a:t>Классификация задач.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1.Закрытые: </a:t>
            </a:r>
          </a:p>
          <a:p>
            <a:r>
              <a:rPr lang="ru-RU" dirty="0" smtClean="0"/>
              <a:t>а) Задачи данного типа предусматривают </a:t>
            </a:r>
            <a:r>
              <a:rPr lang="ru-RU" b="1" dirty="0" smtClean="0"/>
              <a:t>четкую и однозначную трактовку </a:t>
            </a:r>
            <a:r>
              <a:rPr lang="ru-RU" b="1" i="1" u="sng" dirty="0" smtClean="0"/>
              <a:t>условий</a:t>
            </a:r>
            <a:r>
              <a:rPr lang="ru-RU" b="1" dirty="0" smtClean="0"/>
              <a:t> </a:t>
            </a:r>
            <a:r>
              <a:rPr lang="ru-RU" dirty="0" smtClean="0"/>
              <a:t>решения проблемы, из которой, зачастую, единственный способ напрашивается сам собой. В результате задача имеет, как правило, </a:t>
            </a:r>
            <a:r>
              <a:rPr lang="ru-RU" b="1" dirty="0" smtClean="0"/>
              <a:t>одно правильное </a:t>
            </a:r>
            <a:r>
              <a:rPr lang="ru-RU" b="1" i="1" u="sng" dirty="0" smtClean="0"/>
              <a:t>решение</a:t>
            </a:r>
            <a:r>
              <a:rPr lang="ru-RU" dirty="0"/>
              <a:t> </a:t>
            </a:r>
            <a:r>
              <a:rPr lang="ru-RU" dirty="0" smtClean="0"/>
              <a:t>с применением определенных алгоритмов.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Закрытые задачи: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ru-RU" b="1" dirty="0" smtClean="0"/>
              <a:t>По сложности </a:t>
            </a:r>
            <a:r>
              <a:rPr lang="ru-RU" dirty="0" smtClean="0"/>
              <a:t>–</a:t>
            </a:r>
            <a:r>
              <a:rPr lang="ru-RU" i="1" u="sng" dirty="0" smtClean="0"/>
              <a:t> простые </a:t>
            </a:r>
            <a:r>
              <a:rPr lang="ru-RU" dirty="0" smtClean="0"/>
              <a:t>один этап решения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</a:t>
            </a:r>
            <a:r>
              <a:rPr lang="ru-RU" i="1" u="sng" dirty="0" smtClean="0"/>
              <a:t> сложные </a:t>
            </a:r>
            <a:r>
              <a:rPr lang="ru-RU" dirty="0" smtClean="0"/>
              <a:t>несколько этапов решения с применением нескольких алгоритмов; </a:t>
            </a:r>
          </a:p>
          <a:p>
            <a:r>
              <a:rPr lang="ru-RU" b="1" dirty="0" smtClean="0"/>
              <a:t>По информативному </a:t>
            </a:r>
            <a:r>
              <a:rPr lang="ru-RU" dirty="0" smtClean="0"/>
              <a:t>содержанию (условия) : </a:t>
            </a:r>
          </a:p>
          <a:p>
            <a:pPr>
              <a:buNone/>
            </a:pPr>
            <a:r>
              <a:rPr lang="ru-RU" i="1" u="sng" dirty="0" smtClean="0"/>
              <a:t>с достаточной (полной) </a:t>
            </a:r>
            <a:r>
              <a:rPr lang="ru-RU" dirty="0" smtClean="0"/>
              <a:t>информацией </a:t>
            </a:r>
          </a:p>
          <a:p>
            <a:pPr>
              <a:buNone/>
            </a:pPr>
            <a:r>
              <a:rPr lang="ru-RU" i="1" u="sng" dirty="0" smtClean="0"/>
              <a:t>неполной </a:t>
            </a:r>
            <a:r>
              <a:rPr lang="ru-RU" i="1" dirty="0" smtClean="0"/>
              <a:t>– </a:t>
            </a:r>
            <a:r>
              <a:rPr lang="ru-RU" dirty="0" smtClean="0"/>
              <a:t>требуется воспользоваться разными источниками информационных носителей, чтобы восполнить недостающие данные.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318</TotalTime>
  <Words>563</Words>
  <Application>Microsoft Office PowerPoint</Application>
  <PresentationFormat>Экран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.</vt:lpstr>
      <vt:lpstr>Ваши ассоциации, связанные с      «задачей»?      </vt:lpstr>
      <vt:lpstr>Где вы встречаетесь с задачами?</vt:lpstr>
      <vt:lpstr>Выберите «задачу»: </vt:lpstr>
      <vt:lpstr>По каким критериям вы их отобрали?</vt:lpstr>
      <vt:lpstr>Этапы работы над задачей.</vt:lpstr>
      <vt:lpstr>Классификация задач.</vt:lpstr>
      <vt:lpstr>Задачи:</vt:lpstr>
      <vt:lpstr>Закрытые задачи:  </vt:lpstr>
      <vt:lpstr>Пример.</vt:lpstr>
      <vt:lpstr>Открытые задачи.</vt:lpstr>
      <vt:lpstr>Задачи отрытого типа:  </vt:lpstr>
      <vt:lpstr>Решение открытых задач.  </vt:lpstr>
      <vt:lpstr>Процедура решения исследовательских задач (ПРИЗ). </vt:lpstr>
      <vt:lpstr>Открытая изобретательская задача.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ЗАДАЧА.</dc:title>
  <dc:creator>админ</dc:creator>
  <cp:lastModifiedBy>админ</cp:lastModifiedBy>
  <cp:revision>45</cp:revision>
  <dcterms:created xsi:type="dcterms:W3CDTF">2015-10-25T09:38:43Z</dcterms:created>
  <dcterms:modified xsi:type="dcterms:W3CDTF">2016-04-20T15:17:47Z</dcterms:modified>
</cp:coreProperties>
</file>