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2" r:id="rId4"/>
    <p:sldId id="258" r:id="rId5"/>
    <p:sldId id="265" r:id="rId6"/>
    <p:sldId id="263" r:id="rId7"/>
    <p:sldId id="259" r:id="rId8"/>
    <p:sldId id="266" r:id="rId9"/>
    <p:sldId id="271" r:id="rId10"/>
    <p:sldId id="267" r:id="rId11"/>
    <p:sldId id="272" r:id="rId12"/>
    <p:sldId id="273" r:id="rId13"/>
    <p:sldId id="274" r:id="rId14"/>
    <p:sldId id="268" r:id="rId15"/>
    <p:sldId id="276" r:id="rId16"/>
    <p:sldId id="275" r:id="rId17"/>
    <p:sldId id="269" r:id="rId18"/>
    <p:sldId id="278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E99CCA-0961-44CD-9894-5C0017E55708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A4C156-62F1-4E6C-B0DF-002483BFA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120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D2C132-462B-49C3-93E1-DA778B4F8D3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21C5C0-42D8-4812-9537-BCED07A54AA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58A4A-4537-4C57-ADBA-52FFCE06E969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76C6D-6429-48CD-8E0C-21EA9098D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D1C0B-CB08-4458-9AEB-EA8B1CBE859E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E9F50-3F49-4D9F-BE32-3C5AF4A5C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2A17E-E6FE-46CD-8EE0-CB019E912B1A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0B676-3398-48F5-9A97-612AE3400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E5560-5364-4047-B74B-97E4EE59D6B5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B3BD7-A02F-41AF-9770-B7B48F9AC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2794B-E536-4518-A940-0FA1C3F2089D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33C0-9F39-4F54-B825-3A8574FE7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B9017-2E59-4E3C-AF6E-C81BDD5460A7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C5BA4-89BB-4340-BA7C-3AB83AFE0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FC03E-651E-43DF-80C8-4E14C25E6886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AC0E4-C9B9-4D9E-827E-BAFC5852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C6B25-96B7-4292-B280-0200AF2A1F9D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19D45-22EA-4832-BEF3-80AE3A7DC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2736-62D7-4C79-B70E-3EC4455CFE27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93254-7736-42C1-8579-C7CCBA46D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64E63-E650-496D-B2DE-D332765EF06E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8CC16-3977-4B57-B36B-C6FD7630C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D3393-6F5E-4DBE-9841-37CDE188CF86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9CEF1-E488-4DF4-BE61-19D24E659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91DB31-64D8-4C85-B1C5-B6D20C6D7291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3A6666-1C76-4D04-A3FF-7FC7632D3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Путешествие по стране «Информатика»</a:t>
            </a:r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8424936" cy="6408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6941855"/>
              </p:ext>
            </p:extLst>
          </p:nvPr>
        </p:nvGraphicFramePr>
        <p:xfrm>
          <a:off x="755576" y="2564904"/>
          <a:ext cx="3898776" cy="3221094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720080"/>
                <a:gridCol w="3178696"/>
              </a:tblGrid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БЛОКНОТ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MICROSOFT  WORD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MICROSOFT  POWER POINT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АРХИВНЫЙ ФАЙЛ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ЗАГРУЗОЧНЫЙ ФАЙЛ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PAINT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1248937"/>
              </p:ext>
            </p:extLst>
          </p:nvPr>
        </p:nvGraphicFramePr>
        <p:xfrm>
          <a:off x="6156176" y="2492896"/>
          <a:ext cx="2376264" cy="3312367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074355"/>
                <a:gridCol w="1301909"/>
              </a:tblGrid>
              <a:tr h="5935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BMP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TXT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EXE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PPT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RAR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DOC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599" name="Прямоугольник 5"/>
          <p:cNvSpPr>
            <a:spLocks noChangeArrowheads="1"/>
          </p:cNvSpPr>
          <p:nvPr/>
        </p:nvSpPr>
        <p:spPr bwMode="auto">
          <a:xfrm>
            <a:off x="885013" y="1340768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В левой колонке – названия программ и файлов, в правой – расширение имени файла, которое по умолчанию присваивается при их создании. Расширения приведены произвольно. Необходимо найти соответствие. Результат записать в виде двузначных чисел.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файлов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844675"/>
          <a:ext cx="3898776" cy="3221094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720080"/>
                <a:gridCol w="3178696"/>
              </a:tblGrid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БЛОКНОТ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MICROSOFT  WORD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MICROSOFT  POWER POINT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АРХИВНЫЙ ФАЙЛ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ЗАГРУЗОЧНЫЙ ФАЙЛ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PAINT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40425" y="1773238"/>
          <a:ext cx="2376264" cy="3312367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074355"/>
                <a:gridCol w="1301909"/>
              </a:tblGrid>
              <a:tr h="5935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BMP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TXT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EXE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PPT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RAR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DOC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Стрелка вниз 1"/>
          <p:cNvSpPr/>
          <p:nvPr/>
        </p:nvSpPr>
        <p:spPr>
          <a:xfrm rot="17180671">
            <a:off x="4740012" y="1443222"/>
            <a:ext cx="648072" cy="2075921"/>
          </a:xfrm>
          <a:prstGeom prst="downArrow">
            <a:avLst>
              <a:gd name="adj1" fmla="val 25084"/>
              <a:gd name="adj2" fmla="val 355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087712">
            <a:off x="4777916" y="2162188"/>
            <a:ext cx="648072" cy="3156157"/>
          </a:xfrm>
          <a:prstGeom prst="downArrow">
            <a:avLst>
              <a:gd name="adj1" fmla="val 25084"/>
              <a:gd name="adj2" fmla="val 355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232989">
            <a:off x="4038443" y="3162592"/>
            <a:ext cx="2150919" cy="504056"/>
          </a:xfrm>
          <a:prstGeom prst="rightArrow">
            <a:avLst>
              <a:gd name="adj1" fmla="val 33046"/>
              <a:gd name="adj2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71673">
            <a:off x="4071220" y="3808203"/>
            <a:ext cx="2150919" cy="504056"/>
          </a:xfrm>
          <a:prstGeom prst="rightArrow">
            <a:avLst>
              <a:gd name="adj1" fmla="val 33046"/>
              <a:gd name="adj2" fmla="val 5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0005015">
            <a:off x="3957168" y="3462110"/>
            <a:ext cx="2506012" cy="504056"/>
          </a:xfrm>
          <a:prstGeom prst="rightArrow">
            <a:avLst>
              <a:gd name="adj1" fmla="val 33046"/>
              <a:gd name="adj2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8195069">
            <a:off x="3372723" y="3128633"/>
            <a:ext cx="3566025" cy="504056"/>
          </a:xfrm>
          <a:prstGeom prst="rightArrow">
            <a:avLst>
              <a:gd name="adj1" fmla="val 33046"/>
              <a:gd name="adj2" fmla="val 50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65" name="TextBox 9"/>
          <p:cNvSpPr txBox="1">
            <a:spLocks noChangeArrowheads="1"/>
          </p:cNvSpPr>
          <p:nvPr/>
        </p:nvSpPr>
        <p:spPr bwMode="auto">
          <a:xfrm>
            <a:off x="1475656" y="612775"/>
            <a:ext cx="41767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Ответы:</a:t>
            </a:r>
            <a:endParaRPr lang="ru-RU" sz="4000" b="1" dirty="0">
              <a:latin typeface="Calibri" pitchFamily="34" charset="0"/>
            </a:endParaRPr>
          </a:p>
        </p:txBody>
      </p:sp>
      <p:sp>
        <p:nvSpPr>
          <p:cNvPr id="25666" name="Прямоугольник 10"/>
          <p:cNvSpPr>
            <a:spLocks noChangeArrowheads="1"/>
          </p:cNvSpPr>
          <p:nvPr/>
        </p:nvSpPr>
        <p:spPr bwMode="auto">
          <a:xfrm>
            <a:off x="3788539" y="674687"/>
            <a:ext cx="4006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(12, 26, 34, 45, 53, 61)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B8349-3A75-438E-962C-A1FFD76B31D9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7450" y="908050"/>
            <a:ext cx="7497763" cy="2520950"/>
          </a:xfrm>
          <a:prstGeom prst="rect">
            <a:avLst/>
          </a:prstGeom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Физминутка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Услышав имя текстового файла – закройте глаза,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звукового – откройте глаза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8888" y="3573463"/>
            <a:ext cx="7499350" cy="2016125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300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Услышав имя папки– встаньте на правую ногу, имя файла – на левую ногу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Текстов</a:t>
            </a:r>
          </a:p>
        </p:txBody>
      </p:sp>
      <p:pic>
        <p:nvPicPr>
          <p:cNvPr id="17" name="Рисунок 16" descr="1233624-moda-interio-3-550-veselyie-zveryata-1-rulon_5169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196752"/>
            <a:ext cx="5373216" cy="537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dirty="0" smtClean="0"/>
              <a:t>Запустить текстовый редактор </a:t>
            </a:r>
            <a:r>
              <a:rPr lang="en-US" b="1" dirty="0" smtClean="0"/>
              <a:t>Ms. </a:t>
            </a:r>
            <a:r>
              <a:rPr lang="ru-RU" b="1" dirty="0" err="1" smtClean="0"/>
              <a:t>Word</a:t>
            </a:r>
            <a:r>
              <a:rPr lang="ru-RU" b="1" dirty="0" smtClean="0"/>
              <a:t> </a:t>
            </a:r>
            <a:r>
              <a:rPr lang="ru-RU" dirty="0" smtClean="0"/>
              <a:t>и </a:t>
            </a:r>
            <a:r>
              <a:rPr lang="ru-RU" b="1" dirty="0" smtClean="0"/>
              <a:t>набрать </a:t>
            </a:r>
            <a:r>
              <a:rPr lang="ru-RU" dirty="0" smtClean="0"/>
              <a:t>следующий текст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dirty="0" smtClean="0"/>
              <a:t>(шрифт </a:t>
            </a:r>
            <a:r>
              <a:rPr lang="ru-RU" dirty="0" err="1" smtClean="0"/>
              <a:t>Courier</a:t>
            </a:r>
            <a:r>
              <a:rPr lang="ru-RU" dirty="0" smtClean="0"/>
              <a:t> </a:t>
            </a:r>
            <a:r>
              <a:rPr lang="en-US" dirty="0" smtClean="0"/>
              <a:t>New</a:t>
            </a:r>
            <a:r>
              <a:rPr lang="ru-RU" dirty="0" smtClean="0"/>
              <a:t>, размер 12 для основного текста и 18 – для заголовка).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dirty="0" smtClean="0"/>
              <a:t>Для ввода повторяющихся фрагментов использовать </a:t>
            </a:r>
            <a:r>
              <a:rPr lang="ru-RU" b="1" dirty="0" smtClean="0"/>
              <a:t>копирование</a:t>
            </a:r>
            <a:r>
              <a:rPr lang="ru-RU" dirty="0" smtClean="0"/>
              <a:t>.</a:t>
            </a:r>
          </a:p>
          <a:p>
            <a:pPr marL="0" indent="0"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текстов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Измерения информации</a:t>
            </a:r>
          </a:p>
        </p:txBody>
      </p:sp>
      <p:pic>
        <p:nvPicPr>
          <p:cNvPr id="6146" name="Picture 2" descr="https://mendolaart.com/wp-content/uploads/2014/10/stre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7272808" cy="503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8362950" cy="309634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Книга</a:t>
            </a:r>
            <a:r>
              <a:rPr lang="ru-RU" sz="2400" dirty="0"/>
              <a:t>, собранная с помощью компьютера, содержит 150 страниц; на каждой странице – 40 строк, в каждой строке – 60 символов. Каков объем информации в книге?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/>
              <a:t>Алфавит племени Мульти состоит из 8 букв. Какое количество информации несет одна буква этого алфавита?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/>
              <a:t>Сколько Килобайтов составляет сообщение, содержащее 12288 битов?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/>
              <a:t>При угадывании целого числа в некотором диапазоне было получено 6 бит информации. Сколько чисел содержит этот диапазон?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91410" y="1556792"/>
            <a:ext cx="6408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 задач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11560" y="3326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измерения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ОТВЕТЫ: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899592" y="1605786"/>
            <a:ext cx="24721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360000 бит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бита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 Кбайт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384px-File_island_d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424936" cy="666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Страна «Информатика»</a:t>
            </a:r>
          </a:p>
        </p:txBody>
      </p:sp>
      <p:sp>
        <p:nvSpPr>
          <p:cNvPr id="4" name="Овал 3"/>
          <p:cNvSpPr/>
          <p:nvPr/>
        </p:nvSpPr>
        <p:spPr>
          <a:xfrm flipV="1">
            <a:off x="1403648" y="2420888"/>
            <a:ext cx="360040" cy="1440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444208" y="2348880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15816" y="2384884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4048" y="1196752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67755" y="3757682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2564904"/>
            <a:ext cx="1584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Город Кодов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1268760"/>
            <a:ext cx="1584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Город Файлов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64275" y="3717925"/>
            <a:ext cx="21240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Город Измерения информации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49574" y="2449513"/>
            <a:ext cx="1982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Город Устройств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32240" y="2132856"/>
            <a:ext cx="15843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Город Текстов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Страна «Информатика»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Оцени себя</a:t>
            </a:r>
          </a:p>
        </p:txBody>
      </p:sp>
      <p:pic>
        <p:nvPicPr>
          <p:cNvPr id="2050" name="Picture 2" descr="https://cdn2.arhivurokov.ru/multiurok/html/2018/10/03/s_5bb4cb704bd8e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416824" cy="5562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384px-File_island_d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424936" cy="6669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«Информатика»</a:t>
            </a:r>
          </a:p>
        </p:txBody>
      </p:sp>
      <p:sp>
        <p:nvSpPr>
          <p:cNvPr id="4" name="Овал 3"/>
          <p:cNvSpPr/>
          <p:nvPr/>
        </p:nvSpPr>
        <p:spPr>
          <a:xfrm flipV="1">
            <a:off x="1403648" y="2420888"/>
            <a:ext cx="360040" cy="1440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444208" y="2348880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15816" y="2384884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4048" y="1196752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67755" y="3757682"/>
            <a:ext cx="360040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2564904"/>
            <a:ext cx="1584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Город Кодов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1268760"/>
            <a:ext cx="15843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Город Файлов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64275" y="3717925"/>
            <a:ext cx="21240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Город Измерения информации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49574" y="2449513"/>
            <a:ext cx="1982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cs typeface="+mn-cs"/>
              </a:rPr>
              <a:t>Город Устройств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32240" y="2132856"/>
            <a:ext cx="15843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Город Текстов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«Информатика»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 Кодов</a:t>
            </a:r>
            <a:endParaRPr lang="ru-RU" sz="8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800px_COLOURBOX130181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7893241" cy="496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5" descr="памя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518" y="3861048"/>
            <a:ext cx="38798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процесс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22762" y="2924944"/>
            <a:ext cx="4821238" cy="1928813"/>
          </a:xfr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772816"/>
            <a:ext cx="4095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Кодов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48064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Разгадайте ребусы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5" descr="памя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854653"/>
            <a:ext cx="3960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процесс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960" y="2863056"/>
            <a:ext cx="4821238" cy="1928813"/>
          </a:xfr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628800"/>
            <a:ext cx="4095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1"/>
          <p:cNvSpPr txBox="1">
            <a:spLocks noChangeArrowheads="1"/>
          </p:cNvSpPr>
          <p:nvPr/>
        </p:nvSpPr>
        <p:spPr bwMode="auto">
          <a:xfrm>
            <a:off x="539552" y="3087687"/>
            <a:ext cx="3313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МОНИТОР</a:t>
            </a: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5395384" y="4797152"/>
            <a:ext cx="3311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ПРОЦЕССОР</a:t>
            </a:r>
          </a:p>
        </p:txBody>
      </p: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683568" y="5691981"/>
            <a:ext cx="3313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ПАМЯТЬ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Устройств</a:t>
            </a:r>
          </a:p>
        </p:txBody>
      </p:sp>
      <p:pic>
        <p:nvPicPr>
          <p:cNvPr id="17" name="Рисунок 16" descr="7a22ee9b27cedf6ba593d586021ede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810117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4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831850"/>
          </a:xfrm>
        </p:spPr>
        <p:txBody>
          <a:bodyPr>
            <a:spAutoFit/>
          </a:bodyPr>
          <a:lstStyle/>
          <a:p>
            <a:pPr eaLnBrk="1" hangingPunct="1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Устройства компьютера спрятаны в клетки.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Найдите их.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6344366"/>
              </p:ext>
            </p:extLst>
          </p:nvPr>
        </p:nvGraphicFramePr>
        <p:xfrm>
          <a:off x="2771800" y="5013176"/>
          <a:ext cx="3606800" cy="14668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01700"/>
                <a:gridCol w="901700"/>
                <a:gridCol w="901700"/>
                <a:gridCol w="901700"/>
              </a:tblGrid>
              <a:tr h="7334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н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и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к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у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ш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н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и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5132862"/>
              </p:ext>
            </p:extLst>
          </p:nvPr>
        </p:nvGraphicFramePr>
        <p:xfrm>
          <a:off x="755576" y="3861048"/>
          <a:ext cx="2705100" cy="1116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01700"/>
                <a:gridCol w="901700"/>
                <a:gridCol w="901700"/>
              </a:tblGrid>
              <a:tr h="5040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м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я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т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543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а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п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ь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6911249"/>
              </p:ext>
            </p:extLst>
          </p:nvPr>
        </p:nvGraphicFramePr>
        <p:xfrm>
          <a:off x="5004048" y="3573016"/>
          <a:ext cx="3606800" cy="14668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01700"/>
                <a:gridCol w="901700"/>
                <a:gridCol w="901700"/>
                <a:gridCol w="901700"/>
              </a:tblGrid>
              <a:tr h="7334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т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с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й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о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и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к</a:t>
                      </a:r>
                      <a:endParaRPr lang="ru-RU" sz="3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д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ж</a:t>
                      </a:r>
                      <a:endParaRPr lang="ru-RU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5246390"/>
              </p:ext>
            </p:extLst>
          </p:nvPr>
        </p:nvGraphicFramePr>
        <p:xfrm>
          <a:off x="5220072" y="2276872"/>
          <a:ext cx="3240360" cy="1116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0120"/>
                <a:gridCol w="1080120"/>
                <a:gridCol w="1080120"/>
              </a:tblGrid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е</a:t>
                      </a:r>
                      <a:endParaRPr lang="ru-RU" sz="36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р</a:t>
                      </a:r>
                      <a:endParaRPr lang="ru-RU" sz="36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с</a:t>
                      </a:r>
                      <a:endParaRPr lang="ru-RU" sz="3600" b="0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>
                          <a:effectLst/>
                        </a:rPr>
                        <a:t>н</a:t>
                      </a:r>
                      <a:endParaRPr lang="ru-RU" sz="3600" b="0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а</a:t>
                      </a:r>
                      <a:endParaRPr lang="ru-RU" sz="36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>
                          <a:effectLst/>
                        </a:rPr>
                        <a:t>к</a:t>
                      </a:r>
                      <a:endParaRPr lang="ru-RU" sz="36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3996036"/>
              </p:ext>
            </p:extLst>
          </p:nvPr>
        </p:nvGraphicFramePr>
        <p:xfrm>
          <a:off x="611560" y="2564904"/>
          <a:ext cx="3744415" cy="1130424"/>
        </p:xfrm>
        <a:graphic>
          <a:graphicData uri="http://schemas.openxmlformats.org/drawingml/2006/table">
            <a:tbl>
              <a:tblPr>
                <a:tableStyleId>{306799F8-075E-4A3A-A7F6-7FBC6576F1A4}</a:tableStyleId>
              </a:tblPr>
              <a:tblGrid>
                <a:gridCol w="748883"/>
                <a:gridCol w="748883"/>
                <a:gridCol w="748883"/>
                <a:gridCol w="748883"/>
                <a:gridCol w="748883"/>
              </a:tblGrid>
              <a:tr h="5652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У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Т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А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К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Л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2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Р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А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И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В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itchFamily="66" charset="0"/>
                        </a:rPr>
                        <a:t>А 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устройств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899592" y="2060848"/>
            <a:ext cx="374441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Сканер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Джойстик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Наушники</a:t>
            </a:r>
          </a:p>
          <a:p>
            <a:pPr marL="342900" indent="-342900">
              <a:buFontTx/>
              <a:buAutoNum type="arabicPeriod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1403350" y="549275"/>
            <a:ext cx="46815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Ответы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 Файлов</a:t>
            </a:r>
          </a:p>
        </p:txBody>
      </p:sp>
      <p:pic>
        <p:nvPicPr>
          <p:cNvPr id="17" name="Рисунок 16" descr="Local-Internet-Marke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334" y="1700808"/>
            <a:ext cx="8183633" cy="367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389</Words>
  <Application>Microsoft Office PowerPoint</Application>
  <PresentationFormat>Экран (4:3)</PresentationFormat>
  <Paragraphs>147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Путешествие по стране «Информатика»</vt:lpstr>
      <vt:lpstr>Страна «Информатика»</vt:lpstr>
      <vt:lpstr>Город Кодов</vt:lpstr>
      <vt:lpstr>Слайд 4</vt:lpstr>
      <vt:lpstr>Слайд 5</vt:lpstr>
      <vt:lpstr>Город Устройств</vt:lpstr>
      <vt:lpstr>Устройства компьютера спрятаны в клетки. Найдите их. </vt:lpstr>
      <vt:lpstr>Слайд 8</vt:lpstr>
      <vt:lpstr>Город Файлов</vt:lpstr>
      <vt:lpstr>Слайд 10</vt:lpstr>
      <vt:lpstr>Слайд 11</vt:lpstr>
      <vt:lpstr>Слайд 12</vt:lpstr>
      <vt:lpstr>Город Текстов</vt:lpstr>
      <vt:lpstr>Слайд 14</vt:lpstr>
      <vt:lpstr>Город Измерения информации</vt:lpstr>
      <vt:lpstr>Слайд 16</vt:lpstr>
      <vt:lpstr>ОТВЕТЫ:</vt:lpstr>
      <vt:lpstr>Страна «Информатика»</vt:lpstr>
      <vt:lpstr>Оцени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Учитель</dc:creator>
  <cp:lastModifiedBy>Саида Салманова</cp:lastModifiedBy>
  <cp:revision>22</cp:revision>
  <dcterms:created xsi:type="dcterms:W3CDTF">2015-02-02T03:59:40Z</dcterms:created>
  <dcterms:modified xsi:type="dcterms:W3CDTF">2019-04-06T18:05:36Z</dcterms:modified>
</cp:coreProperties>
</file>