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70" r:id="rId7"/>
    <p:sldId id="271" r:id="rId8"/>
    <p:sldId id="272" r:id="rId9"/>
    <p:sldId id="273" r:id="rId10"/>
    <p:sldId id="274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277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8788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23963" y="4797425"/>
            <a:ext cx="6227762" cy="1109663"/>
          </a:xfrm>
        </p:spPr>
        <p:txBody>
          <a:bodyPr/>
          <a:lstStyle>
            <a:lvl1pPr>
              <a:defRPr sz="3200" b="1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23963" y="5540375"/>
            <a:ext cx="6227762" cy="696913"/>
          </a:xfrm>
        </p:spPr>
        <p:txBody>
          <a:bodyPr/>
          <a:lstStyle>
            <a:lvl1pPr marL="0" indent="0">
              <a:buFontTx/>
              <a:buNone/>
              <a:defRPr sz="2400" b="1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727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1987550"/>
            <a:ext cx="1909762" cy="46101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1987550"/>
            <a:ext cx="5581650" cy="46101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765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218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10512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76338" y="2638425"/>
            <a:ext cx="3744912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73650" y="2638425"/>
            <a:ext cx="3746500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15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011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805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699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69750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015753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987550"/>
            <a:ext cx="6553200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5516563"/>
            <a:ext cx="9144000" cy="1341437"/>
          </a:xfrm>
          <a:prstGeom prst="rect">
            <a:avLst/>
          </a:prstGeom>
          <a:gradFill rotWithShape="1">
            <a:gsLst>
              <a:gs pos="0">
                <a:srgbClr val="765E2F">
                  <a:alpha val="0"/>
                </a:srgbClr>
              </a:gs>
              <a:gs pos="100000">
                <a:schemeClr val="folHlink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uk-UA" alt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638425"/>
            <a:ext cx="7643812" cy="395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3924300" y="3068638"/>
            <a:ext cx="5219700" cy="1081087"/>
          </a:xfrm>
          <a:prstGeom prst="rect">
            <a:avLst/>
          </a:prstGeom>
          <a:solidFill>
            <a:srgbClr val="8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13225" y="2901950"/>
            <a:ext cx="4679950" cy="1109663"/>
          </a:xfrm>
        </p:spPr>
        <p:txBody>
          <a:bodyPr/>
          <a:lstStyle/>
          <a:p>
            <a:r>
              <a:rPr lang="ru-RU" altLang="ru-RU">
                <a:latin typeface="Tahoma" pitchFamily="34" charset="0"/>
              </a:rPr>
              <a:t>Name of presentation</a:t>
            </a:r>
            <a:endParaRPr lang="uk-UA" altLang="ru-RU">
              <a:latin typeface="Tahoma" pitchFamily="34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54500" y="3668713"/>
            <a:ext cx="2865438" cy="696912"/>
          </a:xfrm>
        </p:spPr>
        <p:txBody>
          <a:bodyPr/>
          <a:lstStyle/>
          <a:p>
            <a:r>
              <a:rPr lang="ru-RU" altLang="ru-RU" sz="2000"/>
              <a:t>2004 C</a:t>
            </a:r>
            <a:r>
              <a:rPr lang="en-US" altLang="ru-RU" sz="2000"/>
              <a:t>o</a:t>
            </a:r>
            <a:r>
              <a:rPr lang="ru-RU" altLang="ru-RU" sz="2000"/>
              <a:t>mpany name</a:t>
            </a:r>
          </a:p>
          <a:p>
            <a:endParaRPr lang="uk-UA" altLang="ru-RU" sz="2000"/>
          </a:p>
        </p:txBody>
      </p:sp>
      <p:pic>
        <p:nvPicPr>
          <p:cNvPr id="5" name="Picture 3" descr="G:\Проекты на фестиваль\3fff3b7dd7b107f7fc0f64681dfdf44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00" y="-6040"/>
            <a:ext cx="9207312" cy="688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:\Проекты на фестиваль\Grigoriy_i_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00" y="-6041"/>
            <a:ext cx="9207312" cy="2426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75581" y="1700808"/>
            <a:ext cx="823578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Проект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Тема: « Донские мотивы – </a:t>
            </a:r>
          </a:p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еканка»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64712" y="6311179"/>
            <a:ext cx="112300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2019г.</a:t>
            </a:r>
            <a:endParaRPr lang="ru-RU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16216" y="5412222"/>
            <a:ext cx="244098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Руководитель 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Швецов Н.В.</a:t>
            </a:r>
            <a:endParaRPr lang="ru-RU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3920" y="4589511"/>
            <a:ext cx="4980594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Выполнила ученица 6 Е класса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Биденко Ирина</a:t>
            </a:r>
            <a:endParaRPr lang="ru-RU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G:\Проекты на фестиваль\Grigoriy_i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00" y="-6041"/>
            <a:ext cx="9207312" cy="199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354737"/>
            <a:ext cx="6553200" cy="649288"/>
          </a:xfrm>
        </p:spPr>
        <p:txBody>
          <a:bodyPr/>
          <a:lstStyle/>
          <a:p>
            <a:pPr algn="ctr"/>
            <a:r>
              <a:rPr lang="ru-RU" dirty="0"/>
              <a:t>Чеканка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3797300" cy="568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8555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928802"/>
            <a:ext cx="7643812" cy="4786346"/>
          </a:xfrm>
        </p:spPr>
        <p:txBody>
          <a:bodyPr/>
          <a:lstStyle/>
          <a:p>
            <a:r>
              <a:rPr lang="ru-RU" sz="2000" dirty="0" smtClean="0"/>
              <a:t>В настоящее время чеканкой </a:t>
            </a:r>
            <a:r>
              <a:rPr lang="ru-RU" sz="2000" dirty="0" err="1" smtClean="0"/>
              <a:t>вряд-ли</a:t>
            </a:r>
            <a:r>
              <a:rPr lang="ru-RU" sz="2000" dirty="0" smtClean="0"/>
              <a:t> можно кого-то удивить. А ведь много лет назад она была настоящим искусством, которым занимались только настоящие мастера. В те времена особо популярными были чеканные изделия из драгоценных металлов.</a:t>
            </a:r>
          </a:p>
          <a:p>
            <a:r>
              <a:rPr lang="ru-RU" sz="2000" dirty="0" smtClean="0"/>
              <a:t>Чеканка была известна в Древнем Египте, античной Греции и Риме. С давних времен она известна в искусстве Ирана и Китая, Индии и Японии. Значительное развитие она получила в эпоху Возрождения в странах Западной Европы. Высокого совершенства чеканка достигла в </a:t>
            </a:r>
            <a:r>
              <a:rPr lang="ru-RU" sz="2000" dirty="0" err="1" smtClean="0"/>
              <a:t>домонгольской</a:t>
            </a:r>
            <a:r>
              <a:rPr lang="ru-RU" sz="2000" dirty="0" smtClean="0"/>
              <a:t> Руси и вновь расцвела в древнерусском искусстве XV—XVII вв. Дальнейшее развитие она получила в XVIII и XIX вв. и продолжает применяться и обогащаться новыми приемами в нашем современном декоративно-прикладном искусстве.</a:t>
            </a:r>
            <a:endParaRPr lang="ru-RU" sz="2000" dirty="0"/>
          </a:p>
        </p:txBody>
      </p:sp>
      <p:pic>
        <p:nvPicPr>
          <p:cNvPr id="4" name="Picture 2" descr="G:\Проекты на фестиваль\Grigoriy_i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00" y="-6041"/>
            <a:ext cx="9207312" cy="199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214422"/>
            <a:ext cx="6553200" cy="649288"/>
          </a:xfrm>
        </p:spPr>
        <p:txBody>
          <a:bodyPr/>
          <a:lstStyle/>
          <a:p>
            <a:r>
              <a:rPr lang="ru-RU" dirty="0" smtClean="0"/>
              <a:t>Историческая справка.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79128"/>
            <a:ext cx="9144000" cy="3959225"/>
          </a:xfrm>
        </p:spPr>
        <p:txBody>
          <a:bodyPr/>
          <a:lstStyle/>
          <a:p>
            <a:r>
              <a:rPr lang="ru-RU" dirty="0" smtClean="0"/>
              <a:t>Донские мотивы – это одна из интереснейших тем для выполнения художественно-прикладных работ. Поэтому я решила в своем проекте использовать именно донские мотивы.</a:t>
            </a:r>
            <a:endParaRPr lang="ru-RU" dirty="0"/>
          </a:p>
        </p:txBody>
      </p:sp>
      <p:pic>
        <p:nvPicPr>
          <p:cNvPr id="4" name="Picture 2" descr="G:\Проекты на фестиваль\Grigoriy_i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9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366054"/>
            <a:ext cx="7456516" cy="649288"/>
          </a:xfrm>
        </p:spPr>
        <p:txBody>
          <a:bodyPr/>
          <a:lstStyle/>
          <a:p>
            <a:r>
              <a:rPr lang="ru-RU" dirty="0" smtClean="0"/>
              <a:t>Обоснование выбранной темы</a:t>
            </a:r>
            <a:endParaRPr lang="ru-RU" dirty="0"/>
          </a:p>
        </p:txBody>
      </p:sp>
      <p:pic>
        <p:nvPicPr>
          <p:cNvPr id="5" name="Рисунок 4" descr="C:\Users\учитель\AppData\Local\Microsoft\Windows\Temporary Internet Files\Content.Word\s1200 (1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3717032"/>
            <a:ext cx="2119630" cy="159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учитель\AppData\Local\Microsoft\Windows\Temporary Internet Files\Content.Word\a_c706e6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97463" y="3717032"/>
            <a:ext cx="2371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учитель\AppData\Local\Microsoft\Windows\Temporary Internet Files\Content.Word\s1200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4884" y="3717031"/>
            <a:ext cx="257746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L:\3303216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80312" y="3452637"/>
            <a:ext cx="1651635" cy="24187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G:\Проекты на фестиваль\Grigoriy_i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7312" cy="199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6553200" cy="649288"/>
          </a:xfrm>
        </p:spPr>
        <p:txBody>
          <a:bodyPr/>
          <a:lstStyle/>
          <a:p>
            <a:r>
              <a:rPr lang="ru-RU" dirty="0" smtClean="0"/>
              <a:t>Звездочка обдумывания.</a:t>
            </a:r>
            <a:endParaRPr lang="ru-RU" dirty="0"/>
          </a:p>
        </p:txBody>
      </p:sp>
      <p:sp>
        <p:nvSpPr>
          <p:cNvPr id="33" name="Заголовок 1"/>
          <p:cNvSpPr txBox="1">
            <a:spLocks/>
          </p:cNvSpPr>
          <p:nvPr/>
        </p:nvSpPr>
        <p:spPr bwMode="auto">
          <a:xfrm>
            <a:off x="300037" y="56832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Опорная схема размышлений</a:t>
            </a:r>
          </a:p>
        </p:txBody>
      </p:sp>
      <p:sp>
        <p:nvSpPr>
          <p:cNvPr id="34" name="Rectangle 4"/>
          <p:cNvSpPr txBox="1">
            <a:spLocks noChangeArrowheads="1"/>
          </p:cNvSpPr>
          <p:nvPr/>
        </p:nvSpPr>
        <p:spPr bwMode="auto">
          <a:xfrm>
            <a:off x="914400" y="579437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endParaRPr lang="ru-RU" sz="3600" kern="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5" name="Oval 5"/>
          <p:cNvSpPr>
            <a:spLocks noChangeArrowheads="1"/>
          </p:cNvSpPr>
          <p:nvPr/>
        </p:nvSpPr>
        <p:spPr bwMode="auto">
          <a:xfrm>
            <a:off x="2830512" y="2930525"/>
            <a:ext cx="2952750" cy="21605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3119437" y="3290887"/>
            <a:ext cx="244792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 dirty="0"/>
              <a:t>Проект</a:t>
            </a:r>
          </a:p>
          <a:p>
            <a:pPr algn="ctr">
              <a:spcBef>
                <a:spcPct val="50000"/>
              </a:spcBef>
            </a:pPr>
            <a:r>
              <a:rPr lang="ru-RU" altLang="ru-RU" b="1" dirty="0" smtClean="0"/>
              <a:t>«Чеканка»</a:t>
            </a:r>
            <a:endParaRPr lang="ru-RU" altLang="ru-RU" b="1" dirty="0"/>
          </a:p>
        </p:txBody>
      </p:sp>
      <p:sp>
        <p:nvSpPr>
          <p:cNvPr id="37" name="Rectangle 8"/>
          <p:cNvSpPr>
            <a:spLocks noChangeArrowheads="1"/>
          </p:cNvSpPr>
          <p:nvPr/>
        </p:nvSpPr>
        <p:spPr bwMode="auto">
          <a:xfrm>
            <a:off x="598487" y="1851025"/>
            <a:ext cx="2232025" cy="12239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8" name="Rectangle 9"/>
          <p:cNvSpPr>
            <a:spLocks noChangeArrowheads="1"/>
          </p:cNvSpPr>
          <p:nvPr/>
        </p:nvSpPr>
        <p:spPr bwMode="auto">
          <a:xfrm>
            <a:off x="5783262" y="1778000"/>
            <a:ext cx="2519363" cy="10810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9" name="Rectangle 10"/>
          <p:cNvSpPr>
            <a:spLocks noChangeArrowheads="1"/>
          </p:cNvSpPr>
          <p:nvPr/>
        </p:nvSpPr>
        <p:spPr bwMode="auto">
          <a:xfrm>
            <a:off x="454025" y="3794125"/>
            <a:ext cx="1728787" cy="10810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40" name="Rectangle 11"/>
          <p:cNvSpPr>
            <a:spLocks noChangeArrowheads="1"/>
          </p:cNvSpPr>
          <p:nvPr/>
        </p:nvSpPr>
        <p:spPr bwMode="auto">
          <a:xfrm>
            <a:off x="382587" y="5738812"/>
            <a:ext cx="2376488" cy="7921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41" name="Rectangle 12"/>
          <p:cNvSpPr>
            <a:spLocks noChangeArrowheads="1"/>
          </p:cNvSpPr>
          <p:nvPr/>
        </p:nvSpPr>
        <p:spPr bwMode="auto">
          <a:xfrm>
            <a:off x="6502400" y="3651250"/>
            <a:ext cx="1873250" cy="10080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42" name="Rectangle 13"/>
          <p:cNvSpPr>
            <a:spLocks noChangeArrowheads="1"/>
          </p:cNvSpPr>
          <p:nvPr/>
        </p:nvSpPr>
        <p:spPr bwMode="auto">
          <a:xfrm>
            <a:off x="6215062" y="5667375"/>
            <a:ext cx="2520950" cy="11509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43" name="Rectangle 14"/>
          <p:cNvSpPr>
            <a:spLocks noChangeArrowheads="1"/>
          </p:cNvSpPr>
          <p:nvPr/>
        </p:nvSpPr>
        <p:spPr bwMode="auto">
          <a:xfrm>
            <a:off x="3335337" y="5667375"/>
            <a:ext cx="2374900" cy="7921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44" name="Text Box 15"/>
          <p:cNvSpPr txBox="1">
            <a:spLocks noChangeArrowheads="1"/>
          </p:cNvSpPr>
          <p:nvPr/>
        </p:nvSpPr>
        <p:spPr bwMode="auto">
          <a:xfrm>
            <a:off x="669925" y="1922462"/>
            <a:ext cx="20891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 dirty="0"/>
              <a:t>Красивое декоративное оформление (дизайн)</a:t>
            </a:r>
          </a:p>
        </p:txBody>
      </p:sp>
      <p:sp>
        <p:nvSpPr>
          <p:cNvPr id="45" name="Text Box 16"/>
          <p:cNvSpPr txBox="1">
            <a:spLocks noChangeArrowheads="1"/>
          </p:cNvSpPr>
          <p:nvPr/>
        </p:nvSpPr>
        <p:spPr bwMode="auto">
          <a:xfrm>
            <a:off x="5854700" y="2055812"/>
            <a:ext cx="23764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/>
              <a:t>Применяемые материалы</a:t>
            </a:r>
          </a:p>
        </p:txBody>
      </p:sp>
      <p:sp>
        <p:nvSpPr>
          <p:cNvPr id="46" name="Text Box 17"/>
          <p:cNvSpPr txBox="1">
            <a:spLocks noChangeArrowheads="1"/>
          </p:cNvSpPr>
          <p:nvPr/>
        </p:nvSpPr>
        <p:spPr bwMode="auto">
          <a:xfrm>
            <a:off x="382587" y="3938587"/>
            <a:ext cx="18716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dirty="0"/>
              <a:t>Безопасность изготовления</a:t>
            </a:r>
          </a:p>
        </p:txBody>
      </p:sp>
      <p:sp>
        <p:nvSpPr>
          <p:cNvPr id="47" name="Text Box 18"/>
          <p:cNvSpPr txBox="1">
            <a:spLocks noChangeArrowheads="1"/>
          </p:cNvSpPr>
          <p:nvPr/>
        </p:nvSpPr>
        <p:spPr bwMode="auto">
          <a:xfrm>
            <a:off x="6502400" y="3927475"/>
            <a:ext cx="180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Посильность изготовления</a:t>
            </a:r>
          </a:p>
        </p:txBody>
      </p:sp>
      <p:sp>
        <p:nvSpPr>
          <p:cNvPr id="48" name="Text Box 19"/>
          <p:cNvSpPr txBox="1">
            <a:spLocks noChangeArrowheads="1"/>
          </p:cNvSpPr>
          <p:nvPr/>
        </p:nvSpPr>
        <p:spPr bwMode="auto">
          <a:xfrm>
            <a:off x="454025" y="5810250"/>
            <a:ext cx="2232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Организация рабочего места</a:t>
            </a:r>
          </a:p>
        </p:txBody>
      </p:sp>
      <p:sp>
        <p:nvSpPr>
          <p:cNvPr id="49" name="Text Box 21"/>
          <p:cNvSpPr txBox="1">
            <a:spLocks noChangeArrowheads="1"/>
          </p:cNvSpPr>
          <p:nvPr/>
        </p:nvSpPr>
        <p:spPr bwMode="auto">
          <a:xfrm>
            <a:off x="3335337" y="5738812"/>
            <a:ext cx="23749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Оборудование и инструменты</a:t>
            </a:r>
          </a:p>
        </p:txBody>
      </p:sp>
      <p:sp>
        <p:nvSpPr>
          <p:cNvPr id="50" name="Text Box 22"/>
          <p:cNvSpPr txBox="1">
            <a:spLocks noChangeArrowheads="1"/>
          </p:cNvSpPr>
          <p:nvPr/>
        </p:nvSpPr>
        <p:spPr bwMode="auto">
          <a:xfrm>
            <a:off x="6286500" y="5667375"/>
            <a:ext cx="23764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/>
              <a:t>Разработка технологии изготовления изделия</a:t>
            </a:r>
          </a:p>
        </p:txBody>
      </p:sp>
      <p:sp>
        <p:nvSpPr>
          <p:cNvPr id="51" name="Line 23"/>
          <p:cNvSpPr>
            <a:spLocks noChangeShapeType="1"/>
          </p:cNvSpPr>
          <p:nvPr/>
        </p:nvSpPr>
        <p:spPr bwMode="auto">
          <a:xfrm flipH="1" flipV="1">
            <a:off x="2830512" y="2427287"/>
            <a:ext cx="86360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2" name="Line 24"/>
          <p:cNvSpPr>
            <a:spLocks noChangeShapeType="1"/>
          </p:cNvSpPr>
          <p:nvPr/>
        </p:nvSpPr>
        <p:spPr bwMode="auto">
          <a:xfrm flipV="1">
            <a:off x="4991100" y="2282825"/>
            <a:ext cx="792162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3" name="Line 25"/>
          <p:cNvSpPr>
            <a:spLocks noChangeShapeType="1"/>
          </p:cNvSpPr>
          <p:nvPr/>
        </p:nvSpPr>
        <p:spPr bwMode="auto">
          <a:xfrm>
            <a:off x="5783262" y="4083050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4" name="Line 26"/>
          <p:cNvSpPr>
            <a:spLocks noChangeShapeType="1"/>
          </p:cNvSpPr>
          <p:nvPr/>
        </p:nvSpPr>
        <p:spPr bwMode="auto">
          <a:xfrm flipH="1">
            <a:off x="2182812" y="4154487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5" name="Line 27"/>
          <p:cNvSpPr>
            <a:spLocks noChangeShapeType="1"/>
          </p:cNvSpPr>
          <p:nvPr/>
        </p:nvSpPr>
        <p:spPr bwMode="auto">
          <a:xfrm flipH="1">
            <a:off x="1751012" y="4730750"/>
            <a:ext cx="1439863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6" name="Line 28"/>
          <p:cNvSpPr>
            <a:spLocks noChangeShapeType="1"/>
          </p:cNvSpPr>
          <p:nvPr/>
        </p:nvSpPr>
        <p:spPr bwMode="auto">
          <a:xfrm>
            <a:off x="4343400" y="5091112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7" name="Line 29"/>
          <p:cNvSpPr>
            <a:spLocks noChangeShapeType="1"/>
          </p:cNvSpPr>
          <p:nvPr/>
        </p:nvSpPr>
        <p:spPr bwMode="auto">
          <a:xfrm>
            <a:off x="5567362" y="4586287"/>
            <a:ext cx="1800225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8" name="Rectangle 30"/>
          <p:cNvSpPr>
            <a:spLocks noChangeArrowheads="1"/>
          </p:cNvSpPr>
          <p:nvPr/>
        </p:nvSpPr>
        <p:spPr bwMode="auto">
          <a:xfrm>
            <a:off x="3335337" y="1635125"/>
            <a:ext cx="2016125" cy="7921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59" name="Text Box 31"/>
          <p:cNvSpPr txBox="1">
            <a:spLocks noChangeArrowheads="1"/>
          </p:cNvSpPr>
          <p:nvPr/>
        </p:nvSpPr>
        <p:spPr bwMode="auto">
          <a:xfrm>
            <a:off x="3406775" y="1768475"/>
            <a:ext cx="18716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/>
              <a:t>Испытание изделия</a:t>
            </a:r>
          </a:p>
        </p:txBody>
      </p:sp>
      <p:sp>
        <p:nvSpPr>
          <p:cNvPr id="60" name="Line 32"/>
          <p:cNvSpPr>
            <a:spLocks noChangeShapeType="1"/>
          </p:cNvSpPr>
          <p:nvPr/>
        </p:nvSpPr>
        <p:spPr bwMode="auto">
          <a:xfrm flipV="1">
            <a:off x="4270375" y="2427287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492896"/>
            <a:ext cx="7643812" cy="3959225"/>
          </a:xfrm>
        </p:spPr>
        <p:txBody>
          <a:bodyPr/>
          <a:lstStyle/>
          <a:p>
            <a:r>
              <a:rPr lang="ru-RU" dirty="0"/>
              <a:t>Вся работа по чеканке металлических изделий производится с помощью основного инструмента — чекана.</a:t>
            </a:r>
            <a:br>
              <a:rPr lang="ru-RU" dirty="0"/>
            </a:br>
            <a:r>
              <a:rPr lang="ru-RU" dirty="0"/>
              <a:t>Чеканы представляют собой кованные восьмигранные или, иногда, круглые стержни, длинною около 15 сантиметров, с утонченными краями. Для работы я использовала </a:t>
            </a:r>
            <a:r>
              <a:rPr lang="ru-RU" dirty="0" err="1"/>
              <a:t>канфарник</a:t>
            </a:r>
            <a:r>
              <a:rPr lang="ru-RU" dirty="0"/>
              <a:t> и </a:t>
            </a:r>
            <a:r>
              <a:rPr lang="ru-RU" dirty="0" err="1"/>
              <a:t>лощатник</a:t>
            </a:r>
            <a:r>
              <a:rPr lang="ru-RU" dirty="0"/>
              <a:t>. </a:t>
            </a:r>
            <a:r>
              <a:rPr lang="ru-RU" i="1" dirty="0" err="1"/>
              <a:t>Канфарник</a:t>
            </a:r>
            <a:r>
              <a:rPr lang="ru-RU" dirty="0"/>
              <a:t> — представляет собой чекан, с заостренным концом</a:t>
            </a:r>
          </a:p>
        </p:txBody>
      </p:sp>
      <p:pic>
        <p:nvPicPr>
          <p:cNvPr id="4" name="Picture 2" descr="G:\Проекты на фестиваль\Grigoriy_i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00" y="-6041"/>
            <a:ext cx="9207312" cy="199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571612"/>
            <a:ext cx="8358246" cy="649288"/>
          </a:xfrm>
        </p:spPr>
        <p:txBody>
          <a:bodyPr/>
          <a:lstStyle/>
          <a:p>
            <a:r>
              <a:rPr lang="ru-RU" dirty="0" smtClean="0"/>
              <a:t>Описание технологии, инструментов и оборудования.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Проекты на фестиваль\Grigoriy_i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00" y="-6041"/>
            <a:ext cx="9207312" cy="199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G:\6 классы\6е\6е\IMG_86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529" y="1988840"/>
            <a:ext cx="4682751" cy="3121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6 классы\6е\6е\IMG_8638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881435"/>
            <a:ext cx="2063419" cy="3095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C:\Users\учитель\AppData\Local\Microsoft\Windows\Temporary Internet Files\Content.Word\20190312_15070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4265712"/>
            <a:ext cx="3888431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363790"/>
            <a:ext cx="6553200" cy="649288"/>
          </a:xfrm>
        </p:spPr>
        <p:txBody>
          <a:bodyPr/>
          <a:lstStyle/>
          <a:p>
            <a:r>
              <a:rPr lang="ru-RU" dirty="0" smtClean="0"/>
              <a:t>Технологическая карта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Оценка результатов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Результатом </a:t>
            </a:r>
            <a:r>
              <a:rPr lang="ru-RU" smtClean="0"/>
              <a:t>выполненной </a:t>
            </a:r>
            <a:r>
              <a:rPr lang="ru-RU" dirty="0"/>
              <a:t>работы я довольна, что планировала получилось. В процессе работы лучше освоила навыки работы с инструментом и приспособлениями. Думаю что моя работа будет хорошим украшением для дома.</a:t>
            </a:r>
          </a:p>
          <a:p>
            <a:r>
              <a:rPr lang="ru-RU" dirty="0"/>
              <a:t>Я думаю мой замысел и проект удался.</a:t>
            </a:r>
          </a:p>
          <a:p>
            <a:endParaRPr lang="ru-RU" dirty="0"/>
          </a:p>
        </p:txBody>
      </p:sp>
      <p:pic>
        <p:nvPicPr>
          <p:cNvPr id="4" name="Picture 2" descr="G:\Проекты на фестиваль\Grigoriy_i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00" y="-6041"/>
            <a:ext cx="9207312" cy="199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2348880"/>
            <a:ext cx="8291258" cy="3959225"/>
          </a:xfrm>
        </p:spPr>
        <p:txBody>
          <a:bodyPr/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килограмм листового алюминия стоит – 925 руб.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заготовку для чеканки потребовалось 50гр. Стоимость заготовки – 46 рублей 25 коп. Паста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гойя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12руб. Электроэнергия – 1Квт/ч- 3,89; 3,89руб х 3= 11,67руб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Цена изделия Ц =С5 +П;  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С5 - себестоимость изделия ,П – прибыль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труда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С1= 136 </a:t>
            </a:r>
            <a:r>
              <a:rPr lang="ru-RU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руб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 материалов  С2 = </a:t>
            </a:r>
            <a:r>
              <a:rPr lang="ru-RU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ru-RU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Пг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Э = 46,25+12+11,67= 69,92руб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Себестоимость изделия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С5 = С1+С2 =136 + 69,92= 205,92;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Прибыль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 = С5*50% =205,92 : 0,5= 411руб84коп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Цена изделия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 = С5+П =205,92 + 411,84 = 617руб76коп.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Все </a:t>
            </a: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при изготовлении данного изделия выполнены из экологически чистых материалов и не являются вредными для здоровья человека.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G:\Проекты на фестиваль\Grigoriy_i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00" y="-6041"/>
            <a:ext cx="9207312" cy="199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571612"/>
            <a:ext cx="8072494" cy="649288"/>
          </a:xfrm>
        </p:spPr>
        <p:txBody>
          <a:bodyPr/>
          <a:lstStyle/>
          <a:p>
            <a:pPr algn="ctr"/>
            <a:r>
              <a:rPr lang="ru-RU" dirty="0" smtClean="0"/>
              <a:t>Экономический и экологический анализ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987550"/>
            <a:ext cx="8358214" cy="649288"/>
          </a:xfrm>
        </p:spPr>
        <p:txBody>
          <a:bodyPr/>
          <a:lstStyle/>
          <a:p>
            <a:pPr algn="ctr"/>
            <a:r>
              <a:rPr lang="ru-RU" dirty="0" smtClean="0"/>
              <a:t>Список используемой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2638425"/>
            <a:ext cx="8712646" cy="3959225"/>
          </a:xfrm>
        </p:spPr>
        <p:txBody>
          <a:bodyPr/>
          <a:lstStyle/>
          <a:p>
            <a:r>
              <a:rPr lang="ru-RU" b="1" dirty="0"/>
              <a:t>Художественная обработка металла. Чеканка</a:t>
            </a:r>
          </a:p>
          <a:p>
            <a:r>
              <a:rPr lang="ru-RU" dirty="0"/>
              <a:t>Мельников Илья </a:t>
            </a:r>
            <a:r>
              <a:rPr lang="ru-RU" dirty="0" smtClean="0"/>
              <a:t>Валерьевич</a:t>
            </a:r>
          </a:p>
          <a:p>
            <a:r>
              <a:rPr lang="ru-RU" b="1" dirty="0"/>
              <a:t>Федотов Г. - Чеканка, басма, </a:t>
            </a:r>
            <a:r>
              <a:rPr lang="ru-RU" b="1" dirty="0" smtClean="0"/>
              <a:t>насечка.</a:t>
            </a:r>
          </a:p>
          <a:p>
            <a:endParaRPr lang="ru-RU" dirty="0"/>
          </a:p>
          <a:p>
            <a:r>
              <a:rPr lang="ru-RU" dirty="0"/>
              <a:t>Хворостов А. С</a:t>
            </a:r>
            <a:r>
              <a:rPr lang="ru-RU" dirty="0" smtClean="0"/>
              <a:t>.</a:t>
            </a:r>
            <a:r>
              <a:rPr lang="ru-RU" dirty="0"/>
              <a:t> Чеканка. Инкрустация. Резьба по дереву </a:t>
            </a:r>
          </a:p>
        </p:txBody>
      </p:sp>
      <p:pic>
        <p:nvPicPr>
          <p:cNvPr id="4" name="Picture 2" descr="G:\Проекты на фестиваль\Grigoriy_i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00" y="-6041"/>
            <a:ext cx="9207312" cy="199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G:\Проекты на фестиваль\Grigoriy_i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00" y="-6041"/>
            <a:ext cx="9207312" cy="199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20" y="928670"/>
            <a:ext cx="3143272" cy="649287"/>
          </a:xfrm>
        </p:spPr>
        <p:txBody>
          <a:bodyPr/>
          <a:lstStyle/>
          <a:p>
            <a:r>
              <a:rPr lang="ru-RU" altLang="ru-RU" sz="3200" b="1" dirty="0" smtClean="0">
                <a:solidFill>
                  <a:srgbClr val="C00000"/>
                </a:solidFill>
                <a:latin typeface="Tahoma" pitchFamily="34" charset="0"/>
              </a:rPr>
              <a:t>Актуальность</a:t>
            </a:r>
            <a:endParaRPr lang="uk-UA" altLang="ru-RU" sz="3200" b="1" dirty="0">
              <a:solidFill>
                <a:srgbClr val="C00000"/>
              </a:solidFill>
              <a:latin typeface="Tahoma" pitchFamily="34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5852" y="1857364"/>
            <a:ext cx="7643812" cy="500063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ko-KR" sz="2400" dirty="0" smtClean="0">
                <a:latin typeface="Verdana" pitchFamily="34" charset="0"/>
                <a:ea typeface="굴림" charset="-127"/>
              </a:rPr>
              <a:t>Чеканка — технологический процесс изготовления рисунка, надписи, изображения, заключающийся в выбивании на пластине определённого рельефа. Один из видов декоративно-прикладного искусства. </a:t>
            </a:r>
            <a:endParaRPr lang="ru-RU" altLang="ko-KR" sz="2400" dirty="0"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r>
              <a:rPr lang="ru-RU" altLang="ko-KR" sz="2400" dirty="0" smtClean="0">
                <a:latin typeface="Verdana" pitchFamily="34" charset="0"/>
                <a:ea typeface="굴림" charset="-127"/>
              </a:rPr>
              <a:t>Чеканка — обширный раздел художественной обработки металла. Она охватывает большое разнообразие изделий, </a:t>
            </a:r>
            <a:r>
              <a:rPr lang="ru-RU" altLang="ko-KR" sz="2400" dirty="0" err="1" smtClean="0">
                <a:latin typeface="Verdana" pitchFamily="34" charset="0"/>
                <a:ea typeface="굴림" charset="-127"/>
              </a:rPr>
              <a:t>ризличных</a:t>
            </a:r>
            <a:r>
              <a:rPr lang="ru-RU" altLang="ko-KR" sz="2400" dirty="0" smtClean="0">
                <a:latin typeface="Verdana" pitchFamily="34" charset="0"/>
                <a:ea typeface="굴림" charset="-127"/>
              </a:rPr>
              <a:t> по своему художественному принципу: от рельефных орнаментальных До горельефных и круглых фигурных композиций, от линейно-графических двухмерных решений, близких к гравировке, до объемно-скульптурных (трехмерных).</a:t>
            </a:r>
            <a:endParaRPr lang="en-US" altLang="ko-KR" sz="2400" dirty="0">
              <a:latin typeface="Verdana" pitchFamily="34" charset="0"/>
              <a:ea typeface="굴림" charset="-127"/>
            </a:endParaRPr>
          </a:p>
          <a:p>
            <a:pPr>
              <a:lnSpc>
                <a:spcPct val="80000"/>
              </a:lnSpc>
            </a:pPr>
            <a:endParaRPr lang="uk-UA" alt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001432"/>
            <a:ext cx="7643812" cy="3959225"/>
          </a:xfrm>
        </p:spPr>
        <p:txBody>
          <a:bodyPr/>
          <a:lstStyle/>
          <a:p>
            <a:r>
              <a:rPr lang="ru-RU" dirty="0" smtClean="0"/>
              <a:t>Изготовить изделие для украшения интерьера дома по донским мотивам.</a:t>
            </a:r>
          </a:p>
          <a:p>
            <a:r>
              <a:rPr lang="ru-RU" b="1" dirty="0"/>
              <a:t>Задачи проекта.</a:t>
            </a:r>
            <a:endParaRPr lang="ru-RU" dirty="0"/>
          </a:p>
          <a:p>
            <a:r>
              <a:rPr lang="ru-RU" dirty="0"/>
              <a:t>Рассмотреть различные виды  материалов, которые можно использовать для достижения поставленной цели.</a:t>
            </a:r>
          </a:p>
          <a:p>
            <a:r>
              <a:rPr lang="ru-RU" dirty="0"/>
              <a:t> Рассмотреть различные виды обработки  материалов, которые можно использовать помогут в достижении поставленной цели.</a:t>
            </a:r>
          </a:p>
          <a:p>
            <a:endParaRPr lang="ru-RU" dirty="0"/>
          </a:p>
        </p:txBody>
      </p:sp>
      <p:pic>
        <p:nvPicPr>
          <p:cNvPr id="4" name="Picture 2" descr="G:\Проекты на фестиваль\Grigoriy_i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879" y="6551"/>
            <a:ext cx="9207312" cy="199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372605"/>
            <a:ext cx="6553200" cy="649288"/>
          </a:xfrm>
        </p:spPr>
        <p:txBody>
          <a:bodyPr/>
          <a:lstStyle/>
          <a:p>
            <a:pPr algn="ctr"/>
            <a:r>
              <a:rPr lang="ru-RU" dirty="0" smtClean="0"/>
              <a:t>Цель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2223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143116"/>
            <a:ext cx="7643812" cy="3959225"/>
          </a:xfrm>
        </p:spPr>
        <p:txBody>
          <a:bodyPr/>
          <a:lstStyle/>
          <a:p>
            <a:r>
              <a:rPr lang="ru-RU" dirty="0" smtClean="0"/>
              <a:t>Рассмотреть варианты эскизов;</a:t>
            </a:r>
          </a:p>
          <a:p>
            <a:r>
              <a:rPr lang="ru-RU" dirty="0" smtClean="0"/>
              <a:t>Выбрать посильный вариант;</a:t>
            </a:r>
          </a:p>
          <a:p>
            <a:r>
              <a:rPr lang="ru-RU" dirty="0" smtClean="0"/>
              <a:t>Подобрать и подготовить материал для выполнения чеканки;</a:t>
            </a:r>
          </a:p>
          <a:p>
            <a:r>
              <a:rPr lang="ru-RU" dirty="0" smtClean="0"/>
              <a:t>Подготовить инструмент;</a:t>
            </a:r>
          </a:p>
          <a:p>
            <a:r>
              <a:rPr lang="ru-RU" dirty="0" smtClean="0"/>
              <a:t>Перенести рисунок на заготовку;</a:t>
            </a:r>
          </a:p>
          <a:p>
            <a:r>
              <a:rPr lang="ru-RU" dirty="0" smtClean="0"/>
              <a:t>Выполнить чеканку;</a:t>
            </a:r>
          </a:p>
          <a:p>
            <a:r>
              <a:rPr lang="ru-RU" dirty="0" smtClean="0"/>
              <a:t>Украсить интерьер дома.</a:t>
            </a:r>
          </a:p>
          <a:p>
            <a:endParaRPr lang="ru-RU" dirty="0"/>
          </a:p>
        </p:txBody>
      </p:sp>
      <p:pic>
        <p:nvPicPr>
          <p:cNvPr id="4" name="Picture 2" descr="G:\Проекты на фестиваль\Grigoriy_i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00" y="-6041"/>
            <a:ext cx="9207312" cy="199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1428736"/>
            <a:ext cx="7072362" cy="649288"/>
          </a:xfrm>
        </p:spPr>
        <p:txBody>
          <a:bodyPr/>
          <a:lstStyle/>
          <a:p>
            <a:r>
              <a:rPr lang="ru-RU" dirty="0" smtClean="0"/>
              <a:t>Задачи для достижения цели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2042731"/>
            <a:ext cx="7643812" cy="3959225"/>
          </a:xfrm>
        </p:spPr>
        <p:txBody>
          <a:bodyPr/>
          <a:lstStyle/>
          <a:p>
            <a:r>
              <a:rPr lang="ru-RU" dirty="0"/>
              <a:t>Для достижения поставленной цели, я рассмотрела различные варианты художественно-прикладного творчества, которые могли бы помочь мне в  украшении интерьера дома. </a:t>
            </a:r>
          </a:p>
          <a:p>
            <a:r>
              <a:rPr lang="ru-RU" dirty="0"/>
              <a:t>	На уроках технологии мы изучали различные направления художественно-прикладного творчества и выполняли пробные работы такие как:</a:t>
            </a:r>
          </a:p>
          <a:p>
            <a:endParaRPr lang="ru-RU" dirty="0"/>
          </a:p>
        </p:txBody>
      </p:sp>
      <p:pic>
        <p:nvPicPr>
          <p:cNvPr id="4" name="Picture 2" descr="G:\Проекты на фестиваль\Grigoriy_i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00" y="-6041"/>
            <a:ext cx="9207312" cy="199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L:\33032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908720" y="2348880"/>
            <a:ext cx="487411" cy="7138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345683"/>
            <a:ext cx="6553200" cy="649288"/>
          </a:xfrm>
        </p:spPr>
        <p:txBody>
          <a:bodyPr/>
          <a:lstStyle/>
          <a:p>
            <a:r>
              <a:rPr lang="ru-RU" dirty="0" smtClean="0"/>
              <a:t>Первоначальные идеи.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Проекты на фестиваль\Grigoriy_i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00" y="-6041"/>
            <a:ext cx="9207312" cy="199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000" y="1556792"/>
            <a:ext cx="9001000" cy="649288"/>
          </a:xfrm>
        </p:spPr>
        <p:txBody>
          <a:bodyPr/>
          <a:lstStyle/>
          <a:p>
            <a:pPr algn="ctr"/>
            <a:r>
              <a:rPr lang="ru-RU" dirty="0"/>
              <a:t>Декорирование изделий с помощью выжигания</a:t>
            </a:r>
          </a:p>
        </p:txBody>
      </p:sp>
      <p:pic>
        <p:nvPicPr>
          <p:cNvPr id="5" name="Объект 4" descr="C:\Users\учитель\AppData\Local\Microsoft\Windows\Temporary Internet Files\Content.Word\20181002_152202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636912"/>
            <a:ext cx="3528392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43370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G:\Проекты на фестиваль\Grigoriy_i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00" y="-6041"/>
            <a:ext cx="9207312" cy="199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0256" y="1372843"/>
            <a:ext cx="6553200" cy="649288"/>
          </a:xfrm>
        </p:spPr>
        <p:txBody>
          <a:bodyPr/>
          <a:lstStyle/>
          <a:p>
            <a:r>
              <a:rPr lang="ru-RU" dirty="0" err="1"/>
              <a:t>Чернолаковая</a:t>
            </a:r>
            <a:r>
              <a:rPr lang="ru-RU" dirty="0"/>
              <a:t> резьба</a:t>
            </a:r>
          </a:p>
        </p:txBody>
      </p:sp>
      <p:pic>
        <p:nvPicPr>
          <p:cNvPr id="5" name="Рисунок 4" descr="C:\Users\учитель\AppData\Local\Microsoft\Windows\Temporary Internet Files\Content.Word\20181016_15134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564904"/>
            <a:ext cx="5328592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3419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G:\Проекты на фестиваль\Grigoriy_i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00" y="-6041"/>
            <a:ext cx="9207312" cy="199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484784"/>
            <a:ext cx="6553200" cy="649288"/>
          </a:xfrm>
        </p:spPr>
        <p:txBody>
          <a:bodyPr/>
          <a:lstStyle/>
          <a:p>
            <a:r>
              <a:rPr lang="ru-RU" dirty="0"/>
              <a:t>Резьба по </a:t>
            </a:r>
            <a:r>
              <a:rPr lang="ru-RU" dirty="0" err="1"/>
              <a:t>пеноплексу</a:t>
            </a:r>
            <a:endParaRPr lang="ru-RU" dirty="0"/>
          </a:p>
        </p:txBody>
      </p:sp>
      <p:pic>
        <p:nvPicPr>
          <p:cNvPr id="5" name="Рисунок 4" descr="C:\Users\учитель\AppData\Local\Microsoft\Windows\Temporary Internet Files\Content.Word\IMG_20180203_095006.jpg"/>
          <p:cNvPicPr/>
          <p:nvPr/>
        </p:nvPicPr>
        <p:blipFill>
          <a:blip r:embed="rId3" cstate="print"/>
          <a:srcRect t="16868" b="13553"/>
          <a:stretch>
            <a:fillRect/>
          </a:stretch>
        </p:blipFill>
        <p:spPr bwMode="auto">
          <a:xfrm>
            <a:off x="1907704" y="2564905"/>
            <a:ext cx="374441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6470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G:\Проекты на фестиваль\Grigoriy_i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00" y="-6041"/>
            <a:ext cx="9207312" cy="199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354737"/>
            <a:ext cx="6553200" cy="649288"/>
          </a:xfrm>
        </p:spPr>
        <p:txBody>
          <a:bodyPr/>
          <a:lstStyle/>
          <a:p>
            <a:r>
              <a:rPr lang="ru-RU" dirty="0"/>
              <a:t>Изделия в технике </a:t>
            </a:r>
            <a:r>
              <a:rPr lang="ru-RU" dirty="0" err="1"/>
              <a:t>изонить</a:t>
            </a:r>
            <a:endParaRPr lang="ru-RU" dirty="0"/>
          </a:p>
        </p:txBody>
      </p:sp>
      <p:pic>
        <p:nvPicPr>
          <p:cNvPr id="5" name="Рисунок 4" descr="C:\Users\Николай\AppData\Local\Microsoft\Windows\Temporary Internet Files\Content.Word\20190115_14164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348881"/>
            <a:ext cx="4248472" cy="41044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0580677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00001 2">
      <a:dk1>
        <a:srgbClr val="666633"/>
      </a:dk1>
      <a:lt1>
        <a:srgbClr val="FFFFFF"/>
      </a:lt1>
      <a:dk2>
        <a:srgbClr val="A18D58"/>
      </a:dk2>
      <a:lt2>
        <a:srgbClr val="FFFFCC"/>
      </a:lt2>
      <a:accent1>
        <a:srgbClr val="99CC00"/>
      </a:accent1>
      <a:accent2>
        <a:srgbClr val="99FF99"/>
      </a:accent2>
      <a:accent3>
        <a:srgbClr val="CDC5B4"/>
      </a:accent3>
      <a:accent4>
        <a:srgbClr val="DADADA"/>
      </a:accent4>
      <a:accent5>
        <a:srgbClr val="CAE2AA"/>
      </a:accent5>
      <a:accent6>
        <a:srgbClr val="8AE78A"/>
      </a:accent6>
      <a:hlink>
        <a:srgbClr val="666633"/>
      </a:hlink>
      <a:folHlink>
        <a:srgbClr val="FFCC99"/>
      </a:folHlink>
    </a:clrScheme>
    <a:fontScheme name="0000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0001 1">
        <a:dk1>
          <a:srgbClr val="666633"/>
        </a:dk1>
        <a:lt1>
          <a:srgbClr val="FFFFFF"/>
        </a:lt1>
        <a:dk2>
          <a:srgbClr val="A18D58"/>
        </a:dk2>
        <a:lt2>
          <a:srgbClr val="FFFFCC"/>
        </a:lt2>
        <a:accent1>
          <a:srgbClr val="CCFF66"/>
        </a:accent1>
        <a:accent2>
          <a:srgbClr val="FFCC99"/>
        </a:accent2>
        <a:accent3>
          <a:srgbClr val="CDC5B4"/>
        </a:accent3>
        <a:accent4>
          <a:srgbClr val="DADADA"/>
        </a:accent4>
        <a:accent5>
          <a:srgbClr val="E2FFB8"/>
        </a:accent5>
        <a:accent6>
          <a:srgbClr val="E7B98A"/>
        </a:accent6>
        <a:hlink>
          <a:srgbClr val="666633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001 2">
        <a:dk1>
          <a:srgbClr val="666633"/>
        </a:dk1>
        <a:lt1>
          <a:srgbClr val="FFFFFF"/>
        </a:lt1>
        <a:dk2>
          <a:srgbClr val="A18D58"/>
        </a:dk2>
        <a:lt2>
          <a:srgbClr val="FFFFCC"/>
        </a:lt2>
        <a:accent1>
          <a:srgbClr val="99CC00"/>
        </a:accent1>
        <a:accent2>
          <a:srgbClr val="99FF99"/>
        </a:accent2>
        <a:accent3>
          <a:srgbClr val="CDC5B4"/>
        </a:accent3>
        <a:accent4>
          <a:srgbClr val="DADADA"/>
        </a:accent4>
        <a:accent5>
          <a:srgbClr val="CAE2AA"/>
        </a:accent5>
        <a:accent6>
          <a:srgbClr val="8AE78A"/>
        </a:accent6>
        <a:hlink>
          <a:srgbClr val="666633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001 3">
        <a:dk1>
          <a:srgbClr val="666633"/>
        </a:dk1>
        <a:lt1>
          <a:srgbClr val="FFFFFF"/>
        </a:lt1>
        <a:dk2>
          <a:srgbClr val="A18D58"/>
        </a:dk2>
        <a:lt2>
          <a:srgbClr val="FFFFCC"/>
        </a:lt2>
        <a:accent1>
          <a:srgbClr val="99CC00"/>
        </a:accent1>
        <a:accent2>
          <a:srgbClr val="33CC33"/>
        </a:accent2>
        <a:accent3>
          <a:srgbClr val="CDC5B4"/>
        </a:accent3>
        <a:accent4>
          <a:srgbClr val="DADADA"/>
        </a:accent4>
        <a:accent5>
          <a:srgbClr val="CAE2AA"/>
        </a:accent5>
        <a:accent6>
          <a:srgbClr val="2DB92D"/>
        </a:accent6>
        <a:hlink>
          <a:srgbClr val="006600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555</TotalTime>
  <Words>610</Words>
  <Application>Microsoft Office PowerPoint</Application>
  <PresentationFormat>Экран (4:3)</PresentationFormat>
  <Paragraphs>75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굴림</vt:lpstr>
      <vt:lpstr>Arial</vt:lpstr>
      <vt:lpstr>Tahoma</vt:lpstr>
      <vt:lpstr>Times New Roman</vt:lpstr>
      <vt:lpstr>Verdana</vt:lpstr>
      <vt:lpstr>template</vt:lpstr>
      <vt:lpstr>Name of presentation</vt:lpstr>
      <vt:lpstr>Актуальность</vt:lpstr>
      <vt:lpstr>Цель проекта</vt:lpstr>
      <vt:lpstr>Задачи для достижения цели</vt:lpstr>
      <vt:lpstr>Первоначальные идеи.</vt:lpstr>
      <vt:lpstr>Декорирование изделий с помощью выжигания</vt:lpstr>
      <vt:lpstr>Чернолаковая резьба</vt:lpstr>
      <vt:lpstr>Резьба по пеноплексу</vt:lpstr>
      <vt:lpstr>Изделия в технике изонить</vt:lpstr>
      <vt:lpstr>Чеканка</vt:lpstr>
      <vt:lpstr>Историческая справка.</vt:lpstr>
      <vt:lpstr>Обоснование выбранной темы</vt:lpstr>
      <vt:lpstr>Звездочка обдумывания.</vt:lpstr>
      <vt:lpstr>Описание технологии, инструментов и оборудования.</vt:lpstr>
      <vt:lpstr>Технологическая карта</vt:lpstr>
      <vt:lpstr>Оценка результатов</vt:lpstr>
      <vt:lpstr>Экономический и экологический анализ</vt:lpstr>
      <vt:lpstr>Список используемой литературы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Николай</dc:creator>
  <cp:lastModifiedBy>201k</cp:lastModifiedBy>
  <cp:revision>46</cp:revision>
  <dcterms:created xsi:type="dcterms:W3CDTF">2019-03-15T09:10:45Z</dcterms:created>
  <dcterms:modified xsi:type="dcterms:W3CDTF">2019-04-12T10:23:57Z</dcterms:modified>
</cp:coreProperties>
</file>