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1" r:id="rId3"/>
    <p:sldId id="261" r:id="rId4"/>
    <p:sldId id="262" r:id="rId5"/>
    <p:sldId id="260" r:id="rId6"/>
    <p:sldId id="287" r:id="rId7"/>
    <p:sldId id="288" r:id="rId8"/>
    <p:sldId id="305" r:id="rId9"/>
    <p:sldId id="314" r:id="rId10"/>
    <p:sldId id="315" r:id="rId11"/>
    <p:sldId id="316" r:id="rId12"/>
    <p:sldId id="313" r:id="rId13"/>
    <p:sldId id="309" r:id="rId14"/>
    <p:sldId id="310" r:id="rId15"/>
    <p:sldId id="311" r:id="rId16"/>
    <p:sldId id="312" r:id="rId1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5050"/>
    <a:srgbClr val="385592"/>
    <a:srgbClr val="003374"/>
    <a:srgbClr val="C9A093"/>
    <a:srgbClr val="0F2741"/>
    <a:srgbClr val="001736"/>
    <a:srgbClr val="173A8D"/>
    <a:srgbClr val="F1F1F1"/>
    <a:srgbClr val="3A5896"/>
    <a:srgbClr val="1D3C7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426" autoAdjust="0"/>
    <p:restoredTop sz="94660"/>
  </p:normalViewPr>
  <p:slideViewPr>
    <p:cSldViewPr snapToGrid="0">
      <p:cViewPr>
        <p:scale>
          <a:sx n="79" d="100"/>
          <a:sy n="79" d="100"/>
        </p:scale>
        <p:origin x="-882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10CF8-704A-4FBC-8A4B-9B889E8F3CC6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ED377-1F12-498A-AB48-5BAF7EE3E6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2259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ED377-1F12-498A-AB48-5BAF7EE3E67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8339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386CFF7-65FC-4495-8BBF-13E112E9003D}" type="slidenum">
              <a:rPr lang="ru-RU" altLang="ru-RU">
                <a:latin typeface="Calibri" panose="020F0502020204030204" pitchFamily="34" charset="0"/>
              </a:rPr>
              <a:pPr eaLnBrk="1" hangingPunct="1"/>
              <a:t>13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7843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A359AC2-3F23-4AE8-86B2-D4AFE6DAC655}" type="slidenum">
              <a:rPr lang="ru-RU" altLang="ru-RU">
                <a:latin typeface="Calibri" panose="020F0502020204030204" pitchFamily="34" charset="0"/>
              </a:rPr>
              <a:pPr eaLnBrk="1" hangingPunct="1"/>
              <a:t>14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5900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4/30/2019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2182" y="295742"/>
            <a:ext cx="7839635" cy="977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6;&#1092;.&#1089;&#1090;&#1072;&#1085;&#1076;&#1072;&#1088;&#1090;%20&#1074;%20&#1086;&#1073;&#1083;&#1072;&#1089;&#1090;&#1080;%20&#1074;&#1086;&#1089;&#1087;&#1080;&#1090;&#1072;&#1085;&#1080;&#1103;.rtf" TargetMode="External"/><Relationship Id="rId2" Type="http://schemas.openxmlformats.org/officeDocument/2006/relationships/hyperlink" Target="&#1058;&#1100;&#1102;&#1090;&#1086;&#1088;%20&#1089;%20&#1045;&#1050;&#1057;.doc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5898" y="4452215"/>
            <a:ext cx="5692204" cy="788332"/>
          </a:xfrm>
        </p:spPr>
        <p:txBody>
          <a:bodyPr>
            <a:noAutofit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</a:b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Документация </a:t>
            </a:r>
            <a:r>
              <a:rPr lang="ru-RU" sz="4400" b="1" dirty="0" err="1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тьютора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>, сопровождающего ребенка с ОВЗ</a:t>
            </a: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n-lt"/>
              </a:rPr>
            </a:br>
            <a:endParaRPr lang="en-US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1232" y="5758249"/>
            <a:ext cx="8743828" cy="9774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C9A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385592"/>
                </a:solidFill>
              </a:rPr>
              <a:t>ГБОУ школа-интернат №1 для слепых и слабовидящих им. </a:t>
            </a:r>
            <a:r>
              <a:rPr lang="ru-RU" sz="2800" dirty="0" err="1" smtClean="0">
                <a:solidFill>
                  <a:srgbClr val="385592"/>
                </a:solidFill>
              </a:rPr>
              <a:t>К.К.Грота</a:t>
            </a:r>
            <a:endParaRPr lang="ru-RU" sz="2800" dirty="0">
              <a:solidFill>
                <a:srgbClr val="3855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010" y="782052"/>
            <a:ext cx="8590547" cy="11309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Маршрутный </a:t>
            </a:r>
            <a:r>
              <a:rPr lang="ru-RU" sz="1800" b="1" dirty="0" smtClean="0"/>
              <a:t>лист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Ученика (</a:t>
            </a:r>
            <a:r>
              <a:rPr lang="ru-RU" sz="1800" b="1" dirty="0" err="1" smtClean="0"/>
              <a:t>цы</a:t>
            </a:r>
            <a:r>
              <a:rPr lang="ru-RU" sz="1800" b="1" dirty="0" smtClean="0"/>
              <a:t>) </a:t>
            </a:r>
            <a:r>
              <a:rPr lang="ru-RU" sz="1800" b="1" dirty="0" err="1" smtClean="0"/>
              <a:t>___класса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ФИ:_________________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          </a:t>
            </a:r>
            <a:r>
              <a:rPr lang="ru-RU" sz="1800" b="1" dirty="0" smtClean="0"/>
              <a:t>2018-2019г</a:t>
            </a:r>
            <a:r>
              <a:rPr lang="ru-RU" sz="1800" b="1" dirty="0" smtClean="0"/>
              <a:t>.</a:t>
            </a: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4056" t="22368" r="13539" b="32237"/>
          <a:stretch>
            <a:fillRect/>
          </a:stretch>
        </p:blipFill>
        <p:spPr bwMode="auto">
          <a:xfrm>
            <a:off x="336884" y="2273967"/>
            <a:ext cx="8629039" cy="338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822" y="295742"/>
            <a:ext cx="8614610" cy="15210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Анализ </a:t>
            </a:r>
            <a:r>
              <a:rPr lang="ru-RU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сформированности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 основных навыков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sz="3100" dirty="0" smtClean="0"/>
              <a:t>Заполняется </a:t>
            </a:r>
            <a:r>
              <a:rPr lang="ru-RU" sz="3100" dirty="0" smtClean="0"/>
              <a:t>в начале каждой четверти, для того что бы отслеживать изменения в развитии обучающегося.</a:t>
            </a:r>
            <a:r>
              <a:rPr lang="ru-RU" b="1" dirty="0" smtClean="0">
                <a:latin typeface="Arial" pitchFamily="34" charset="0"/>
                <a:ea typeface="Calibri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ea typeface="Calibri"/>
                <a:cs typeface="Arial" pitchFamily="34" charset="0"/>
              </a:rPr>
            </a:br>
            <a:endParaRPr lang="ru-RU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1010653" y="-202270"/>
            <a:ext cx="732723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/>
          <a:srcRect l="11557" t="22774" r="11080" b="16853"/>
          <a:stretch>
            <a:fillRect/>
          </a:stretch>
        </p:blipFill>
        <p:spPr bwMode="auto">
          <a:xfrm>
            <a:off x="204537" y="2370220"/>
            <a:ext cx="8939463" cy="3922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506" y="295742"/>
            <a:ext cx="8951494" cy="137664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КАРТА </a:t>
            </a:r>
            <a:r>
              <a:rPr lang="ru-RU" b="1" dirty="0" smtClean="0"/>
              <a:t>АНАЛИЗА РАБОТЫ </a:t>
            </a:r>
            <a:r>
              <a:rPr lang="ru-RU" b="1" dirty="0" smtClean="0"/>
              <a:t>ТЬЮТОРА</a:t>
            </a:r>
            <a:br>
              <a:rPr lang="ru-RU" b="1" dirty="0" smtClean="0"/>
            </a:br>
            <a:r>
              <a:rPr lang="ru-RU" sz="2700" b="1" dirty="0" smtClean="0"/>
              <a:t> </a:t>
            </a:r>
            <a:r>
              <a:rPr lang="ru-RU" sz="2700" dirty="0" smtClean="0"/>
              <a:t>Ее </a:t>
            </a:r>
            <a:r>
              <a:rPr lang="ru-RU" sz="2700" dirty="0" smtClean="0"/>
              <a:t>заполняет наставник, который проверяет </a:t>
            </a:r>
            <a:r>
              <a:rPr lang="ru-RU" sz="2700" dirty="0" smtClean="0"/>
              <a:t>работу </a:t>
            </a:r>
            <a:r>
              <a:rPr lang="ru-RU" sz="2700" dirty="0" err="1" smtClean="0"/>
              <a:t>тьютора</a:t>
            </a:r>
            <a:r>
              <a:rPr lang="ru-RU" sz="2700" dirty="0" smtClean="0"/>
              <a:t>.  </a:t>
            </a:r>
            <a:r>
              <a:rPr lang="ru-RU" sz="2700" dirty="0" err="1" smtClean="0"/>
              <a:t>Тьютору</a:t>
            </a:r>
            <a:r>
              <a:rPr lang="ru-RU" sz="2700" dirty="0" smtClean="0"/>
              <a:t> рекомендуется с ней ознакомится, что бы знать требования к своей работе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288" t="22697" r="35085" b="8224"/>
          <a:stretch>
            <a:fillRect/>
          </a:stretch>
        </p:blipFill>
        <p:spPr bwMode="auto">
          <a:xfrm>
            <a:off x="397042" y="1804738"/>
            <a:ext cx="8566484" cy="490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61687" y="34007"/>
            <a:ext cx="8401050" cy="2155741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2800" b="1" dirty="0" smtClean="0"/>
              <a:t>ДНЕВНИК </a:t>
            </a:r>
            <a:r>
              <a:rPr lang="ru-RU" sz="2800" b="1" dirty="0"/>
              <a:t>– форма отчетности, которая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> </a:t>
            </a:r>
            <a:r>
              <a:rPr lang="ru-RU" sz="2800" b="1" dirty="0" smtClean="0"/>
              <a:t>                            позволяет фиксировать </a:t>
            </a:r>
            <a:r>
              <a:rPr lang="ru-RU" sz="2800" b="1" dirty="0"/>
              <a:t>наблюдения, </a:t>
            </a:r>
            <a:r>
              <a:rPr lang="ru-RU" sz="2800" b="1" dirty="0" smtClean="0"/>
              <a:t>  </a:t>
            </a:r>
            <a:br>
              <a:rPr lang="ru-RU" sz="2800" b="1" dirty="0" smtClean="0"/>
            </a:br>
            <a:r>
              <a:rPr lang="ru-RU" sz="2800" b="1" dirty="0"/>
              <a:t> </a:t>
            </a:r>
            <a:r>
              <a:rPr lang="ru-RU" sz="2800" b="1" dirty="0" smtClean="0"/>
              <a:t>                                     отслеживать </a:t>
            </a:r>
            <a:r>
              <a:rPr lang="ru-RU" sz="2800" b="1" dirty="0"/>
              <a:t>динамику развития ребенка.</a:t>
            </a:r>
            <a:br>
              <a:rPr lang="ru-RU" sz="2800" b="1" dirty="0"/>
            </a:b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1" y="2538663"/>
            <a:ext cx="8643938" cy="5500688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Виды </a:t>
            </a:r>
            <a:r>
              <a:rPr lang="ru-RU" sz="2400" b="1" dirty="0"/>
              <a:t>дневников:</a:t>
            </a:r>
            <a:endParaRPr lang="ru-RU" sz="2400" dirty="0"/>
          </a:p>
          <a:p>
            <a:pPr marL="0" indent="0" algn="just">
              <a:buNone/>
            </a:pPr>
            <a:r>
              <a:rPr lang="ru-RU" sz="2400" dirty="0" smtClean="0"/>
              <a:t>    1. </a:t>
            </a:r>
            <a:r>
              <a:rPr lang="ru-RU" sz="2400" dirty="0"/>
              <a:t>Дневник, в котором </a:t>
            </a:r>
            <a:r>
              <a:rPr lang="ru-RU" sz="2400" dirty="0" err="1"/>
              <a:t>тьютор</a:t>
            </a:r>
            <a:r>
              <a:rPr lang="ru-RU" sz="2400" dirty="0"/>
              <a:t> фиксирует значимые проявления поведения подопечного с целью отслеживания динамики учебной и социальной жизни подопечного.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    2. </a:t>
            </a:r>
            <a:r>
              <a:rPr lang="ru-RU" sz="2400" dirty="0"/>
              <a:t>Дневник как форма приложения к отчетности перед вышестоящей психолого-педагогической инстанцией. Такая форма отчетности должна вестись в соответствии с требованиями этой инстанции.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/>
              <a:t> </a:t>
            </a:r>
            <a:r>
              <a:rPr lang="ru-RU" sz="2400" dirty="0" smtClean="0"/>
              <a:t>   3</a:t>
            </a:r>
            <a:r>
              <a:rPr lang="ru-RU" sz="2400" dirty="0"/>
              <a:t>. Дневник как способ информирования родителей о жизни, учебе и успехах их ребенка. </a:t>
            </a:r>
            <a:endParaRPr lang="ru-RU" sz="2400" dirty="0">
              <a:solidFill>
                <a:srgbClr val="7030A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1ED7D5B-7B06-4FDB-A07A-60A23E0C3153}" type="slidenum">
              <a:rPr lang="ru-RU">
                <a:solidFill>
                  <a:srgbClr val="898989"/>
                </a:solidFill>
              </a:rPr>
              <a:pPr eaLnBrk="1" hangingPunct="1"/>
              <a:t>13</a:t>
            </a:fld>
            <a:endParaRPr lang="ru-RU">
              <a:solidFill>
                <a:srgbClr val="898989"/>
              </a:solidFill>
            </a:endParaRPr>
          </a:p>
        </p:txBody>
      </p:sp>
      <p:pic>
        <p:nvPicPr>
          <p:cNvPr id="2054" name="Picture 6" descr="C:\Users\random\AppData\Local\Microsoft\Windows\Temporary Internet Files\Content.IE5\M7D6D01E\books228577dtg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931" y="431132"/>
            <a:ext cx="1758616" cy="1758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155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8624" y="96253"/>
            <a:ext cx="8486775" cy="1010652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b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ведению дневников наблюдений</a:t>
            </a:r>
            <a:endParaRPr lang="ru-RU" altLang="ru-RU" sz="2800" b="1" i="1" u="sng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789" y="1082843"/>
            <a:ext cx="8843211" cy="5594684"/>
          </a:xfrm>
        </p:spPr>
        <p:txBody>
          <a:bodyPr rtlCol="0">
            <a:normAutofit fontScale="25000" lnSpcReduction="20000"/>
          </a:bodyPr>
          <a:lstStyle/>
          <a:p>
            <a:pPr indent="0" algn="just">
              <a:lnSpc>
                <a:spcPct val="120000"/>
              </a:lnSpc>
              <a:spcAft>
                <a:spcPts val="1000"/>
              </a:spcAft>
              <a:buNone/>
            </a:pPr>
            <a:r>
              <a:rPr lang="ru-RU" sz="9600" b="1" dirty="0">
                <a:latin typeface="Times New Roman"/>
                <a:ea typeface="Times New Roman"/>
                <a:cs typeface="Times New Roman"/>
              </a:rPr>
              <a:t>Подлежит фиксации:</a:t>
            </a:r>
            <a:endParaRPr lang="ru-RU" sz="9600" dirty="0">
              <a:ea typeface="Times New Roman"/>
              <a:cs typeface="Times New Roman"/>
            </a:endParaRPr>
          </a:p>
          <a:p>
            <a:pPr marL="0" lv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52400" algn="l"/>
              </a:tabLst>
            </a:pPr>
            <a:r>
              <a:rPr lang="ru-RU" sz="8000" spc="-10" dirty="0" smtClean="0">
                <a:latin typeface="Arial" pitchFamily="34" charset="0"/>
                <a:ea typeface="Times New Roman"/>
                <a:cs typeface="Arial" pitchFamily="34" charset="0"/>
              </a:rPr>
              <a:t>1.Состояние </a:t>
            </a:r>
            <a:r>
              <a:rPr lang="ru-RU" sz="8000" spc="-10" dirty="0">
                <a:latin typeface="Arial" pitchFamily="34" charset="0"/>
                <a:ea typeface="Times New Roman"/>
                <a:cs typeface="Arial" pitchFamily="34" charset="0"/>
              </a:rPr>
              <a:t>органов </a:t>
            </a:r>
            <a:r>
              <a:rPr lang="ru-RU" sz="8000" spc="-10" dirty="0" smtClean="0">
                <a:latin typeface="Arial" pitchFamily="34" charset="0"/>
                <a:ea typeface="Times New Roman"/>
                <a:cs typeface="Arial" pitchFamily="34" charset="0"/>
              </a:rPr>
              <a:t>чувств.</a:t>
            </a:r>
            <a:endParaRPr lang="ru-RU" sz="8000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0" lv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52400" algn="l"/>
              </a:tabLst>
            </a:pPr>
            <a:r>
              <a:rPr lang="ru-RU" sz="8000" dirty="0" smtClean="0">
                <a:latin typeface="Arial" pitchFamily="34" charset="0"/>
                <a:ea typeface="Times New Roman"/>
                <a:cs typeface="Arial" pitchFamily="34" charset="0"/>
              </a:rPr>
              <a:t>2.Особенности </a:t>
            </a:r>
            <a:r>
              <a:rPr lang="ru-RU" sz="8000" dirty="0">
                <a:latin typeface="Arial" pitchFamily="34" charset="0"/>
                <a:ea typeface="Times New Roman"/>
                <a:cs typeface="Arial" pitchFamily="34" charset="0"/>
              </a:rPr>
              <a:t>внимания - устойчивость, переключаемость, объем, </a:t>
            </a:r>
            <a:r>
              <a:rPr lang="ru-RU" sz="8000" dirty="0" err="1" smtClean="0">
                <a:latin typeface="Arial" pitchFamily="34" charset="0"/>
                <a:ea typeface="Times New Roman"/>
                <a:cs typeface="Arial" pitchFamily="34" charset="0"/>
              </a:rPr>
              <a:t>привлекаемость</a:t>
            </a:r>
            <a:r>
              <a:rPr lang="ru-RU" sz="8000" dirty="0" smtClean="0"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 marL="0" lv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52400" algn="l"/>
              </a:tabLst>
            </a:pPr>
            <a:r>
              <a:rPr lang="ru-RU" sz="8000" spc="-5" dirty="0" smtClean="0">
                <a:latin typeface="Arial" pitchFamily="34" charset="0"/>
                <a:ea typeface="Times New Roman"/>
                <a:cs typeface="Arial" pitchFamily="34" charset="0"/>
              </a:rPr>
              <a:t>3.Особенности </a:t>
            </a:r>
            <a:r>
              <a:rPr lang="ru-RU" sz="8000" spc="-5" dirty="0">
                <a:latin typeface="Arial" pitchFamily="34" charset="0"/>
                <a:ea typeface="Times New Roman"/>
                <a:cs typeface="Arial" pitchFamily="34" charset="0"/>
              </a:rPr>
              <a:t>восприятия и осмысления учебного </a:t>
            </a:r>
            <a:r>
              <a:rPr lang="ru-RU" sz="8000" spc="-5" dirty="0" smtClean="0">
                <a:latin typeface="Arial" pitchFamily="34" charset="0"/>
                <a:ea typeface="Times New Roman"/>
                <a:cs typeface="Arial" pitchFamily="34" charset="0"/>
              </a:rPr>
              <a:t>материала.</a:t>
            </a:r>
          </a:p>
          <a:p>
            <a:pPr marL="0" lv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52400" algn="l"/>
              </a:tabLst>
            </a:pPr>
            <a:r>
              <a:rPr lang="ru-RU" sz="8000" dirty="0" smtClean="0">
                <a:latin typeface="Arial" pitchFamily="34" charset="0"/>
                <a:ea typeface="Times New Roman"/>
                <a:cs typeface="Arial" pitchFamily="34" charset="0"/>
              </a:rPr>
              <a:t>4.Особенности </a:t>
            </a:r>
            <a:r>
              <a:rPr lang="ru-RU" sz="8000" dirty="0">
                <a:latin typeface="Arial" pitchFamily="34" charset="0"/>
                <a:ea typeface="Times New Roman"/>
                <a:cs typeface="Arial" pitchFamily="34" charset="0"/>
              </a:rPr>
              <a:t>понимания и воспроизведения учебного </a:t>
            </a:r>
            <a:r>
              <a:rPr lang="ru-RU" sz="8000" dirty="0" smtClean="0">
                <a:latin typeface="Arial" pitchFamily="34" charset="0"/>
                <a:ea typeface="Times New Roman"/>
                <a:cs typeface="Arial" pitchFamily="34" charset="0"/>
              </a:rPr>
              <a:t>материала</a:t>
            </a:r>
          </a:p>
          <a:p>
            <a:pPr marL="0" lv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52400" algn="l"/>
              </a:tabLst>
            </a:pPr>
            <a:r>
              <a:rPr lang="ru-RU" sz="8000" dirty="0" smtClean="0">
                <a:latin typeface="Arial" pitchFamily="34" charset="0"/>
                <a:ea typeface="Times New Roman"/>
                <a:cs typeface="Arial" pitchFamily="34" charset="0"/>
              </a:rPr>
              <a:t>5.Особенности </a:t>
            </a:r>
            <a:r>
              <a:rPr lang="ru-RU" sz="8000" dirty="0">
                <a:latin typeface="Arial" pitchFamily="34" charset="0"/>
                <a:ea typeface="Times New Roman"/>
                <a:cs typeface="Arial" pitchFamily="34" charset="0"/>
              </a:rPr>
              <a:t>речи - дефекты речи, понимание, запас слов, письменная </a:t>
            </a:r>
            <a:r>
              <a:rPr lang="ru-RU" sz="8000" dirty="0" smtClean="0">
                <a:latin typeface="Arial" pitchFamily="34" charset="0"/>
                <a:ea typeface="Times New Roman"/>
                <a:cs typeface="Arial" pitchFamily="34" charset="0"/>
              </a:rPr>
              <a:t>речь.</a:t>
            </a:r>
          </a:p>
          <a:p>
            <a:pPr marL="0" lv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52400" algn="l"/>
              </a:tabLst>
            </a:pPr>
            <a:r>
              <a:rPr lang="ru-RU" sz="8000" spc="-5" dirty="0" smtClean="0">
                <a:latin typeface="Arial" pitchFamily="34" charset="0"/>
                <a:ea typeface="Times New Roman"/>
                <a:cs typeface="Arial" pitchFamily="34" charset="0"/>
              </a:rPr>
              <a:t>6.Особенности </a:t>
            </a:r>
            <a:r>
              <a:rPr lang="ru-RU" sz="8000" spc="-5" dirty="0">
                <a:latin typeface="Arial" pitchFamily="34" charset="0"/>
                <a:ea typeface="Times New Roman"/>
                <a:cs typeface="Arial" pitchFamily="34" charset="0"/>
              </a:rPr>
              <a:t>усвоения учебного материала - отношение к отдельным учебным </a:t>
            </a:r>
            <a:r>
              <a:rPr lang="ru-RU" sz="8000" dirty="0">
                <a:latin typeface="Arial" pitchFamily="34" charset="0"/>
                <a:ea typeface="Times New Roman"/>
                <a:cs typeface="Arial" pitchFamily="34" charset="0"/>
              </a:rPr>
              <a:t>предметам, умение применять знания в новых </a:t>
            </a:r>
            <a:r>
              <a:rPr lang="ru-RU" sz="8000" dirty="0" smtClean="0">
                <a:latin typeface="Arial" pitchFamily="34" charset="0"/>
                <a:ea typeface="Times New Roman"/>
                <a:cs typeface="Arial" pitchFamily="34" charset="0"/>
              </a:rPr>
              <a:t>условиях.</a:t>
            </a:r>
          </a:p>
          <a:p>
            <a:pPr marL="0" lv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52400" algn="l"/>
              </a:tabLst>
            </a:pPr>
            <a:r>
              <a:rPr lang="ru-RU" sz="8000" spc="-5" dirty="0" smtClean="0">
                <a:latin typeface="Arial" pitchFamily="34" charset="0"/>
                <a:ea typeface="Times New Roman"/>
                <a:cs typeface="Arial" pitchFamily="34" charset="0"/>
              </a:rPr>
              <a:t>7.Успеваемость </a:t>
            </a:r>
            <a:r>
              <a:rPr lang="ru-RU" sz="8000" spc="-5" dirty="0">
                <a:latin typeface="Arial" pitchFamily="34" charset="0"/>
                <a:ea typeface="Times New Roman"/>
                <a:cs typeface="Arial" pitchFamily="34" charset="0"/>
              </a:rPr>
              <a:t>- общая, по предметам, факты, которые влияют на успеваемость </a:t>
            </a:r>
            <a:r>
              <a:rPr lang="ru-RU" sz="8000" dirty="0">
                <a:latin typeface="Arial" pitchFamily="34" charset="0"/>
                <a:ea typeface="Times New Roman"/>
                <a:cs typeface="Arial" pitchFamily="34" charset="0"/>
              </a:rPr>
              <a:t>в течение учебного года или за несколько лет </a:t>
            </a:r>
            <a:r>
              <a:rPr lang="ru-RU" sz="8000" dirty="0" smtClean="0">
                <a:latin typeface="Arial" pitchFamily="34" charset="0"/>
                <a:ea typeface="Times New Roman"/>
                <a:cs typeface="Arial" pitchFamily="34" charset="0"/>
              </a:rPr>
              <a:t>обучения.</a:t>
            </a:r>
          </a:p>
          <a:p>
            <a:pPr marL="0" lvl="0" indent="0" algn="just">
              <a:lnSpc>
                <a:spcPct val="120000"/>
              </a:lnSpc>
              <a:spcAft>
                <a:spcPts val="0"/>
              </a:spcAft>
              <a:buNone/>
              <a:tabLst>
                <a:tab pos="152400" algn="l"/>
              </a:tabLst>
            </a:pPr>
            <a:endParaRPr lang="ru-RU" sz="8000" i="1" dirty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242B216-43E0-4A95-9BEB-C1B27576405F}" type="slidenum">
              <a:rPr lang="ru-RU">
                <a:solidFill>
                  <a:srgbClr val="898989"/>
                </a:solidFill>
              </a:rPr>
              <a:pPr eaLnBrk="1" hangingPunct="1"/>
              <a:t>14</a:t>
            </a:fld>
            <a:endParaRPr lang="ru-RU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52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b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ведению дневников наблюдений</a:t>
            </a:r>
            <a:endParaRPr lang="ru-RU" dirty="0">
              <a:solidFill>
                <a:schemeClr val="accent1">
                  <a:satMod val="150000"/>
                </a:scheme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DB493C2-6820-4C8A-AA6E-71898655A532}" type="slidenum">
              <a:rPr lang="ru-RU">
                <a:solidFill>
                  <a:srgbClr val="898989"/>
                </a:solidFill>
              </a:rPr>
              <a:pPr eaLnBrk="1" hangingPunct="1"/>
              <a:t>15</a:t>
            </a:fld>
            <a:endParaRPr lang="ru-RU">
              <a:solidFill>
                <a:srgbClr val="89898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4138" indent="0"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8.Особенности познавательных интересов.</a:t>
            </a:r>
            <a:endParaRPr lang="ru-RU" sz="2200" dirty="0">
              <a:latin typeface="Arial" pitchFamily="34" charset="0"/>
              <a:cs typeface="Arial" pitchFamily="34" charset="0"/>
            </a:endParaRPr>
          </a:p>
          <a:p>
            <a:pPr marL="84138" indent="0"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9.Особенности личности.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10.Взаимоотношения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с коллективом - положение, авторитет в коллективе, чем определяется это положение.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11.Особенности характера.</a:t>
            </a:r>
          </a:p>
          <a:p>
            <a:pPr marL="0" indent="0" algn="just">
              <a:buNone/>
            </a:pPr>
            <a:r>
              <a:rPr lang="ru-RU" sz="2200" dirty="0" smtClean="0">
                <a:latin typeface="Arial" pitchFamily="34" charset="0"/>
                <a:cs typeface="Arial" pitchFamily="34" charset="0"/>
              </a:rPr>
              <a:t>12.Общие 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выводы: трудности, возникающие в процессе обучения и воспитания,  их  преодоление; на преодоление  какого недостатка, в первую очередь, должно быть направлено внимание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тьютора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, на какие положительные качества личности должен опереться  </a:t>
            </a:r>
            <a:r>
              <a:rPr lang="ru-RU" sz="2200" dirty="0" err="1">
                <a:latin typeface="Arial" pitchFamily="34" charset="0"/>
                <a:cs typeface="Arial" pitchFamily="34" charset="0"/>
              </a:rPr>
              <a:t>тьютор</a:t>
            </a:r>
            <a:r>
              <a:rPr lang="ru-RU" sz="2200" dirty="0">
                <a:latin typeface="Arial" pitchFamily="34" charset="0"/>
                <a:cs typeface="Arial" pitchFamily="34" charset="0"/>
              </a:rPr>
              <a:t> в своей работе, какие коррекционно-педагогические мероприятия должны быть проведены в дальнейшем с этим учеником, динамика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959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340" y="1258269"/>
            <a:ext cx="7839635" cy="2266984"/>
          </a:xfrm>
        </p:spPr>
        <p:txBody>
          <a:bodyPr/>
          <a:lstStyle/>
          <a:p>
            <a:pPr algn="ctr"/>
            <a:r>
              <a:rPr lang="ru-RU" sz="7200" b="1" dirty="0" smtClean="0"/>
              <a:t>СПАСИБО ЗА ВНИМАНИЕ</a:t>
            </a:r>
            <a:endParaRPr lang="ru-RU" sz="7200" b="1" dirty="0"/>
          </a:p>
        </p:txBody>
      </p:sp>
      <p:pic>
        <p:nvPicPr>
          <p:cNvPr id="3075" name="Picture 3" descr="C:\Users\random\AppData\Local\Microsoft\Windows\Temporary Internet Files\Content.IE5\NL5XZ0PR\138px-Smiley.svg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8521" y="3601953"/>
            <a:ext cx="1920541" cy="192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052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33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истории </a:t>
            </a:r>
            <a:r>
              <a:rPr lang="ru-RU" b="1" i="1" dirty="0" err="1" smtClean="0">
                <a:solidFill>
                  <a:srgbClr val="0033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тьюторства</a:t>
            </a:r>
            <a:endParaRPr lang="ru-RU" b="1" i="1" dirty="0">
              <a:solidFill>
                <a:srgbClr val="0033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5500687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z="3200" b="1" dirty="0" err="1" smtClean="0"/>
              <a:t>Тьютор</a:t>
            </a:r>
            <a:r>
              <a:rPr lang="ru-RU" sz="3200" b="1" dirty="0" smtClean="0"/>
              <a:t> (</a:t>
            </a:r>
            <a:r>
              <a:rPr lang="ru-RU" sz="3200" b="1" dirty="0" err="1" smtClean="0"/>
              <a:t>Tutor</a:t>
            </a:r>
            <a:r>
              <a:rPr lang="ru-RU" sz="3200" b="1" dirty="0" smtClean="0"/>
              <a:t>)</a:t>
            </a:r>
            <a:r>
              <a:rPr lang="ru-RU" sz="3200" dirty="0" smtClean="0"/>
              <a:t> - в переводе с английского значит - "домашний учитель, опекун"</a:t>
            </a:r>
          </a:p>
          <a:p>
            <a:pPr>
              <a:defRPr/>
            </a:pPr>
            <a:endParaRPr lang="ru-RU" sz="2800" dirty="0" smtClean="0"/>
          </a:p>
          <a:p>
            <a:pPr>
              <a:buFont typeface="Wingdings" panose="05000000000000000000" pitchFamily="2" charset="2"/>
              <a:buNone/>
              <a:defRPr/>
            </a:pP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5392" y="2876550"/>
            <a:ext cx="4343400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12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182" y="692784"/>
            <a:ext cx="7839635" cy="977899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3374"/>
                </a:solidFill>
              </a:rPr>
              <a:t>Сегодня, </a:t>
            </a:r>
            <a:r>
              <a:rPr lang="ru-RU" sz="5400" b="1" dirty="0" err="1" smtClean="0">
                <a:solidFill>
                  <a:srgbClr val="003374"/>
                </a:solidFill>
              </a:rPr>
              <a:t>тьютор</a:t>
            </a:r>
            <a:r>
              <a:rPr lang="ru-RU" sz="4400" b="1" dirty="0" smtClean="0">
                <a:solidFill>
                  <a:srgbClr val="003374"/>
                </a:solidFill>
              </a:rPr>
              <a:t>-</a:t>
            </a:r>
            <a:endParaRPr lang="ru-RU" sz="4400" b="1" dirty="0">
              <a:solidFill>
                <a:srgbClr val="00337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1506" y="1914779"/>
            <a:ext cx="5378115" cy="4413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Это педагогический работник, участвующий в разработке и реализации образовательной программы.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182" y="2249154"/>
            <a:ext cx="2237772" cy="256233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53452" y="4572272"/>
            <a:ext cx="3176335" cy="147732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/>
            <a:r>
              <a:rPr lang="ru-RU" b="1" dirty="0" err="1" smtClean="0"/>
              <a:t>Тьютор</a:t>
            </a:r>
            <a:r>
              <a:rPr lang="ru-RU" b="1" dirty="0" smtClean="0"/>
              <a:t>,</a:t>
            </a:r>
          </a:p>
          <a:p>
            <a:pPr algn="ctr"/>
            <a:r>
              <a:rPr lang="ru-RU" b="1" dirty="0" smtClean="0"/>
              <a:t>Сопровождающий</a:t>
            </a:r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r>
              <a:rPr lang="ru-RU" b="1" dirty="0" err="1" smtClean="0"/>
              <a:t>Тьюторант</a:t>
            </a:r>
            <a:r>
              <a:rPr lang="ru-RU" b="1" dirty="0" smtClean="0"/>
              <a:t>- кого</a:t>
            </a:r>
            <a:endParaRPr lang="ru-RU" b="1" dirty="0"/>
          </a:p>
          <a:p>
            <a:pPr algn="ctr"/>
            <a:r>
              <a:rPr lang="ru-RU" b="1" dirty="0" smtClean="0"/>
              <a:t>сопровождают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59501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Номер слайда 1"/>
          <p:cNvSpPr txBox="1">
            <a:spLocks noGrp="1"/>
          </p:cNvSpPr>
          <p:nvPr/>
        </p:nvSpPr>
        <p:spPr bwMode="auto">
          <a:xfrm>
            <a:off x="8243888" y="5805488"/>
            <a:ext cx="4318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fld id="{D3CCE700-28AC-4C9A-881C-46AAFBED7EC1}" type="slidenum">
              <a:rPr lang="ru-RU" altLang="ru-RU">
                <a:solidFill>
                  <a:srgbClr val="FFFFFF"/>
                </a:solidFill>
                <a:latin typeface="Franklin Gothic Book" pitchFamily="34" charset="0"/>
              </a:rPr>
              <a:pPr/>
              <a:t>4</a:t>
            </a:fld>
            <a:endParaRPr lang="ru-RU" altLang="ru-RU">
              <a:solidFill>
                <a:srgbClr val="FFFFFF"/>
              </a:solidFill>
              <a:latin typeface="Franklin Gothic Book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06186" y="522514"/>
            <a:ext cx="8169502" cy="57966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anchor="ctr">
            <a:normAutofit lnSpcReduction="10000"/>
          </a:bodyPr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latin typeface="Calibri" pitchFamily="34" charset="0"/>
              </a:rPr>
              <a:t>Нормативное обоснование введения должности «</a:t>
            </a:r>
            <a:r>
              <a:rPr lang="ru-RU" sz="2800" b="1" dirty="0" err="1">
                <a:latin typeface="Calibri" pitchFamily="34" charset="0"/>
              </a:rPr>
              <a:t>Тьютор</a:t>
            </a:r>
            <a:r>
              <a:rPr lang="ru-RU" sz="2800" b="1" dirty="0">
                <a:latin typeface="Calibri" pitchFamily="34" charset="0"/>
              </a:rPr>
              <a:t>»</a:t>
            </a:r>
          </a:p>
          <a:p>
            <a:pPr marL="452438" indent="-180975">
              <a:spcBef>
                <a:spcPct val="20000"/>
              </a:spcBef>
              <a:spcAft>
                <a:spcPts val="1800"/>
              </a:spcAft>
              <a:buFont typeface="Arial" charset="0"/>
              <a:buChar char="•"/>
            </a:pPr>
            <a:r>
              <a:rPr lang="ru-RU" sz="2000" dirty="0">
                <a:latin typeface="Calibri" pitchFamily="34" charset="0"/>
              </a:rPr>
              <a:t>2008 г. Приказ Министерства здравоохранения и социального развития РФ от 05.05.2008 г. №№ 216н и 217н, зарегистрированными в министерстве юстиции России 22.05.2008 г. за №№ 11731 и 11725  </a:t>
            </a:r>
            <a:r>
              <a:rPr lang="ru-RU" sz="2000" dirty="0">
                <a:solidFill>
                  <a:srgbClr val="C00000"/>
                </a:solidFill>
                <a:latin typeface="Calibri" pitchFamily="34" charset="0"/>
              </a:rPr>
              <a:t>(ныне не действует)</a:t>
            </a:r>
          </a:p>
          <a:p>
            <a:pPr marL="452438" indent="-180975">
              <a:spcBef>
                <a:spcPct val="20000"/>
              </a:spcBef>
              <a:spcAft>
                <a:spcPts val="1800"/>
              </a:spcAft>
              <a:buFont typeface="Arial" charset="0"/>
              <a:buChar char="•"/>
            </a:pPr>
            <a:r>
              <a:rPr lang="ru-RU" sz="2000" dirty="0">
                <a:latin typeface="Calibri" pitchFamily="34" charset="0"/>
              </a:rPr>
              <a:t>2010 г. </a:t>
            </a:r>
            <a:r>
              <a:rPr lang="ru-RU" sz="2000" dirty="0">
                <a:latin typeface="Calibri" pitchFamily="34" charset="0"/>
                <a:hlinkClick r:id="rId2" action="ppaction://hlinkfile"/>
              </a:rPr>
              <a:t>К</a:t>
            </a:r>
            <a:r>
              <a:rPr lang="ru-RU" sz="2000" dirty="0" smtClean="0">
                <a:latin typeface="Calibri" pitchFamily="34" charset="0"/>
                <a:hlinkClick r:id="rId2" action="ppaction://hlinkfile"/>
              </a:rPr>
              <a:t>валификационные </a:t>
            </a:r>
            <a:r>
              <a:rPr lang="ru-RU" sz="2000" dirty="0">
                <a:latin typeface="Calibri" pitchFamily="34" charset="0"/>
                <a:hlinkClick r:id="rId2" action="ppaction://hlinkfile"/>
              </a:rPr>
              <a:t>характеристики </a:t>
            </a:r>
            <a:r>
              <a:rPr lang="ru-RU" sz="2000" dirty="0" err="1">
                <a:latin typeface="Calibri" pitchFamily="34" charset="0"/>
                <a:hlinkClick r:id="rId2" action="ppaction://hlinkfile"/>
              </a:rPr>
              <a:t>тьютора</a:t>
            </a:r>
            <a:r>
              <a:rPr lang="ru-RU" sz="2000" dirty="0">
                <a:latin typeface="Calibri" pitchFamily="34" charset="0"/>
                <a:hlinkClick r:id="rId2" action="ppaction://hlinkfile"/>
              </a:rPr>
              <a:t> </a:t>
            </a:r>
            <a:r>
              <a:rPr lang="ru-RU" sz="2000" dirty="0">
                <a:latin typeface="Calibri" pitchFamily="34" charset="0"/>
              </a:rPr>
              <a:t>утверждены приказом Министерства здравоохранения и социального развития РФ от 26 августа 2010 г. №761н «Об утверждении единого квалификационного справочника должностей руководителей, специалистов и служащих», зарегистрирован в Минюсте РФ 6 октября 2010 г. N 18638. </a:t>
            </a:r>
          </a:p>
          <a:p>
            <a:pPr marL="452438" indent="-180975">
              <a:spcBef>
                <a:spcPct val="20000"/>
              </a:spcBef>
              <a:spcAft>
                <a:spcPts val="1800"/>
              </a:spcAft>
              <a:buFont typeface="Arial" charset="0"/>
              <a:buChar char="•"/>
            </a:pPr>
            <a:r>
              <a:rPr lang="ru-RU" sz="2000" dirty="0">
                <a:latin typeface="Calibri" pitchFamily="34" charset="0"/>
              </a:rPr>
              <a:t>2017 г. </a:t>
            </a:r>
            <a:r>
              <a:rPr lang="ru-RU" sz="2000" dirty="0" smtClean="0">
                <a:latin typeface="Calibri" pitchFamily="34" charset="0"/>
              </a:rPr>
              <a:t>Утвержден </a:t>
            </a:r>
            <a:r>
              <a:rPr lang="ru-RU" sz="2000" dirty="0" smtClean="0">
                <a:latin typeface="Calibri" pitchFamily="34" charset="0"/>
                <a:hlinkClick r:id="rId3" action="ppaction://hlinkfile"/>
              </a:rPr>
              <a:t>Профессиональный </a:t>
            </a:r>
            <a:r>
              <a:rPr lang="ru-RU" sz="2000" dirty="0">
                <a:latin typeface="Calibri" pitchFamily="34" charset="0"/>
                <a:hlinkClick r:id="rId3" action="ppaction://hlinkfile"/>
              </a:rPr>
              <a:t>стандарт «Специалист в области воспитания», </a:t>
            </a:r>
            <a:r>
              <a:rPr lang="ru-RU" sz="2000" dirty="0" smtClean="0">
                <a:latin typeface="Calibri" pitchFamily="34" charset="0"/>
              </a:rPr>
              <a:t>(</a:t>
            </a:r>
            <a:r>
              <a:rPr lang="ru-RU" sz="2000" dirty="0" err="1" smtClean="0">
                <a:latin typeface="Calibri" pitchFamily="34" charset="0"/>
              </a:rPr>
              <a:t>зарегестрирован</a:t>
            </a:r>
            <a:r>
              <a:rPr lang="ru-RU" sz="2000" dirty="0" smtClean="0">
                <a:latin typeface="Calibri" pitchFamily="34" charset="0"/>
              </a:rPr>
              <a:t> Минюстом РФ 26 января 2017г. включая </a:t>
            </a:r>
            <a:r>
              <a:rPr lang="ru-RU" sz="2000" dirty="0">
                <a:latin typeface="Calibri" pitchFamily="34" charset="0"/>
              </a:rPr>
              <a:t>ОТФ </a:t>
            </a:r>
            <a:r>
              <a:rPr lang="en-US" sz="2000" dirty="0" smtClean="0">
                <a:latin typeface="Calibri" pitchFamily="34" charset="0"/>
              </a:rPr>
              <a:t>N</a:t>
            </a:r>
            <a:r>
              <a:rPr lang="ru-RU" sz="2000" dirty="0" smtClean="0">
                <a:latin typeface="Calibri" pitchFamily="34" charset="0"/>
              </a:rPr>
              <a:t> 45406) одной из трудовых функций которого «</a:t>
            </a:r>
            <a:r>
              <a:rPr lang="ru-RU" sz="2000" dirty="0" err="1" smtClean="0">
                <a:latin typeface="Calibri" pitchFamily="34" charset="0"/>
              </a:rPr>
              <a:t>Тьюторское</a:t>
            </a:r>
            <a:r>
              <a:rPr lang="ru-RU" sz="2000" dirty="0" smtClean="0">
                <a:latin typeface="Calibri" pitchFamily="34" charset="0"/>
              </a:rPr>
              <a:t> сопровождение обучающихся с инвалидностью и ОВЗ».</a:t>
            </a:r>
            <a:endParaRPr lang="ru-RU" sz="2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813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119" y="211522"/>
            <a:ext cx="7839635" cy="847258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2700" b="1" dirty="0"/>
              <a:t>К должностным обязанностям </a:t>
            </a:r>
            <a:r>
              <a:rPr lang="ru-RU" sz="2700" b="1" dirty="0" err="1"/>
              <a:t>тьютора</a:t>
            </a:r>
            <a:r>
              <a:rPr lang="ru-RU" sz="2700" b="1" dirty="0"/>
              <a:t> по сопровождению обучающихся с инвалидностью и ОВЗ относится</a:t>
            </a:r>
            <a:r>
              <a:rPr lang="ru-RU" sz="2700" b="1" dirty="0" smtClean="0"/>
              <a:t>:</a:t>
            </a:r>
            <a:br>
              <a:rPr lang="ru-RU" sz="2700" b="1" dirty="0" smtClean="0"/>
            </a:br>
            <a:r>
              <a:rPr lang="ru-RU" sz="2700" b="1" dirty="0" smtClean="0"/>
              <a:t>1.</a:t>
            </a:r>
            <a:endParaRPr lang="ru-RU" sz="4800" b="1" dirty="0">
              <a:solidFill>
                <a:srgbClr val="0033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961" y="998621"/>
            <a:ext cx="8688659" cy="4986254"/>
          </a:xfrm>
        </p:spPr>
        <p:txBody>
          <a:bodyPr>
            <a:noAutofit/>
          </a:bodyPr>
          <a:lstStyle/>
          <a:p>
            <a:pPr fontAlgn="base"/>
            <a:r>
              <a:rPr lang="ru-RU" sz="2000" dirty="0" smtClean="0"/>
              <a:t>педагогическое </a:t>
            </a:r>
            <a:r>
              <a:rPr lang="ru-RU" sz="2000" dirty="0"/>
              <a:t>сопровождение реализации индивидуальных образовательных маршрутов обучающихся:</a:t>
            </a:r>
          </a:p>
          <a:p>
            <a:pPr fontAlgn="base"/>
            <a:r>
              <a:rPr lang="ru-RU" sz="2000" dirty="0"/>
              <a:t>выявление индивидуальных образовательных потребностей обучающихся в процессе образования;</a:t>
            </a:r>
          </a:p>
          <a:p>
            <a:pPr fontAlgn="base"/>
            <a:r>
              <a:rPr lang="ru-RU" sz="2000" dirty="0"/>
              <a:t>участие в разработке индивидуальных образовательных маршрутов, учебных планов обучающихся;</a:t>
            </a:r>
          </a:p>
          <a:p>
            <a:pPr fontAlgn="base"/>
            <a:r>
              <a:rPr lang="ru-RU" sz="2000" dirty="0"/>
              <a:t>подбор и адаптация педагогических средств индивидуализации образовательного процесса;</a:t>
            </a:r>
          </a:p>
          <a:p>
            <a:pPr fontAlgn="base"/>
            <a:r>
              <a:rPr lang="ru-RU" sz="2000" dirty="0"/>
              <a:t>организация процесса индивидуальной работы с обучающимися по выявлению, формированию и развитию их познавательных интересов;</a:t>
            </a:r>
          </a:p>
          <a:p>
            <a:pPr fontAlgn="base"/>
            <a:r>
              <a:rPr lang="ru-RU" sz="2000" dirty="0"/>
              <a:t>участие в реализации адаптированных образовательных программ обучающихся;</a:t>
            </a:r>
          </a:p>
          <a:p>
            <a:pPr fontAlgn="base"/>
            <a:r>
              <a:rPr lang="ru-RU" sz="2000" dirty="0"/>
              <a:t>организация взаимодействия с родителями (законными представителями) по формированию и развитию познавательных интересов обучающихся, составлению, корректировке индивидуальных учебных планов обучающихся, адаптированных образовательных программ и анализу и обсуждению с ними хода и результатов реализации этих планов, программ;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2619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384" y="252662"/>
            <a:ext cx="7239000" cy="44517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3374"/>
                </a:solidFill>
              </a:rPr>
              <a:t>2.</a:t>
            </a:r>
            <a:endParaRPr lang="ru-RU" sz="4400" b="1" dirty="0">
              <a:solidFill>
                <a:srgbClr val="00337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8661" y="565484"/>
            <a:ext cx="8464392" cy="5450305"/>
          </a:xfrm>
        </p:spPr>
        <p:txBody>
          <a:bodyPr>
            <a:noAutofit/>
          </a:bodyPr>
          <a:lstStyle/>
          <a:p>
            <a:pPr fontAlgn="base"/>
            <a:r>
              <a:rPr lang="ru-RU" sz="2000" dirty="0"/>
              <a:t>организация образовательной среды для реализации индивидуальных образовательных маршрутов обучающихся с учетом особенностей их психофизического развития, индивидуальных возможностей и состояния здоровья:</a:t>
            </a:r>
          </a:p>
          <a:p>
            <a:pPr fontAlgn="base"/>
            <a:r>
              <a:rPr lang="ru-RU" sz="2000" dirty="0"/>
              <a:t>проведение анализа образовательных ресурсов внутри и вне образовательной организации;</a:t>
            </a:r>
          </a:p>
          <a:p>
            <a:pPr fontAlgn="base"/>
            <a:r>
              <a:rPr lang="ru-RU" sz="2000" dirty="0"/>
              <a:t>организация и координация работы сетевых сообществ для разработки и реализации индивидуальных образовательных маршрутов, адаптированных образовательных программ обучающихся;</a:t>
            </a:r>
          </a:p>
          <a:p>
            <a:pPr fontAlgn="base"/>
            <a:r>
              <a:rPr lang="ru-RU" sz="2000" dirty="0"/>
              <a:t>разработка мер по обеспечению взаимодействия обучающегося с различными субъектами образовательной среды;</a:t>
            </a:r>
          </a:p>
          <a:p>
            <a:pPr fontAlgn="base"/>
            <a:r>
              <a:rPr lang="ru-RU" sz="2000" dirty="0"/>
              <a:t>координация взаимодействия субъектов образования с целью обеспечения доступа обучающихся к образовательным ресурсам;</a:t>
            </a:r>
          </a:p>
          <a:p>
            <a:pPr fontAlgn="base"/>
            <a:r>
              <a:rPr lang="ru-RU" sz="2000" dirty="0"/>
              <a:t>организация зонирования образовательного пространства по видам деятельности;</a:t>
            </a:r>
          </a:p>
          <a:p>
            <a:pPr fontAlgn="base"/>
            <a:r>
              <a:rPr lang="ru-RU" sz="2000" dirty="0"/>
              <a:t>оказание помощи семье в построении семейной образовательной среды для поддержки обучающихся в освоении индивидуальных учебных планов и адаптированных образовательных программ;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39770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7668" y="312821"/>
            <a:ext cx="7211616" cy="5414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3374"/>
                </a:solidFill>
              </a:rPr>
              <a:t>3.</a:t>
            </a:r>
            <a:endParaRPr lang="ru-RU" sz="3600" b="1" dirty="0">
              <a:solidFill>
                <a:srgbClr val="003374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2663" y="385011"/>
            <a:ext cx="8566484" cy="4309034"/>
          </a:xfrm>
        </p:spPr>
        <p:txBody>
          <a:bodyPr>
            <a:noAutofit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sz="2000" dirty="0" smtClean="0"/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организационно-методическое обеспечение реализации индивидуальных образовательных маршрутов, адаптированных образовательных программ обучающихся:</a:t>
            </a:r>
            <a:endParaRPr lang="ru-RU" sz="2000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разработка и подбор методических средств для формирования адаптированной образовательной среды для обучающихся;</a:t>
            </a:r>
            <a:endParaRPr lang="ru-RU" sz="2000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разработка методического обеспечения взаимодействия субъектов образования в целях индивидуализации образовательного процесса;</a:t>
            </a:r>
            <a:endParaRPr lang="ru-RU" sz="2000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контроль и оценка эффективности построения и реализации индивидуальных образовательных маршрутов, адаптированных образовательных программ обучающихся;</a:t>
            </a:r>
            <a:endParaRPr lang="ru-RU" sz="2000" dirty="0"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222222"/>
                </a:solidFill>
                <a:latin typeface="Arial"/>
                <a:ea typeface="Times New Roman"/>
                <a:cs typeface="Times New Roman"/>
              </a:rPr>
              <a:t>консультирование участников образовательного процесса по вопросам индивидуализации образования обучающихся.</a:t>
            </a:r>
            <a:endParaRPr lang="ru-RU" sz="2000" dirty="0">
              <a:ea typeface="Calibri"/>
              <a:cs typeface="Times New Roman"/>
            </a:endParaRPr>
          </a:p>
          <a:p>
            <a:pPr marL="0" indent="0" fontAlgn="base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692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0229" y="288758"/>
            <a:ext cx="7886700" cy="120349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Перечень отчетной документации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тьютора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шк-инт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№1 им К.К. Грота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9000" y="1759543"/>
            <a:ext cx="5474368" cy="4796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400" b="1" dirty="0">
                <a:latin typeface="Arial" pitchFamily="34" charset="0"/>
                <a:ea typeface="Calibri"/>
                <a:cs typeface="Arial" pitchFamily="34" charset="0"/>
              </a:rPr>
              <a:t>План работы </a:t>
            </a:r>
            <a:r>
              <a:rPr lang="ru-RU" sz="2400" b="1" dirty="0" err="1">
                <a:latin typeface="Arial" pitchFamily="34" charset="0"/>
                <a:ea typeface="Calibri"/>
                <a:cs typeface="Arial" pitchFamily="34" charset="0"/>
              </a:rPr>
              <a:t>тьютора</a:t>
            </a:r>
            <a:endParaRPr lang="ru-RU" sz="24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400" b="1" dirty="0">
                <a:latin typeface="Arial" pitchFamily="34" charset="0"/>
                <a:ea typeface="Calibri"/>
                <a:cs typeface="Arial" pitchFamily="34" charset="0"/>
              </a:rPr>
              <a:t>Маршрутный </a:t>
            </a: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лист </a:t>
            </a:r>
            <a:r>
              <a:rPr lang="ru-RU" sz="2400" b="1" dirty="0" err="1" smtClean="0">
                <a:latin typeface="Arial" pitchFamily="34" charset="0"/>
                <a:ea typeface="Calibri"/>
                <a:cs typeface="Arial" pitchFamily="34" charset="0"/>
              </a:rPr>
              <a:t>тьюторанта</a:t>
            </a:r>
            <a:endParaRPr lang="ru-RU" sz="24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marL="285750" indent="-285750" algn="just">
              <a:spcAft>
                <a:spcPts val="1000"/>
              </a:spcAft>
              <a:buFont typeface="Arial" pitchFamily="34" charset="0"/>
              <a:buChar char="•"/>
            </a:pPr>
            <a:r>
              <a:rPr lang="ru-RU" sz="2400" b="1" dirty="0">
                <a:latin typeface="Arial" pitchFamily="34" charset="0"/>
                <a:ea typeface="Calibri"/>
                <a:cs typeface="Arial" pitchFamily="34" charset="0"/>
              </a:rPr>
              <a:t>Анализ </a:t>
            </a:r>
            <a:r>
              <a:rPr lang="ru-RU" sz="2400" b="1" dirty="0" err="1">
                <a:latin typeface="Arial" pitchFamily="34" charset="0"/>
                <a:ea typeface="Calibri"/>
                <a:cs typeface="Arial" pitchFamily="34" charset="0"/>
              </a:rPr>
              <a:t>сформированности</a:t>
            </a:r>
            <a:r>
              <a:rPr lang="ru-RU" sz="2400" b="1" dirty="0">
                <a:latin typeface="Arial" pitchFamily="34" charset="0"/>
                <a:ea typeface="Calibri"/>
                <a:cs typeface="Arial" pitchFamily="34" charset="0"/>
              </a:rPr>
              <a:t> основных </a:t>
            </a: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навыков </a:t>
            </a:r>
            <a:endParaRPr lang="ru-RU" sz="24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400" b="1" dirty="0">
                <a:latin typeface="Arial" pitchFamily="34" charset="0"/>
                <a:ea typeface="Calibri"/>
                <a:cs typeface="Arial" pitchFamily="34" charset="0"/>
              </a:rPr>
              <a:t>Дневник </a:t>
            </a: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наблюдений</a:t>
            </a:r>
          </a:p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Отчет о работе </a:t>
            </a:r>
            <a:r>
              <a:rPr lang="ru-RU" sz="2400" b="1" dirty="0" err="1" smtClean="0">
                <a:latin typeface="Arial" pitchFamily="34" charset="0"/>
                <a:ea typeface="Calibri"/>
                <a:cs typeface="Arial" pitchFamily="34" charset="0"/>
              </a:rPr>
              <a:t>тьютора</a:t>
            </a: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 (за учебный год) </a:t>
            </a:r>
            <a:endParaRPr lang="ru-RU" sz="24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marL="285750" indent="-285750" algn="just">
              <a:lnSpc>
                <a:spcPct val="150000"/>
              </a:lnSpc>
              <a:spcAft>
                <a:spcPts val="1000"/>
              </a:spcAft>
              <a:buFont typeface="Arial" pitchFamily="34" charset="0"/>
              <a:buChar char="•"/>
            </a:pPr>
            <a:r>
              <a:rPr lang="ru-RU" sz="2400" b="1" dirty="0">
                <a:latin typeface="Arial" pitchFamily="34" charset="0"/>
                <a:ea typeface="Calibri"/>
                <a:cs typeface="Arial" pitchFamily="34" charset="0"/>
              </a:rPr>
              <a:t>Карта анализа работы </a:t>
            </a:r>
            <a:r>
              <a:rPr lang="ru-RU" sz="2400" b="1" dirty="0" err="1">
                <a:latin typeface="Arial" pitchFamily="34" charset="0"/>
                <a:ea typeface="Calibri"/>
                <a:cs typeface="Arial" pitchFamily="34" charset="0"/>
              </a:rPr>
              <a:t>тьютора</a:t>
            </a:r>
            <a:endParaRPr lang="ru-RU" sz="2400" b="1" dirty="0">
              <a:effectLst/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1033" name="Picture 9" descr="C:\Users\random\AppData\Local\Microsoft\Windows\Temporary Internet Files\Content.IE5\BYRTX2AF\220px-Lever_arch_fil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769" y="1889198"/>
            <a:ext cx="2305251" cy="339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977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/>
              <a:t>План работы </a:t>
            </a:r>
            <a:r>
              <a:rPr lang="ru-RU" b="1" dirty="0" err="1" smtClean="0"/>
              <a:t>тьютора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 2018-2019 учебный год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1532" t="22533" r="10422" b="11842"/>
          <a:stretch>
            <a:fillRect/>
          </a:stretch>
        </p:blipFill>
        <p:spPr bwMode="auto">
          <a:xfrm>
            <a:off x="252663" y="1864893"/>
            <a:ext cx="8614611" cy="407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1108</TotalTime>
  <Words>758</Words>
  <Application>Microsoft Office PowerPoint</Application>
  <PresentationFormat>Экран (4:3)</PresentationFormat>
  <Paragraphs>82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 Документация тьютора, сопровождающего ребенка с ОВЗ </vt:lpstr>
      <vt:lpstr>Из истории тьюторства</vt:lpstr>
      <vt:lpstr>Сегодня, тьютор-</vt:lpstr>
      <vt:lpstr>Слайд 4</vt:lpstr>
      <vt:lpstr>К должностным обязанностям тьютора по сопровождению обучающихся с инвалидностью и ОВЗ относится: 1.</vt:lpstr>
      <vt:lpstr>2.</vt:lpstr>
      <vt:lpstr>3.</vt:lpstr>
      <vt:lpstr>Перечень отчетной документации тьютора в шк-инт. №1 им К.К. Грота</vt:lpstr>
      <vt:lpstr>  План работы тьютора на 2018-2019 учебный год </vt:lpstr>
      <vt:lpstr> Маршрутный лист   Ученика (цы) ___класса ФИ:_________________            2018-2019г.  </vt:lpstr>
      <vt:lpstr>   Анализ сформированности основных навыков  Заполняется в начале каждой четверти, для того что бы отслеживать изменения в развитии обучающегося. </vt:lpstr>
      <vt:lpstr>  КАРТА АНАЛИЗА РАБОТЫ ТЬЮТОРА  Ее заполняет наставник, который проверяет работу тьютора.  Тьютору рекомендуется с ней ознакомится, что бы знать требования к своей работе   </vt:lpstr>
      <vt:lpstr>                                ДНЕВНИК – форма отчетности, которая                               позволяет фиксировать наблюдения,                                          отслеживать динамику развития ребенка.  </vt:lpstr>
      <vt:lpstr>РЕКОМЕНДАЦИИ  по ведению дневников наблюдений</vt:lpstr>
      <vt:lpstr>РЕКОМЕНДАЦИИ  по ведению дневников наблюдений</vt:lpstr>
      <vt:lpstr>СПАСИБО ЗА ВНИМАНИЕ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1</cp:lastModifiedBy>
  <cp:revision>124</cp:revision>
  <cp:lastPrinted>2018-02-12T06:10:05Z</cp:lastPrinted>
  <dcterms:created xsi:type="dcterms:W3CDTF">2016-11-18T14:12:19Z</dcterms:created>
  <dcterms:modified xsi:type="dcterms:W3CDTF">2019-04-30T16:33:37Z</dcterms:modified>
</cp:coreProperties>
</file>