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0" r:id="rId6"/>
    <p:sldId id="281" r:id="rId7"/>
    <p:sldId id="282" r:id="rId8"/>
    <p:sldId id="268" r:id="rId9"/>
    <p:sldId id="283" r:id="rId10"/>
    <p:sldId id="277" r:id="rId11"/>
    <p:sldId id="271" r:id="rId12"/>
    <p:sldId id="280" r:id="rId13"/>
    <p:sldId id="260" r:id="rId14"/>
    <p:sldId id="262" r:id="rId15"/>
    <p:sldId id="263" r:id="rId16"/>
    <p:sldId id="264" r:id="rId17"/>
    <p:sldId id="285" r:id="rId18"/>
    <p:sldId id="274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40" autoAdjust="0"/>
  </p:normalViewPr>
  <p:slideViewPr>
    <p:cSldViewPr>
      <p:cViewPr>
        <p:scale>
          <a:sx n="50" d="100"/>
          <a:sy n="5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97685-DA62-4BDB-B6E5-2513DE690495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9AE2F-7F66-4BE3-8B4B-2C8ABD519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597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9AE2F-7F66-4BE3-8B4B-2C8ABD51975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48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E819E9-C3BA-475C-AC65-1D6CC25D0D2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BF7C0A-5AD0-4ED4-A2B6-5DEE87651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857232"/>
            <a:ext cx="7772400" cy="4452526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000" b="1" dirty="0" smtClean="0">
                <a:latin typeface="Arial Black" pitchFamily="34" charset="0"/>
              </a:rPr>
              <a:t>«</a:t>
            </a:r>
            <a:r>
              <a:rPr lang="ru-RU" sz="4000" b="1" dirty="0">
                <a:latin typeface="Arial Black" pitchFamily="34" charset="0"/>
              </a:rPr>
              <a:t>Игра как  </a:t>
            </a:r>
            <a:r>
              <a:rPr lang="ru-RU" sz="4000" b="1" dirty="0" smtClean="0">
                <a:latin typeface="Arial Black" pitchFamily="34" charset="0"/>
              </a:rPr>
              <a:t>ведущий вид деятельности ребенка в </a:t>
            </a:r>
            <a:r>
              <a:rPr lang="ru-RU" sz="4000" b="1" dirty="0">
                <a:latin typeface="Arial Black" pitchFamily="34" charset="0"/>
              </a:rPr>
              <a:t>образовательной деятельности </a:t>
            </a:r>
            <a:r>
              <a:rPr lang="ru-RU" sz="4000" b="1" dirty="0" smtClean="0">
                <a:latin typeface="Arial Black" pitchFamily="34" charset="0"/>
              </a:rPr>
              <a:t>при реализации </a:t>
            </a:r>
            <a:r>
              <a:rPr lang="ru-RU" sz="4000" b="1" dirty="0">
                <a:latin typeface="Arial Black" pitchFamily="34" charset="0"/>
              </a:rPr>
              <a:t>ФГОС</a:t>
            </a:r>
            <a:r>
              <a:rPr lang="ru-RU" sz="4000" b="1" dirty="0" smtClean="0">
                <a:latin typeface="Arial Black" pitchFamily="34" charset="0"/>
              </a:rPr>
              <a:t>»</a:t>
            </a:r>
            <a:r>
              <a:rPr lang="ru-RU" sz="6600" b="1" dirty="0" smtClean="0">
                <a:latin typeface="Arial Black" pitchFamily="34" charset="0"/>
              </a:rPr>
              <a:t/>
            </a:r>
            <a:br>
              <a:rPr lang="ru-RU" sz="6600" b="1" dirty="0" smtClean="0">
                <a:latin typeface="Arial Black" pitchFamily="34" charset="0"/>
              </a:rPr>
            </a:br>
            <a:endParaRPr lang="ru-RU" sz="66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5525193"/>
            <a:ext cx="5364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Опыт работы : </a:t>
            </a:r>
          </a:p>
          <a:p>
            <a:pPr algn="ctr"/>
            <a:r>
              <a:rPr lang="ru-RU" sz="2000" i="1" dirty="0" smtClean="0"/>
              <a:t>воспитателя </a:t>
            </a:r>
            <a:r>
              <a:rPr lang="en-US" sz="2000" i="1" dirty="0" smtClean="0"/>
              <a:t>I</a:t>
            </a:r>
            <a:r>
              <a:rPr lang="ru-RU" sz="2000" i="1" dirty="0" smtClean="0"/>
              <a:t> квалификационной категории  </a:t>
            </a:r>
            <a:r>
              <a:rPr lang="ru-RU" sz="2000" i="1" dirty="0" err="1" smtClean="0"/>
              <a:t>Лыгденовой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Сэсэгмы</a:t>
            </a:r>
            <a:r>
              <a:rPr lang="ru-RU" sz="2000" i="1" dirty="0" smtClean="0"/>
              <a:t> Анатольевны</a:t>
            </a: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131251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217" y="34201"/>
            <a:ext cx="5044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Уголок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ряжения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C:\Users\Home\Desktop\Новая папка\работа\сад фото\101_FUJI\DSCF1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428736"/>
            <a:ext cx="3589742" cy="4786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179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9345" y="476672"/>
            <a:ext cx="45466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ЦЕНТР ТВОРЧЕСТВА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1" name="Picture 3" descr="C:\Users\Home\Desktop\Новая папка\IMG_20190312_1107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85860"/>
            <a:ext cx="5588007" cy="3143254"/>
          </a:xfrm>
          <a:prstGeom prst="rect">
            <a:avLst/>
          </a:prstGeom>
          <a:noFill/>
        </p:spPr>
      </p:pic>
      <p:pic>
        <p:nvPicPr>
          <p:cNvPr id="7172" name="Picture 4" descr="C:\Users\Home\Desktop\Новая папка\IMG_20190321_1059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643314"/>
            <a:ext cx="4714876" cy="3214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62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258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«Книжный мир»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3" descr="C:\Users\Админ\Desktop\100CANON\IMG_4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571612"/>
            <a:ext cx="3786214" cy="504828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6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95953"/>
            <a:ext cx="74858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Центр экспериментальной деятельности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C:\Users\Home\Desktop\Новая папка\чистка цветов\2014-04-21 09.54.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071546"/>
            <a:ext cx="4214810" cy="3161108"/>
          </a:xfrm>
          <a:prstGeom prst="rect">
            <a:avLst/>
          </a:prstGeom>
          <a:noFill/>
        </p:spPr>
      </p:pic>
      <p:pic>
        <p:nvPicPr>
          <p:cNvPr id="8195" name="Picture 3" descr="C:\Users\Home\Desktop\Новая папка\чистка цветов\2014-04-21 10.11.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90996" y="3143248"/>
            <a:ext cx="4953003" cy="3714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358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0245" y="188640"/>
            <a:ext cx="75331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Центр патриотического развития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Home\Desktop\Новая папка\работа\оформ 9 мая уг патр  уг группы\Camera\IMG_20180426_1244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643050"/>
            <a:ext cx="3696899" cy="4929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364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1827" y="260648"/>
            <a:ext cx="48013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Спортивные игры 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20" name="Picture 4" descr="C:\Users\Home\Desktop\Новая папка\работа\физкультура\DSCF16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976" y="928670"/>
            <a:ext cx="3429024" cy="2786082"/>
          </a:xfrm>
          <a:prstGeom prst="rect">
            <a:avLst/>
          </a:prstGeom>
          <a:noFill/>
        </p:spPr>
      </p:pic>
      <p:pic>
        <p:nvPicPr>
          <p:cNvPr id="9221" name="Picture 5" descr="C:\Users\Home\Desktop\Новая папка\работа\физкультура\DSCF16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28670"/>
            <a:ext cx="3714744" cy="2786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812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88640"/>
            <a:ext cx="5302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праздники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C:\Users\Home\Desktop\Новая папка\работа\сагаалган 2016\DSCF2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1214422"/>
            <a:ext cx="3500462" cy="2625347"/>
          </a:xfrm>
          <a:prstGeom prst="rect">
            <a:avLst/>
          </a:prstGeom>
          <a:noFill/>
        </p:spPr>
      </p:pic>
      <p:pic>
        <p:nvPicPr>
          <p:cNvPr id="10243" name="Picture 3" descr="C:\Users\Home\Desktop\Новая папка\DSCF0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857628"/>
            <a:ext cx="3619493" cy="3000372"/>
          </a:xfrm>
          <a:prstGeom prst="rect">
            <a:avLst/>
          </a:prstGeom>
          <a:noFill/>
        </p:spPr>
      </p:pic>
      <p:pic>
        <p:nvPicPr>
          <p:cNvPr id="10244" name="Picture 4" descr="C:\Users\Home\Desktop\Новая папка\DSCF17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857628"/>
            <a:ext cx="4000496" cy="300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709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88640"/>
            <a:ext cx="5302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праздники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Home\Desktop\Новая папка\IMG_20180301_1604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643314"/>
            <a:ext cx="4286248" cy="3214686"/>
          </a:xfrm>
          <a:prstGeom prst="rect">
            <a:avLst/>
          </a:prstGeom>
          <a:noFill/>
        </p:spPr>
      </p:pic>
      <p:pic>
        <p:nvPicPr>
          <p:cNvPr id="10245" name="Picture 5" descr="C:\Users\Home\Desktop\Новая папка\DSCF20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857232"/>
            <a:ext cx="3778248" cy="2833686"/>
          </a:xfrm>
          <a:prstGeom prst="rect">
            <a:avLst/>
          </a:prstGeom>
          <a:noFill/>
        </p:spPr>
      </p:pic>
      <p:pic>
        <p:nvPicPr>
          <p:cNvPr id="12291" name="Picture 3" descr="C:\Users\Home\Desktop\Новая папка\IMG_20160509_1045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2" y="3714752"/>
            <a:ext cx="4190997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709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img08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87824" y="1236589"/>
            <a:ext cx="4392488" cy="4979304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332656"/>
            <a:ext cx="6041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Итоги мониторинга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033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2714620"/>
            <a:ext cx="6219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8056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404664"/>
            <a:ext cx="6967686" cy="583264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100" b="1" dirty="0" smtClean="0">
                <a:ea typeface="Calibri"/>
                <a:cs typeface="Times New Roman"/>
              </a:rPr>
              <a:t>Для </a:t>
            </a:r>
            <a:r>
              <a:rPr lang="ru-RU" sz="4100" b="1" dirty="0">
                <a:ea typeface="Calibri"/>
                <a:cs typeface="Times New Roman"/>
              </a:rPr>
              <a:t>развития ребенка игра дает: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Способность </a:t>
            </a:r>
            <a:r>
              <a:rPr lang="ru-RU" b="1" dirty="0">
                <a:ea typeface="Calibri"/>
                <a:cs typeface="Times New Roman"/>
              </a:rPr>
              <a:t>действовать в плане представлений, благодаря которому происходит развитие продуктивного воображения.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 </a:t>
            </a:r>
            <a:r>
              <a:rPr lang="ru-RU" b="1" dirty="0">
                <a:ea typeface="Calibri"/>
                <a:cs typeface="Times New Roman"/>
              </a:rPr>
              <a:t>Ориентироваться в сфере человеческих отношений;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Координировать </a:t>
            </a:r>
            <a:r>
              <a:rPr lang="ru-RU" b="1" dirty="0">
                <a:ea typeface="Calibri"/>
                <a:cs typeface="Times New Roman"/>
              </a:rPr>
              <a:t>свои действия с другими, постоянно изменяющаяся обстановка игры требует согласования усилий ее участников, что способствует развитию сотрудничества, общения между детьми;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4.Умение </a:t>
            </a:r>
            <a:r>
              <a:rPr lang="ru-RU" b="1" dirty="0">
                <a:ea typeface="Calibri"/>
                <a:cs typeface="Times New Roman"/>
              </a:rPr>
              <a:t>находить выходы из разнообразных жизненных ситуаций, гибкость, развитие психологической устойчивости, радостный и доброжелательный эмоциональный фон.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06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204864"/>
            <a:ext cx="6806580" cy="1325563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Arial Black" pitchFamily="34" charset="0"/>
              </a:rPr>
              <a:t>Цель игровой терапии - не менять ребенка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a:t>
            </a:r>
          </a:p>
        </p:txBody>
      </p:sp>
    </p:spTree>
    <p:extLst>
      <p:ext uri="{BB962C8B-B14F-4D97-AF65-F5344CB8AC3E}">
        <p14:creationId xmlns="" xmlns:p14="http://schemas.microsoft.com/office/powerpoint/2010/main" val="260329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878588" cy="1325563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Arial Black" pitchFamily="34" charset="0"/>
              </a:rPr>
              <a:t/>
            </a:r>
            <a:br>
              <a:rPr lang="ru-RU" sz="3100" dirty="0" smtClean="0"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>Цель</a:t>
            </a:r>
            <a:r>
              <a:rPr lang="ru-RU" sz="2700" dirty="0">
                <a:latin typeface="Arial Black" pitchFamily="34" charset="0"/>
              </a:rPr>
              <a:t>: раскрытие личности ребенка и  развитие его творческого потенциала посредством освоения игровой  деятельности.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825624"/>
            <a:ext cx="6679654" cy="455570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3300" dirty="0">
                <a:latin typeface="Arial Black" pitchFamily="34" charset="0"/>
              </a:rPr>
              <a:t>Задачи</a:t>
            </a:r>
            <a:r>
              <a:rPr lang="ru-RU" sz="3300" dirty="0" smtClean="0">
                <a:latin typeface="Arial Black" pitchFamily="34" charset="0"/>
              </a:rPr>
              <a:t>:</a:t>
            </a:r>
            <a:endParaRPr lang="ru-RU" sz="3300" dirty="0">
              <a:latin typeface="Arial Black" pitchFamily="34" charset="0"/>
            </a:endParaRPr>
          </a:p>
          <a:p>
            <a:r>
              <a:rPr lang="ru-RU" sz="3300" dirty="0" smtClean="0">
                <a:latin typeface="Arial Black" pitchFamily="34" charset="0"/>
              </a:rPr>
              <a:t>Обеспечить </a:t>
            </a:r>
            <a:r>
              <a:rPr lang="ru-RU" sz="3300" dirty="0">
                <a:latin typeface="Arial Black" pitchFamily="34" charset="0"/>
              </a:rPr>
              <a:t>развитие у детей разносторонних представлений о действительности и умение использовать эти представления для создания новых сюжетов игр.</a:t>
            </a:r>
          </a:p>
          <a:p>
            <a:r>
              <a:rPr lang="ru-RU" sz="3300" dirty="0" smtClean="0">
                <a:latin typeface="Arial Black" pitchFamily="34" charset="0"/>
              </a:rPr>
              <a:t>Способствовать </a:t>
            </a:r>
            <a:r>
              <a:rPr lang="ru-RU" sz="3300" dirty="0">
                <a:latin typeface="Arial Black" pitchFamily="34" charset="0"/>
              </a:rPr>
              <a:t>возникновению в игре дружеских партнерских взаимоотношений и игровых объединений по интересам, приучать детей самостоятельно договариваться друг с другом, справедливо распределять роли и самим в этически приемлемой форме разрешать конфликты.</a:t>
            </a:r>
          </a:p>
          <a:p>
            <a:r>
              <a:rPr lang="ru-RU" sz="3300" dirty="0" smtClean="0">
                <a:latin typeface="Arial Black" pitchFamily="34" charset="0"/>
              </a:rPr>
              <a:t>Обогащать </a:t>
            </a:r>
            <a:r>
              <a:rPr lang="ru-RU" sz="3300" dirty="0">
                <a:latin typeface="Arial Black" pitchFamily="34" charset="0"/>
              </a:rPr>
              <a:t>речь детей, содействуя развертыванию </a:t>
            </a:r>
            <a:r>
              <a:rPr lang="ru-RU" sz="3300" dirty="0" smtClean="0">
                <a:latin typeface="Arial Black" pitchFamily="34" charset="0"/>
              </a:rPr>
              <a:t>ролевого диалога </a:t>
            </a:r>
            <a:r>
              <a:rPr lang="ru-RU" sz="3300" dirty="0">
                <a:latin typeface="Arial Black" pitchFamily="34" charset="0"/>
              </a:rPr>
              <a:t>в играх;</a:t>
            </a:r>
          </a:p>
          <a:p>
            <a:r>
              <a:rPr lang="ru-RU" sz="3300" dirty="0" smtClean="0">
                <a:latin typeface="Arial Black" pitchFamily="34" charset="0"/>
              </a:rPr>
              <a:t>Создать </a:t>
            </a:r>
            <a:r>
              <a:rPr lang="ru-RU" sz="3300" dirty="0">
                <a:latin typeface="Arial Black" pitchFamily="34" charset="0"/>
              </a:rPr>
              <a:t>условия для совместной игровой деятельности детей и взрослых .</a:t>
            </a:r>
          </a:p>
          <a:p>
            <a:r>
              <a:rPr lang="ru-RU" sz="3300" dirty="0" smtClean="0">
                <a:latin typeface="Arial Black" pitchFamily="34" charset="0"/>
              </a:rPr>
              <a:t>Развивать </a:t>
            </a:r>
            <a:r>
              <a:rPr lang="ru-RU" sz="3300" dirty="0">
                <a:latin typeface="Arial Black" pitchFamily="34" charset="0"/>
              </a:rPr>
              <a:t>самостоятельность, инициативность, </a:t>
            </a:r>
            <a:r>
              <a:rPr lang="ru-RU" sz="3300" dirty="0" smtClean="0">
                <a:latin typeface="Arial Black" pitchFamily="34" charset="0"/>
              </a:rPr>
              <a:t>воображение и </a:t>
            </a:r>
            <a:r>
              <a:rPr lang="ru-RU" sz="3300" dirty="0">
                <a:latin typeface="Arial Black" pitchFamily="34" charset="0"/>
              </a:rPr>
              <a:t>творчество в играх;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76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60648"/>
            <a:ext cx="74052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Предметно- развивающая среда группы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Users\Home\Desktop\Новая папка\работа\сад фото\101_FUJI\DSCF18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4159251" cy="3119438"/>
          </a:xfrm>
          <a:prstGeom prst="rect">
            <a:avLst/>
          </a:prstGeom>
          <a:noFill/>
        </p:spPr>
      </p:pic>
      <p:pic>
        <p:nvPicPr>
          <p:cNvPr id="1028" name="Picture 4" descr="C:\Users\Home\Desktop\Новая папка\работа\сад фото\101_FUJI\DSCF18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9499" y="1142984"/>
            <a:ext cx="4254501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566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ome\Desktop\Новая папка\работа\сад фото\101_FUJI\DSCF18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482585" cy="4643446"/>
          </a:xfrm>
          <a:prstGeom prst="rect">
            <a:avLst/>
          </a:prstGeom>
          <a:noFill/>
        </p:spPr>
      </p:pic>
      <p:pic>
        <p:nvPicPr>
          <p:cNvPr id="2051" name="Picture 3" descr="C:\Users\Home\Desktop\Новая папка\работа\сад фото\101_FUJI\DSCF187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554163"/>
            <a:ext cx="457203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me\Desktop\Новая папка\работа\сад фото\101_FUJI\DSCF18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04353" y="0"/>
            <a:ext cx="55459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Сюжетно-ролевые игры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C:\Users\Home\Desktop\Новая папка\DSCF03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76748" y="3357562"/>
            <a:ext cx="4667251" cy="3500438"/>
          </a:xfrm>
          <a:prstGeom prst="rect">
            <a:avLst/>
          </a:prstGeom>
          <a:noFill/>
        </p:spPr>
      </p:pic>
      <p:pic>
        <p:nvPicPr>
          <p:cNvPr id="4100" name="Picture 4" descr="C:\Users\Home\Desktop\Новая папка\DSCF13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071545"/>
            <a:ext cx="4000528" cy="30003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16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Новая папка\DSCF00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00042"/>
            <a:ext cx="4143372" cy="3107529"/>
          </a:xfrm>
          <a:prstGeom prst="rect">
            <a:avLst/>
          </a:prstGeom>
          <a:noFill/>
        </p:spPr>
      </p:pic>
      <p:pic>
        <p:nvPicPr>
          <p:cNvPr id="5123" name="Picture 3" descr="C:\Users\Home\Desktop\Новая папка\DSCF01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286124"/>
            <a:ext cx="4476749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617</TotalTime>
  <Words>238</Words>
  <Application>Microsoft Office PowerPoint</Application>
  <PresentationFormat>Экран (4:3)</PresentationFormat>
  <Paragraphs>30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«Игра как  ведущий вид деятельности ребенка в образовательной деятельности при реализации ФГОС» </vt:lpstr>
      <vt:lpstr>Слайд 2</vt:lpstr>
      <vt:lpstr>Цель игровой терапии - не менять ребенка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vt:lpstr>
      <vt:lpstr> Цель: раскрытие личности ребенка и  развитие его творческого потенциала посредством освоения игровой  деятельности.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Home</cp:lastModifiedBy>
  <cp:revision>53</cp:revision>
  <dcterms:created xsi:type="dcterms:W3CDTF">2016-08-07T11:04:04Z</dcterms:created>
  <dcterms:modified xsi:type="dcterms:W3CDTF">2019-04-30T14:16:12Z</dcterms:modified>
</cp:coreProperties>
</file>