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0" r:id="rId5"/>
    <p:sldId id="261" r:id="rId6"/>
    <p:sldId id="262" r:id="rId7"/>
    <p:sldId id="264" r:id="rId8"/>
    <p:sldId id="266" r:id="rId9"/>
    <p:sldId id="267" r:id="rId10"/>
    <p:sldId id="265" r:id="rId11"/>
    <p:sldId id="263" r:id="rId12"/>
    <p:sldId id="270" r:id="rId13"/>
    <p:sldId id="269" r:id="rId14"/>
    <p:sldId id="272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собственные колодцы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В каких источниках вы берете питьевую воду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общественные колодцы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В каких источниках вы берете питьевую воду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82</c:v>
                </c:pt>
              </c:numCache>
            </c:numRef>
          </c:val>
        </c:ser>
        <c:shape val="cylinder"/>
        <c:axId val="167378944"/>
        <c:axId val="167432960"/>
        <c:axId val="0"/>
      </c:bar3DChart>
      <c:catAx>
        <c:axId val="167378944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167432960"/>
        <c:crosses val="autoZero"/>
        <c:auto val="1"/>
        <c:lblAlgn val="ctr"/>
        <c:lblOffset val="100"/>
      </c:catAx>
      <c:valAx>
        <c:axId val="167432960"/>
        <c:scaling>
          <c:orientation val="minMax"/>
        </c:scaling>
        <c:axPos val="l"/>
        <c:majorGridlines/>
        <c:numFmt formatCode="General" sourceLinked="1"/>
        <c:tickLblPos val="nextTo"/>
        <c:crossAx val="16737894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Устраивает ли вас качество воды</c:v>
                </c:pt>
                <c:pt idx="1">
                  <c:v>Возникает ли нехватка воды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48</c:v>
                </c:pt>
                <c:pt idx="1">
                  <c:v>56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Устраивает ли вас качество воды</c:v>
                </c:pt>
                <c:pt idx="1">
                  <c:v>Возникает ли нехватка воды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47</c:v>
                </c:pt>
                <c:pt idx="1">
                  <c:v>39</c:v>
                </c:pt>
              </c:numCache>
            </c:numRef>
          </c:val>
        </c:ser>
        <c:shape val="cylinder"/>
        <c:axId val="153062400"/>
        <c:axId val="153072384"/>
        <c:axId val="0"/>
      </c:bar3DChart>
      <c:catAx>
        <c:axId val="153062400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153072384"/>
        <c:crosses val="autoZero"/>
        <c:auto val="1"/>
        <c:lblAlgn val="ctr"/>
        <c:lblOffset val="100"/>
      </c:catAx>
      <c:valAx>
        <c:axId val="153072384"/>
        <c:scaling>
          <c:orientation val="minMax"/>
        </c:scaling>
        <c:axPos val="l"/>
        <c:majorGridlines/>
        <c:numFmt formatCode="General" sourceLinked="1"/>
        <c:tickLblPos val="nextTo"/>
        <c:crossAx val="15306240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800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DSC006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8348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Users\user\Desktop\фото вероника\Вероника 2012-2013\фото\DSCN326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1142984"/>
            <a:ext cx="3286148" cy="4746628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28794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71942"/>
            <a:ext cx="2071670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кругленный прямоугольник 7"/>
          <p:cNvSpPr/>
          <p:nvPr/>
        </p:nvSpPr>
        <p:spPr>
          <a:xfrm>
            <a:off x="4643438" y="5429250"/>
            <a:ext cx="4500562" cy="1428750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89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</a:rPr>
              <a:t>Жирнова Вероника, </a:t>
            </a:r>
          </a:p>
          <a:p>
            <a:pPr algn="ctr">
              <a:defRPr/>
            </a:pP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ученица 10 класса</a:t>
            </a:r>
            <a:endParaRPr lang="ru-RU" sz="2800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Домашний\Desktop\4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285728"/>
            <a:ext cx="6286544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:\исследования3\DSC096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928670"/>
            <a:ext cx="850112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L:\исследования3\DSC096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00042"/>
            <a:ext cx="8269281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428604"/>
            <a:ext cx="8572560" cy="2214554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8900000" scaled="0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результатом социологического опроса мы поняли, что население поселка в основном пользуется своими колодцами, но половина опрошенных качеством питьевой воды недовольны, а в осенне-зимний период население испытывает нехватку питьевой воды в своих колодцах и пользуется общественными. Поэтому поселку несмотря ни на что необходима сеть общественных колодцев с качественной питьевой водой.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2928934"/>
            <a:ext cx="8572560" cy="1785950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8900000" scaled="0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 поселке на сегодняшний день 29 общественных колодца, три из которых уже сгнили и ремонту не подлежат. Ещё порядка 9 колодцев используются населением, но требуют текущего ремонта.</a:t>
            </a:r>
          </a:p>
          <a:p>
            <a:pPr algn="ctr"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572560" cy="1285860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8900000" scaled="0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Во всех пробах мы нашли ионы кальция, хлора, свинца и фосфат ионы. Ионов железа 3 валентного нет только в воде с улицы Новая, а в воде с улицы Лесной мы обнаружили нитрат ионы. Из всего выше сказанного понятно, что вода в этих колодцах низкого качества.</a:t>
            </a:r>
          </a:p>
          <a:p>
            <a:pPr algn="ctr"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690628"/>
          <a:ext cx="8858312" cy="517573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149920"/>
                <a:gridCol w="1453392"/>
                <a:gridCol w="1452604"/>
                <a:gridCol w="1453392"/>
                <a:gridCol w="1453392"/>
                <a:gridCol w="899004"/>
                <a:gridCol w="996608"/>
              </a:tblGrid>
              <a:tr h="8096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Предмет изучения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общественный колодец улица Береговая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общественный колодец улица. Новая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общественный колодец улица Центральная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общественный колодец улица Лесная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Башня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Река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>
                    <a:solidFill>
                      <a:schemeClr val="accent3"/>
                    </a:solidFill>
                  </a:tcPr>
                </a:tc>
              </a:tr>
              <a:tr h="596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30000" dirty="0">
                          <a:latin typeface="Times New Roman" pitchFamily="18" charset="0"/>
                          <a:cs typeface="Times New Roman" pitchFamily="18" charset="0"/>
                        </a:rPr>
                        <a:t>цвет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рыжая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желтоватая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желтоватая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</a:tr>
              <a:tr h="29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30000" dirty="0">
                          <a:latin typeface="Times New Roman" pitchFamily="18" charset="0"/>
                          <a:cs typeface="Times New Roman" pitchFamily="18" charset="0"/>
                        </a:rPr>
                        <a:t>запах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</a:tr>
              <a:tr h="29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r>
                        <a:rPr lang="ru-RU" sz="1800" baseline="30000"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</a:tr>
              <a:tr h="29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Pb</a:t>
                      </a:r>
                      <a:r>
                        <a:rPr lang="ru-RU" sz="1800" baseline="30000">
                          <a:latin typeface="Times New Roman" pitchFamily="18" charset="0"/>
                          <a:cs typeface="Times New Roman" pitchFamily="18" charset="0"/>
                        </a:rPr>
                        <a:t>2+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</a:tr>
              <a:tr h="29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lang="ru-RU" sz="1800" baseline="-250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800" baseline="30000">
                          <a:latin typeface="Times New Roman" pitchFamily="18" charset="0"/>
                          <a:cs typeface="Times New Roman" pitchFamily="18" charset="0"/>
                        </a:rPr>
                        <a:t>2-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</a:tr>
              <a:tr h="596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ru-RU" sz="1800" baseline="-250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800" baseline="300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(в малых количествах)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</a:tr>
              <a:tr h="2983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r>
                        <a:rPr lang="ru-RU" sz="1800" baseline="30000"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(0,5)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(1)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 (менее 0,5)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(0,5)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+ (0,5)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</a:tr>
              <a:tr h="596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Cl</a:t>
                      </a:r>
                      <a:r>
                        <a:rPr lang="ru-RU" sz="1800" baseline="300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(много)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(очень много)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</a:tr>
              <a:tr h="895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PO</a:t>
                      </a:r>
                      <a:r>
                        <a:rPr lang="ru-RU" sz="1800" baseline="-250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800" baseline="30000">
                          <a:latin typeface="Times New Roman" pitchFamily="18" charset="0"/>
                          <a:cs typeface="Times New Roman" pitchFamily="18" charset="0"/>
                        </a:rPr>
                        <a:t>3-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(очень много)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(мало)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(мало очень)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(много)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+ (много)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+ (мало очень)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130" marR="6113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3500438"/>
            <a:ext cx="2714644" cy="306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4" name="Picture 2" descr="L:\исследования3\DSC096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500437"/>
            <a:ext cx="3357586" cy="3060763"/>
          </a:xfrm>
          <a:prstGeom prst="rect">
            <a:avLst/>
          </a:prstGeom>
          <a:noFill/>
        </p:spPr>
      </p:pic>
      <p:pic>
        <p:nvPicPr>
          <p:cNvPr id="28675" name="Picture 3" descr="L:\исследования3\DSC096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428604"/>
            <a:ext cx="5128821" cy="28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w2.google.com/mw-panoramio/photos/medium/9246741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000108"/>
            <a:ext cx="778674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42844" y="0"/>
            <a:ext cx="4500562" cy="857232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8900000" scaled="0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1\Desktop\books.JP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28614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2285992"/>
            <a:ext cx="821537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по теме </a:t>
            </a:r>
            <a:b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«Экология окружающей среды»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«Питьевая вода поселка Клюквинка»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57488" y="285728"/>
            <a:ext cx="6286512" cy="1071569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«Клюквинская средняя общеобразовательная школа-интернат»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Верхнекетского района Томской области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4"/>
          <p:cNvSpPr txBox="1">
            <a:spLocks/>
          </p:cNvSpPr>
          <p:nvPr/>
        </p:nvSpPr>
        <p:spPr>
          <a:xfrm>
            <a:off x="5000628" y="4857760"/>
            <a:ext cx="3429024" cy="12144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Жирнова Вероника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Сафарова Ольга</a:t>
            </a:r>
            <a:r>
              <a:rPr kumimoji="0" lang="ru-RU" sz="160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ru-RU" sz="160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натольевна</a:t>
            </a:r>
            <a:r>
              <a:rPr kumimoji="0" lang="ru-RU" sz="160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химии</a:t>
            </a: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3" descr="https://1.bp.blogspot.com/-8zlnQ-g4pms/VwMfUcIKxEI/AAAAAAAAAJ4/mp2d_bkRLI4IBFQWNHgFR83FMXZ82GyLg/s1600/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7" name="AutoShape 5" descr="https://1.bp.blogspot.com/-8zlnQ-g4pms/VwMfUcIKxEI/AAAAAAAAAJ4/mp2d_bkRLI4IBFQWNHgFR83FMXZ82GyLg/s1600/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9" name="AutoShape 7" descr="https://1.bp.blogspot.com/-8zlnQ-g4pms/VwMfUcIKxEI/AAAAAAAAAJ4/mp2d_bkRLI4IBFQWNHgFR83FMXZ82GyLg/s1600/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C:\Users\Домашний\Desktop\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1958066"/>
            <a:ext cx="3723208" cy="4899934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0" y="142852"/>
            <a:ext cx="8858280" cy="1714512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8900000" scaled="0"/>
            <a:tileRect/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«Следует знать о водах, какие воды вредны и какие очень здоровы, какие неудобства и какое благо происходит от употребления вод, так как они имеют большое влияние на здоровье человека».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Гиппократ.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avatanplus.com/files/resources/original/57286345f14a415475c3c96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 descr="C:\Users\Домашний\Desktop\57286345f14a415475c3c96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14290"/>
            <a:ext cx="6400800" cy="6467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Домашний\Desktop\1426431882_water-backgroun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19" y="0"/>
            <a:ext cx="4772601" cy="6858000"/>
          </a:xfrm>
          <a:prstGeom prst="rect">
            <a:avLst/>
          </a:prstGeom>
          <a:noFill/>
        </p:spPr>
      </p:pic>
      <p:pic>
        <p:nvPicPr>
          <p:cNvPr id="17411" name="Picture 3" descr="C:\Users\Домашний\Desktop\banner_gem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224475" y="1990707"/>
            <a:ext cx="4629150" cy="2362200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500694" y="2500306"/>
            <a:ext cx="85725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-785850" y="42860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500694" y="2857496"/>
            <a:ext cx="85725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омашний\Desktop\main_img-e145403957026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31383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428604"/>
            <a:ext cx="764386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Существует ли проблема качества и количества питьевой воды в п. Клюквинка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Изучение количества источников питьевой воды и качества питьевой воды в источниках общего доступа в п. Клюквинка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Провести социологический опрос среди жителей поселка: какими источниками они пользуются, устраивает ли их качество питьевой воды в этих источниках и возникает ли нехватка питьевой воды.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Определить количество источников питьевой воды общего доступа.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Изучить качество питьевой воды в самых востребованных источниках.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проблема качества питьевой воды будет выявлена, то необходимо: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Привлечь внимание общественности к данной проблеме.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Предложить пути решения данной проблемы.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источники питьевой воды.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питьевая вода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00034" y="1428736"/>
          <a:ext cx="8358246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42844" y="0"/>
            <a:ext cx="4500562" cy="857232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8900000" scaled="0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Социологический опрос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1000100" y="1857364"/>
          <a:ext cx="7715304" cy="4633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42844" y="0"/>
            <a:ext cx="4500562" cy="857232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8900000" scaled="0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Социологический опрос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486</Words>
  <Application>Microsoft Office PowerPoint</Application>
  <PresentationFormat>Экран (4:3)</PresentationFormat>
  <Paragraphs>98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Исследовательская работа по теме  «Экология окружающей среды»   «Питьевая вода поселка Клюквинка»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User</cp:lastModifiedBy>
  <cp:revision>12</cp:revision>
  <dcterms:created xsi:type="dcterms:W3CDTF">2016-11-25T16:08:48Z</dcterms:created>
  <dcterms:modified xsi:type="dcterms:W3CDTF">2019-04-30T04:52:05Z</dcterms:modified>
</cp:coreProperties>
</file>