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18"/>
  </p:notesMasterIdLst>
  <p:sldIdLst>
    <p:sldId id="291" r:id="rId2"/>
    <p:sldId id="292" r:id="rId3"/>
    <p:sldId id="293" r:id="rId4"/>
    <p:sldId id="294" r:id="rId5"/>
    <p:sldId id="296" r:id="rId6"/>
    <p:sldId id="295" r:id="rId7"/>
    <p:sldId id="298" r:id="rId8"/>
    <p:sldId id="297" r:id="rId9"/>
    <p:sldId id="299" r:id="rId10"/>
    <p:sldId id="300" r:id="rId11"/>
    <p:sldId id="305" r:id="rId12"/>
    <p:sldId id="304" r:id="rId13"/>
    <p:sldId id="306" r:id="rId14"/>
    <p:sldId id="307" r:id="rId15"/>
    <p:sldId id="308" r:id="rId16"/>
    <p:sldId id="301" r:id="rId17"/>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46A8DF0F-2106-47A1-97D1-A41292080580}" type="datetimeFigureOut">
              <a:rPr lang="ru-RU" smtClean="0"/>
              <a:pPr/>
              <a:t>30.04.2019</a:t>
            </a:fld>
            <a:endParaRPr lang="ru-RU"/>
          </a:p>
        </p:txBody>
      </p:sp>
      <p:sp>
        <p:nvSpPr>
          <p:cNvPr id="4" name="Образ слайда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F268183C-A36E-452C-BEF7-B830B70E32C9}" type="slidenum">
              <a:rPr lang="ru-RU" smtClean="0"/>
              <a:pPr/>
              <a:t>‹#›</a:t>
            </a:fld>
            <a:endParaRPr lang="ru-RU"/>
          </a:p>
        </p:txBody>
      </p:sp>
    </p:spTree>
    <p:extLst>
      <p:ext uri="{BB962C8B-B14F-4D97-AF65-F5344CB8AC3E}">
        <p14:creationId xmlns:p14="http://schemas.microsoft.com/office/powerpoint/2010/main" xmlns="" val="448717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a:t>
            </a:fld>
            <a:endParaRPr lang="ru-RU"/>
          </a:p>
        </p:txBody>
      </p:sp>
    </p:spTree>
    <p:extLst>
      <p:ext uri="{BB962C8B-B14F-4D97-AF65-F5344CB8AC3E}">
        <p14:creationId xmlns:p14="http://schemas.microsoft.com/office/powerpoint/2010/main" xmlns="" val="2408054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10</a:t>
            </a:fld>
            <a:endParaRPr lang="ru-RU"/>
          </a:p>
        </p:txBody>
      </p:sp>
    </p:spTree>
    <p:extLst>
      <p:ext uri="{BB962C8B-B14F-4D97-AF65-F5344CB8AC3E}">
        <p14:creationId xmlns:p14="http://schemas.microsoft.com/office/powerpoint/2010/main" xmlns="" val="1407489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11</a:t>
            </a:fld>
            <a:endParaRPr lang="ru-RU"/>
          </a:p>
        </p:txBody>
      </p:sp>
    </p:spTree>
    <p:extLst>
      <p:ext uri="{BB962C8B-B14F-4D97-AF65-F5344CB8AC3E}">
        <p14:creationId xmlns:p14="http://schemas.microsoft.com/office/powerpoint/2010/main" xmlns="" val="1594836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12</a:t>
            </a:fld>
            <a:endParaRPr lang="ru-RU"/>
          </a:p>
        </p:txBody>
      </p:sp>
    </p:spTree>
    <p:extLst>
      <p:ext uri="{BB962C8B-B14F-4D97-AF65-F5344CB8AC3E}">
        <p14:creationId xmlns:p14="http://schemas.microsoft.com/office/powerpoint/2010/main" xmlns="" val="1566917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13</a:t>
            </a:fld>
            <a:endParaRPr lang="ru-RU"/>
          </a:p>
        </p:txBody>
      </p:sp>
    </p:spTree>
    <p:extLst>
      <p:ext uri="{BB962C8B-B14F-4D97-AF65-F5344CB8AC3E}">
        <p14:creationId xmlns:p14="http://schemas.microsoft.com/office/powerpoint/2010/main" xmlns="" val="2499121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14</a:t>
            </a:fld>
            <a:endParaRPr lang="ru-RU"/>
          </a:p>
        </p:txBody>
      </p:sp>
    </p:spTree>
    <p:extLst>
      <p:ext uri="{BB962C8B-B14F-4D97-AF65-F5344CB8AC3E}">
        <p14:creationId xmlns:p14="http://schemas.microsoft.com/office/powerpoint/2010/main" xmlns="" val="1781197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15</a:t>
            </a:fld>
            <a:endParaRPr lang="ru-RU"/>
          </a:p>
        </p:txBody>
      </p:sp>
    </p:spTree>
    <p:extLst>
      <p:ext uri="{BB962C8B-B14F-4D97-AF65-F5344CB8AC3E}">
        <p14:creationId xmlns:p14="http://schemas.microsoft.com/office/powerpoint/2010/main" xmlns="" val="3012477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16</a:t>
            </a:fld>
            <a:endParaRPr lang="ru-RU"/>
          </a:p>
        </p:txBody>
      </p:sp>
    </p:spTree>
    <p:extLst>
      <p:ext uri="{BB962C8B-B14F-4D97-AF65-F5344CB8AC3E}">
        <p14:creationId xmlns:p14="http://schemas.microsoft.com/office/powerpoint/2010/main" xmlns="" val="1799088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2</a:t>
            </a:fld>
            <a:endParaRPr lang="ru-RU"/>
          </a:p>
        </p:txBody>
      </p:sp>
    </p:spTree>
    <p:extLst>
      <p:ext uri="{BB962C8B-B14F-4D97-AF65-F5344CB8AC3E}">
        <p14:creationId xmlns:p14="http://schemas.microsoft.com/office/powerpoint/2010/main" xmlns="" val="3414692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3</a:t>
            </a:fld>
            <a:endParaRPr lang="ru-RU"/>
          </a:p>
        </p:txBody>
      </p:sp>
    </p:spTree>
    <p:extLst>
      <p:ext uri="{BB962C8B-B14F-4D97-AF65-F5344CB8AC3E}">
        <p14:creationId xmlns:p14="http://schemas.microsoft.com/office/powerpoint/2010/main" xmlns="" val="2692351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4</a:t>
            </a:fld>
            <a:endParaRPr lang="ru-RU"/>
          </a:p>
        </p:txBody>
      </p:sp>
    </p:spTree>
    <p:extLst>
      <p:ext uri="{BB962C8B-B14F-4D97-AF65-F5344CB8AC3E}">
        <p14:creationId xmlns:p14="http://schemas.microsoft.com/office/powerpoint/2010/main" xmlns="" val="1933355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5</a:t>
            </a:fld>
            <a:endParaRPr lang="ru-RU"/>
          </a:p>
        </p:txBody>
      </p:sp>
    </p:spTree>
    <p:extLst>
      <p:ext uri="{BB962C8B-B14F-4D97-AF65-F5344CB8AC3E}">
        <p14:creationId xmlns:p14="http://schemas.microsoft.com/office/powerpoint/2010/main" xmlns="" val="116344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6</a:t>
            </a:fld>
            <a:endParaRPr lang="ru-RU"/>
          </a:p>
        </p:txBody>
      </p:sp>
    </p:spTree>
    <p:extLst>
      <p:ext uri="{BB962C8B-B14F-4D97-AF65-F5344CB8AC3E}">
        <p14:creationId xmlns:p14="http://schemas.microsoft.com/office/powerpoint/2010/main" xmlns="" val="2532204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7</a:t>
            </a:fld>
            <a:endParaRPr lang="ru-RU"/>
          </a:p>
        </p:txBody>
      </p:sp>
    </p:spTree>
    <p:extLst>
      <p:ext uri="{BB962C8B-B14F-4D97-AF65-F5344CB8AC3E}">
        <p14:creationId xmlns:p14="http://schemas.microsoft.com/office/powerpoint/2010/main" xmlns="" val="2385259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8</a:t>
            </a:fld>
            <a:endParaRPr lang="ru-RU"/>
          </a:p>
        </p:txBody>
      </p:sp>
    </p:spTree>
    <p:extLst>
      <p:ext uri="{BB962C8B-B14F-4D97-AF65-F5344CB8AC3E}">
        <p14:creationId xmlns:p14="http://schemas.microsoft.com/office/powerpoint/2010/main" xmlns="" val="1678210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F268183C-A36E-452C-BEF7-B830B70E32C9}" type="slidenum">
              <a:rPr lang="ru-RU" smtClean="0"/>
              <a:pPr/>
              <a:t>9</a:t>
            </a:fld>
            <a:endParaRPr lang="ru-RU"/>
          </a:p>
        </p:txBody>
      </p:sp>
    </p:spTree>
    <p:extLst>
      <p:ext uri="{BB962C8B-B14F-4D97-AF65-F5344CB8AC3E}">
        <p14:creationId xmlns:p14="http://schemas.microsoft.com/office/powerpoint/2010/main" xmlns="" val="236646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1537045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145395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3771220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1960693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1892099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340773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269341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3297101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2465492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566306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BBE7A5A7-EC53-4981-B402-22C31EF82D17}" type="datetimeFigureOut">
              <a:rPr lang="ru-RU" smtClean="0"/>
              <a:pPr/>
              <a:t>30.04.2019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252760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BE7A5A7-EC53-4981-B402-22C31EF82D17}" type="datetimeFigureOut">
              <a:rPr lang="ru-RU" smtClean="0"/>
              <a:pPr/>
              <a:t>30.04.2019</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5EFB3-3240-4695-9D76-74671CFED451}" type="slidenum">
              <a:rPr lang="ru-RU" smtClean="0"/>
              <a:pPr/>
              <a:t>‹#›</a:t>
            </a:fld>
            <a:endParaRPr lang="ru-RU"/>
          </a:p>
        </p:txBody>
      </p:sp>
    </p:spTree>
    <p:extLst>
      <p:ext uri="{BB962C8B-B14F-4D97-AF65-F5344CB8AC3E}">
        <p14:creationId xmlns:p14="http://schemas.microsoft.com/office/powerpoint/2010/main" xmlns="" val="3522807533"/>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6" name="TextBox 5"/>
          <p:cNvSpPr txBox="1"/>
          <p:nvPr/>
        </p:nvSpPr>
        <p:spPr>
          <a:xfrm>
            <a:off x="4788024" y="4725144"/>
            <a:ext cx="4067944" cy="646331"/>
          </a:xfrm>
          <a:prstGeom prst="rect">
            <a:avLst/>
          </a:prstGeom>
          <a:solidFill>
            <a:schemeClr val="bg1">
              <a:alpha val="68000"/>
            </a:schemeClr>
          </a:solidFill>
        </p:spPr>
        <p:txBody>
          <a:bodyPr wrap="square" rtlCol="0">
            <a:spAutoFit/>
          </a:bodyPr>
          <a:lstStyle/>
          <a:p>
            <a:pPr algn="r"/>
            <a:r>
              <a:rPr lang="ru-RU" b="1" dirty="0" smtClean="0"/>
              <a:t>Подготовил воспитатель группы «Непоседы» Тупицына Е.В.</a:t>
            </a:r>
          </a:p>
        </p:txBody>
      </p:sp>
      <p:sp>
        <p:nvSpPr>
          <p:cNvPr id="4" name="Прямоугольник 3"/>
          <p:cNvSpPr/>
          <p:nvPr/>
        </p:nvSpPr>
        <p:spPr>
          <a:xfrm>
            <a:off x="539552" y="231837"/>
            <a:ext cx="8136904" cy="923330"/>
          </a:xfrm>
          <a:prstGeom prst="rect">
            <a:avLst/>
          </a:prstGeom>
          <a:solidFill>
            <a:schemeClr val="bg1">
              <a:alpha val="63000"/>
            </a:schemeClr>
          </a:solidFill>
        </p:spPr>
        <p:txBody>
          <a:bodyPr wrap="square">
            <a:spAutoFit/>
          </a:bodyPr>
          <a:lstStyle/>
          <a:p>
            <a:pPr algn="ctr"/>
            <a:r>
              <a:rPr lang="ru-RU" dirty="0">
                <a:solidFill>
                  <a:schemeClr val="accent6">
                    <a:lumMod val="50000"/>
                  </a:schemeClr>
                </a:solidFill>
              </a:rPr>
              <a:t>Детский сад «Светлячок» (с. Падун), филиал автономного учреждения дошкольного образования муниципального образования Заводоуковский городской </a:t>
            </a:r>
            <a:r>
              <a:rPr lang="ru-RU" dirty="0" smtClean="0">
                <a:solidFill>
                  <a:schemeClr val="accent6">
                    <a:lumMod val="50000"/>
                  </a:schemeClr>
                </a:solidFill>
              </a:rPr>
              <a:t>округ «Центр </a:t>
            </a:r>
            <a:r>
              <a:rPr lang="ru-RU" dirty="0">
                <a:solidFill>
                  <a:schemeClr val="accent6">
                    <a:lumMod val="50000"/>
                  </a:schemeClr>
                </a:solidFill>
              </a:rPr>
              <a:t>развития ребенка»- детский сад «Светлячок»</a:t>
            </a:r>
          </a:p>
        </p:txBody>
      </p:sp>
      <p:sp>
        <p:nvSpPr>
          <p:cNvPr id="7" name="Прямоугольник 6"/>
          <p:cNvSpPr/>
          <p:nvPr/>
        </p:nvSpPr>
        <p:spPr>
          <a:xfrm>
            <a:off x="1233773" y="2060848"/>
            <a:ext cx="6476517" cy="1569660"/>
          </a:xfrm>
          <a:prstGeom prst="rect">
            <a:avLst/>
          </a:prstGeom>
          <a:solidFill>
            <a:schemeClr val="bg1">
              <a:alpha val="68000"/>
            </a:schemeClr>
          </a:solidFill>
        </p:spPr>
        <p:txBody>
          <a:bodyPr wrap="none" lIns="91440" tIns="45720" rIns="91440" bIns="45720">
            <a:spAutoFit/>
          </a:bodyPr>
          <a:lstStyle/>
          <a:p>
            <a:pPr algn="ctr"/>
            <a:r>
              <a:rPr lang="ru-RU" sz="3200" b="1" dirty="0" smtClean="0">
                <a:ln w="1905"/>
                <a:solidFill>
                  <a:schemeClr val="accent6">
                    <a:lumMod val="50000"/>
                  </a:schemeClr>
                </a:solidFill>
                <a:effectLst>
                  <a:innerShdw blurRad="69850" dist="43180" dir="5400000">
                    <a:srgbClr val="000000">
                      <a:alpha val="65000"/>
                    </a:srgbClr>
                  </a:innerShdw>
                </a:effectLst>
              </a:rPr>
              <a:t>Познавательно-исследовательский</a:t>
            </a:r>
          </a:p>
          <a:p>
            <a:pPr algn="ctr"/>
            <a:r>
              <a:rPr lang="ru-RU" sz="3200" b="1" dirty="0" smtClean="0">
                <a:ln w="1905"/>
                <a:solidFill>
                  <a:schemeClr val="accent6">
                    <a:lumMod val="50000"/>
                  </a:schemeClr>
                </a:solidFill>
                <a:effectLst>
                  <a:innerShdw blurRad="69850" dist="43180" dir="5400000">
                    <a:srgbClr val="000000">
                      <a:alpha val="65000"/>
                    </a:srgbClr>
                  </a:innerShdw>
                </a:effectLst>
              </a:rPr>
              <a:t> проект </a:t>
            </a:r>
            <a:r>
              <a:rPr lang="ru-RU" sz="3200" b="1" dirty="0">
                <a:ln w="1905"/>
                <a:solidFill>
                  <a:schemeClr val="accent6">
                    <a:lumMod val="50000"/>
                  </a:schemeClr>
                </a:solidFill>
                <a:effectLst>
                  <a:innerShdw blurRad="69850" dist="43180" dir="5400000">
                    <a:srgbClr val="000000">
                      <a:alpha val="65000"/>
                    </a:srgbClr>
                  </a:innerShdw>
                </a:effectLst>
              </a:rPr>
              <a:t>«Удивительный мир </a:t>
            </a:r>
            <a:endParaRPr lang="ru-RU" sz="3200" b="1" dirty="0" smtClean="0">
              <a:ln w="1905"/>
              <a:solidFill>
                <a:schemeClr val="accent6">
                  <a:lumMod val="50000"/>
                </a:schemeClr>
              </a:solidFill>
              <a:effectLst>
                <a:innerShdw blurRad="69850" dist="43180" dir="5400000">
                  <a:srgbClr val="000000">
                    <a:alpha val="65000"/>
                  </a:srgbClr>
                </a:innerShdw>
              </a:effectLst>
            </a:endParaRPr>
          </a:p>
          <a:p>
            <a:pPr algn="ctr"/>
            <a:r>
              <a:rPr lang="ru-RU" sz="3200" b="1" dirty="0" smtClean="0">
                <a:ln w="1905"/>
                <a:solidFill>
                  <a:schemeClr val="accent6">
                    <a:lumMod val="50000"/>
                  </a:schemeClr>
                </a:solidFill>
                <a:effectLst>
                  <a:innerShdw blurRad="69850" dist="43180" dir="5400000">
                    <a:srgbClr val="000000">
                      <a:alpha val="65000"/>
                    </a:srgbClr>
                  </a:innerShdw>
                </a:effectLst>
              </a:rPr>
              <a:t>комнатных </a:t>
            </a:r>
            <a:r>
              <a:rPr lang="ru-RU" sz="3200" b="1" dirty="0">
                <a:ln w="1905"/>
                <a:solidFill>
                  <a:schemeClr val="accent6">
                    <a:lumMod val="50000"/>
                  </a:schemeClr>
                </a:solidFill>
                <a:effectLst>
                  <a:innerShdw blurRad="69850" dist="43180" dir="5400000">
                    <a:srgbClr val="000000">
                      <a:alpha val="65000"/>
                    </a:srgbClr>
                  </a:innerShdw>
                </a:effectLst>
              </a:rPr>
              <a:t>растений»</a:t>
            </a:r>
          </a:p>
        </p:txBody>
      </p:sp>
    </p:spTree>
    <p:extLst>
      <p:ext uri="{BB962C8B-B14F-4D97-AF65-F5344CB8AC3E}">
        <p14:creationId xmlns:p14="http://schemas.microsoft.com/office/powerpoint/2010/main" xmlns="" val="1784901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168789" y="332656"/>
            <a:ext cx="6995499" cy="2578655"/>
          </a:xfrm>
          <a:prstGeom prst="rect">
            <a:avLst/>
          </a:prstGeom>
          <a:solidFill>
            <a:schemeClr val="bg1">
              <a:alpha val="67000"/>
            </a:schemeClr>
          </a:solidFill>
        </p:spPr>
        <p:txBody>
          <a:bodyPr wrap="square">
            <a:spAutoFit/>
          </a:bodyPr>
          <a:lstStyle/>
          <a:p>
            <a:pPr algn="ctr">
              <a:lnSpc>
                <a:spcPct val="115000"/>
              </a:lnSpc>
              <a:spcAft>
                <a:spcPts val="1000"/>
              </a:spcAft>
            </a:pPr>
            <a:r>
              <a:rPr lang="ru-RU" b="1" u="sng"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Заключительный этап проекта</a:t>
            </a:r>
            <a:r>
              <a:rPr lang="ru-RU"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выявление знаний у детей по поставленной проблеме (беседа «Что мы знаем о комнатных растениях»)</a:t>
            </a:r>
          </a:p>
          <a:p>
            <a:pPr algn="just">
              <a:lnSpc>
                <a:spcPct val="115000"/>
              </a:lnSpc>
              <a:spcAft>
                <a:spcPts val="1000"/>
              </a:spcAft>
            </a:pPr>
            <a:r>
              <a:rPr lang="ru-RU" b="1" dirty="0" smtClean="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Ребята узнали: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как ухаживать за комнатными растениями: поливать,  подкармливать, пересаживать, взрыхлять почву, размножать. Какие растения являются светолюбивыми, лекарственными и даже опасными для здоровья.</a:t>
            </a:r>
            <a:endParaRPr lang="ru-RU"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pic>
        <p:nvPicPr>
          <p:cNvPr id="1026" name="Picture 2" descr="C:\Users\admin\Desktop\ком растен\DSCN0053.JPG"/>
          <p:cNvPicPr>
            <a:picLocks noChangeAspect="1" noChangeArrowheads="1"/>
          </p:cNvPicPr>
          <p:nvPr/>
        </p:nvPicPr>
        <p:blipFill>
          <a:blip r:embed="rId4" cstate="print"/>
          <a:srcRect/>
          <a:stretch>
            <a:fillRect/>
          </a:stretch>
        </p:blipFill>
        <p:spPr bwMode="auto">
          <a:xfrm rot="21170069">
            <a:off x="561600" y="438638"/>
            <a:ext cx="3500462" cy="3857652"/>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0" name="Picture 2" descr="C:\Users\admin\Desktop\ком растен\DSCN0054.JPG"/>
          <p:cNvPicPr>
            <a:picLocks noChangeAspect="1" noChangeArrowheads="1"/>
          </p:cNvPicPr>
          <p:nvPr/>
        </p:nvPicPr>
        <p:blipFill>
          <a:blip r:embed="rId5" cstate="print"/>
          <a:srcRect/>
          <a:stretch>
            <a:fillRect/>
          </a:stretch>
        </p:blipFill>
        <p:spPr bwMode="auto">
          <a:xfrm rot="664853">
            <a:off x="4853787" y="595704"/>
            <a:ext cx="3786214" cy="3714776"/>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1928794" y="4929198"/>
            <a:ext cx="5286412" cy="646331"/>
          </a:xfrm>
          <a:prstGeom prst="rect">
            <a:avLst/>
          </a:prstGeom>
          <a:solidFill>
            <a:schemeClr val="bg1">
              <a:alpha val="70000"/>
            </a:schemeClr>
          </a:solidFill>
        </p:spPr>
        <p:txBody>
          <a:bodyPr wrap="square" rtlCol="0">
            <a:spAutoFit/>
          </a:bodyPr>
          <a:lstStyle/>
          <a:p>
            <a:pPr algn="ctr"/>
            <a:r>
              <a:rPr lang="ru-RU" dirty="0" smtClean="0">
                <a:latin typeface="Times New Roman" pitchFamily="18" charset="0"/>
                <a:cs typeface="Times New Roman" pitchFamily="18" charset="0"/>
              </a:rPr>
              <a:t>Вот такое чудесное  кашпо для цветов в стиле</a:t>
            </a:r>
          </a:p>
          <a:p>
            <a:pPr algn="ct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Декупаж</a:t>
            </a:r>
            <a:r>
              <a:rPr lang="ru-RU" dirty="0" smtClean="0">
                <a:latin typeface="Times New Roman" pitchFamily="18" charset="0"/>
                <a:cs typeface="Times New Roman" pitchFamily="18" charset="0"/>
              </a:rPr>
              <a:t>» у нас получилось</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pic>
        <p:nvPicPr>
          <p:cNvPr id="1027" name="Picture 3" descr="C:\Users\admin\Desktop\ком растен\DSCN0055.JPG"/>
          <p:cNvPicPr>
            <a:picLocks noChangeAspect="1" noChangeArrowheads="1"/>
          </p:cNvPicPr>
          <p:nvPr/>
        </p:nvPicPr>
        <p:blipFill>
          <a:blip r:embed="rId4" cstate="print"/>
          <a:srcRect/>
          <a:stretch>
            <a:fillRect/>
          </a:stretch>
        </p:blipFill>
        <p:spPr bwMode="auto">
          <a:xfrm>
            <a:off x="571472" y="285728"/>
            <a:ext cx="3276040" cy="3643338"/>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C:\Users\admin\Desktop\ком растен\DSCN0057.JPG"/>
          <p:cNvPicPr>
            <a:picLocks noChangeAspect="1" noChangeArrowheads="1"/>
          </p:cNvPicPr>
          <p:nvPr/>
        </p:nvPicPr>
        <p:blipFill>
          <a:blip r:embed="rId5" cstate="print"/>
          <a:srcRect/>
          <a:stretch>
            <a:fillRect/>
          </a:stretch>
        </p:blipFill>
        <p:spPr bwMode="auto">
          <a:xfrm>
            <a:off x="4357686" y="214290"/>
            <a:ext cx="4000528" cy="3643339"/>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9" name="Picture 5" descr="C:\Users\admin\Desktop\ком растен\DSCN0059.JPG"/>
          <p:cNvPicPr>
            <a:picLocks noChangeAspect="1" noChangeArrowheads="1"/>
          </p:cNvPicPr>
          <p:nvPr/>
        </p:nvPicPr>
        <p:blipFill>
          <a:blip r:embed="rId6" cstate="print"/>
          <a:srcRect/>
          <a:stretch>
            <a:fillRect/>
          </a:stretch>
        </p:blipFill>
        <p:spPr bwMode="auto">
          <a:xfrm>
            <a:off x="2857488" y="3500438"/>
            <a:ext cx="3071834" cy="3148286"/>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pic>
        <p:nvPicPr>
          <p:cNvPr id="3074" name="Picture 2" descr="C:\Users\admin\Desktop\ком растен\DSCN0069.JPG"/>
          <p:cNvPicPr>
            <a:picLocks noChangeAspect="1" noChangeArrowheads="1"/>
          </p:cNvPicPr>
          <p:nvPr/>
        </p:nvPicPr>
        <p:blipFill>
          <a:blip r:embed="rId4" cstate="print"/>
          <a:srcRect/>
          <a:stretch>
            <a:fillRect/>
          </a:stretch>
        </p:blipFill>
        <p:spPr bwMode="auto">
          <a:xfrm rot="21263283">
            <a:off x="357158" y="633857"/>
            <a:ext cx="4214842" cy="3892790"/>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5" name="Picture 3" descr="C:\Users\admin\Desktop\ком растен\DSCN0070.JPG"/>
          <p:cNvPicPr>
            <a:picLocks noChangeAspect="1" noChangeArrowheads="1"/>
          </p:cNvPicPr>
          <p:nvPr/>
        </p:nvPicPr>
        <p:blipFill>
          <a:blip r:embed="rId5" cstate="print"/>
          <a:srcRect/>
          <a:stretch>
            <a:fillRect/>
          </a:stretch>
        </p:blipFill>
        <p:spPr bwMode="auto">
          <a:xfrm rot="477554">
            <a:off x="4831147" y="591956"/>
            <a:ext cx="3906338" cy="3906338"/>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2195736" y="5229200"/>
            <a:ext cx="4357718" cy="646331"/>
          </a:xfrm>
          <a:prstGeom prst="rect">
            <a:avLst/>
          </a:prstGeom>
          <a:solidFill>
            <a:schemeClr val="bg1">
              <a:alpha val="68000"/>
            </a:schemeClr>
          </a:solidFill>
        </p:spPr>
        <p:txBody>
          <a:bodyPr wrap="square" rtlCol="0">
            <a:spAutoFit/>
          </a:bodyPr>
          <a:lstStyle/>
          <a:p>
            <a:pPr algn="ctr"/>
            <a:r>
              <a:rPr lang="ru-RU" dirty="0" smtClean="0">
                <a:latin typeface="Times New Roman" pitchFamily="18" charset="0"/>
                <a:cs typeface="Times New Roman" pitchFamily="18" charset="0"/>
              </a:rPr>
              <a:t>С милой мамочкой своей я рисовал свой комнатный цветок</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pic>
        <p:nvPicPr>
          <p:cNvPr id="4098" name="Picture 2" descr="C:\Users\admin\Desktop\ком растен\DSCN0071.JPG"/>
          <p:cNvPicPr>
            <a:picLocks noChangeAspect="1" noChangeArrowheads="1"/>
          </p:cNvPicPr>
          <p:nvPr/>
        </p:nvPicPr>
        <p:blipFill>
          <a:blip r:embed="rId4" cstate="print"/>
          <a:srcRect/>
          <a:stretch>
            <a:fillRect/>
          </a:stretch>
        </p:blipFill>
        <p:spPr bwMode="auto">
          <a:xfrm rot="21164561">
            <a:off x="467544" y="359777"/>
            <a:ext cx="3571900" cy="4065313"/>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099" name="Picture 3" descr="C:\Users\admin\Desktop\ком растен\DSCN0073.JPG"/>
          <p:cNvPicPr>
            <a:picLocks noChangeAspect="1" noChangeArrowheads="1"/>
          </p:cNvPicPr>
          <p:nvPr/>
        </p:nvPicPr>
        <p:blipFill>
          <a:blip r:embed="rId5" cstate="print"/>
          <a:srcRect/>
          <a:stretch>
            <a:fillRect/>
          </a:stretch>
        </p:blipFill>
        <p:spPr bwMode="auto">
          <a:xfrm rot="633671">
            <a:off x="5436096" y="350514"/>
            <a:ext cx="2928958" cy="3929089"/>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000232" y="4938978"/>
            <a:ext cx="5429288" cy="646331"/>
          </a:xfrm>
          <a:prstGeom prst="rect">
            <a:avLst/>
          </a:prstGeom>
          <a:solidFill>
            <a:schemeClr val="bg1">
              <a:alpha val="68000"/>
            </a:schemeClr>
          </a:solidFill>
        </p:spPr>
        <p:txBody>
          <a:bodyPr wrap="square" rtlCol="0">
            <a:spAutoFit/>
          </a:bodyPr>
          <a:lstStyle/>
          <a:p>
            <a:pPr algn="ctr"/>
            <a:r>
              <a:rPr lang="ru-RU" dirty="0" smtClean="0">
                <a:latin typeface="Times New Roman" pitchFamily="18" charset="0"/>
                <a:cs typeface="Times New Roman" pitchFamily="18" charset="0"/>
              </a:rPr>
              <a:t>Новосёлы в нашей группе. Цветы, которые подарили нам наши родители в группу</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pic>
        <p:nvPicPr>
          <p:cNvPr id="5122" name="Picture 2" descr="C:\Users\admin\Desktop\ком растен\DSCN0061.JPG"/>
          <p:cNvPicPr>
            <a:picLocks noChangeAspect="1" noChangeArrowheads="1"/>
          </p:cNvPicPr>
          <p:nvPr/>
        </p:nvPicPr>
        <p:blipFill>
          <a:blip r:embed="rId4" cstate="print"/>
          <a:srcRect/>
          <a:stretch>
            <a:fillRect/>
          </a:stretch>
        </p:blipFill>
        <p:spPr bwMode="auto">
          <a:xfrm rot="21154676">
            <a:off x="500034" y="714380"/>
            <a:ext cx="3590067" cy="3643314"/>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123" name="Picture 3" descr="C:\Users\admin\Desktop\ком растен\DSCN0067.JPG"/>
          <p:cNvPicPr>
            <a:picLocks noChangeAspect="1" noChangeArrowheads="1"/>
          </p:cNvPicPr>
          <p:nvPr/>
        </p:nvPicPr>
        <p:blipFill>
          <a:blip r:embed="rId5" cstate="print"/>
          <a:srcRect/>
          <a:stretch>
            <a:fillRect/>
          </a:stretch>
        </p:blipFill>
        <p:spPr bwMode="auto">
          <a:xfrm rot="897941">
            <a:off x="5033161" y="606281"/>
            <a:ext cx="3211678" cy="4071966"/>
          </a:xfrm>
          <a:prstGeom prst="rect">
            <a:avLst/>
          </a:prstGeom>
          <a:solidFill>
            <a:srgbClr val="FFFFFF">
              <a:shade val="85000"/>
            </a:srgbClr>
          </a:solidFill>
          <a:ln w="88900" cap="sq">
            <a:solidFill>
              <a:schemeClr val="accent6">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000232" y="5500702"/>
            <a:ext cx="6215106" cy="646331"/>
          </a:xfrm>
          <a:prstGeom prst="rect">
            <a:avLst/>
          </a:prstGeom>
          <a:solidFill>
            <a:schemeClr val="bg1">
              <a:alpha val="70000"/>
            </a:schemeClr>
          </a:solidFill>
        </p:spPr>
        <p:txBody>
          <a:bodyPr wrap="square" rtlCol="0">
            <a:spAutoFit/>
          </a:bodyPr>
          <a:lstStyle/>
          <a:p>
            <a:pPr algn="ctr"/>
            <a:r>
              <a:rPr lang="ru-RU" dirty="0" smtClean="0">
                <a:latin typeface="Times New Roman" pitchFamily="18" charset="0"/>
                <a:cs typeface="Times New Roman" pitchFamily="18" charset="0"/>
              </a:rPr>
              <a:t>Комнатные цветы можно размножать не только черенкованием , луковицей, но и семенами</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xmlns="" val="2993787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2844" y="0"/>
            <a:ext cx="8806421" cy="6858000"/>
          </a:xfrm>
          <a:prstGeom prst="rect">
            <a:avLst/>
          </a:prstGeom>
        </p:spPr>
      </p:pic>
      <p:sp>
        <p:nvSpPr>
          <p:cNvPr id="4" name="Прямоугольник 3"/>
          <p:cNvSpPr/>
          <p:nvPr/>
        </p:nvSpPr>
        <p:spPr>
          <a:xfrm>
            <a:off x="683568" y="1409292"/>
            <a:ext cx="6174432" cy="830997"/>
          </a:xfrm>
          <a:prstGeom prst="rect">
            <a:avLst/>
          </a:prstGeom>
        </p:spPr>
        <p:txBody>
          <a:bodyPr wrap="square">
            <a:spAutoFit/>
          </a:bodyPr>
          <a:lstStyle/>
          <a:p>
            <a:pPr algn="ctr"/>
            <a:r>
              <a:rPr lang="ru-RU" sz="1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rPr>
              <a:t>Автор проектного  альбома </a:t>
            </a:r>
          </a:p>
          <a:p>
            <a:pPr algn="ctr"/>
            <a:r>
              <a:rPr lang="ru-RU" sz="1600" b="1" cap="all" dirty="0" smtClean="0">
                <a:ln w="9000" cmpd="sng">
                  <a:solidFill>
                    <a:schemeClr val="accent4">
                      <a:shade val="50000"/>
                      <a:satMod val="120000"/>
                    </a:schemeClr>
                  </a:solidFill>
                  <a:prstDash val="solid"/>
                </a:ln>
                <a:effectLst>
                  <a:reflection blurRad="12700" stA="28000" endPos="45000" dist="1000" dir="5400000" sy="-100000" algn="bl" rotWithShape="0"/>
                </a:effectLst>
              </a:rPr>
              <a:t>воспитатель Детского сада «Светлячок»(с.Падун). Филиала Детского сада «Светлячок» Тупицына Е.В.</a:t>
            </a:r>
          </a:p>
        </p:txBody>
      </p:sp>
    </p:spTree>
    <p:extLst>
      <p:ext uri="{BB962C8B-B14F-4D97-AF65-F5344CB8AC3E}">
        <p14:creationId xmlns:p14="http://schemas.microsoft.com/office/powerpoint/2010/main" xmlns="" val="853984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3999" cy="6858000"/>
          </a:xfrm>
          <a:prstGeom prst="rect">
            <a:avLst/>
          </a:prstGeom>
        </p:spPr>
      </p:pic>
      <p:sp>
        <p:nvSpPr>
          <p:cNvPr id="3" name="TextBox 2"/>
          <p:cNvSpPr txBox="1"/>
          <p:nvPr/>
        </p:nvSpPr>
        <p:spPr>
          <a:xfrm>
            <a:off x="323528" y="260648"/>
            <a:ext cx="6840760" cy="4896544"/>
          </a:xfrm>
          <a:prstGeom prst="rect">
            <a:avLst/>
          </a:prstGeom>
          <a:solidFill>
            <a:schemeClr val="bg1">
              <a:alpha val="74000"/>
            </a:schemeClr>
          </a:solidFill>
        </p:spPr>
        <p:txBody>
          <a:bodyPr wrap="square" rtlCol="0">
            <a:spAutoFit/>
          </a:bodyPr>
          <a:lstStyle/>
          <a:p>
            <a:pPr algn="ctr"/>
            <a:r>
              <a:rPr lang="ru-RU" sz="2000"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Актуальность проекта: </a:t>
            </a:r>
            <a:endParaRPr lang="ru-RU" sz="2000"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just"/>
            <a:r>
              <a:rPr lang="ru-RU" sz="2000" dirty="0" smtClean="0">
                <a:latin typeface="Times New Roman" panose="02020603050405020304" pitchFamily="18" charset="0"/>
                <a:cs typeface="Times New Roman" panose="02020603050405020304" pitchFamily="18" charset="0"/>
              </a:rPr>
              <a:t>проблема </a:t>
            </a:r>
            <a:r>
              <a:rPr lang="ru-RU" sz="2000" dirty="0">
                <a:latin typeface="Times New Roman" panose="02020603050405020304" pitchFamily="18" charset="0"/>
                <a:cs typeface="Times New Roman" panose="02020603050405020304" pitchFamily="18" charset="0"/>
              </a:rPr>
              <a:t>экологического воспитания – одна из самых актуальных на сегодняшний день. Ознакомление с комнатными растениями является одним из этапов по формированию у детей экологической культуры. Комнатные растения являются частичкой живой природы и постоянными объектами уголков природы, то есть тем дидактическим материалом, на котором решаются задачи умственного, нравственного, эстетического и трудового воспитания. Данный проект поможет детям больше узнать окружающий их растительный мир на примере комнатных растений, проявить свою трудовую активность, самим построить межличностные отношения в малых рабочих группах, испытывать ощущение эмоционального удовлетворения и самореализации.</a:t>
            </a:r>
          </a:p>
        </p:txBody>
      </p:sp>
    </p:spTree>
    <p:extLst>
      <p:ext uri="{BB962C8B-B14F-4D97-AF65-F5344CB8AC3E}">
        <p14:creationId xmlns:p14="http://schemas.microsoft.com/office/powerpoint/2010/main" xmlns="" val="1708150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467544" y="188640"/>
            <a:ext cx="6390456" cy="3118803"/>
          </a:xfrm>
          <a:prstGeom prst="rect">
            <a:avLst/>
          </a:prstGeom>
          <a:solidFill>
            <a:schemeClr val="bg1">
              <a:alpha val="69000"/>
            </a:schemeClr>
          </a:solidFill>
        </p:spPr>
        <p:txBody>
          <a:bodyPr wrap="square">
            <a:spAutoFit/>
          </a:bodyPr>
          <a:lstStyle/>
          <a:p>
            <a:pPr algn="ctr">
              <a:lnSpc>
                <a:spcPct val="150000"/>
              </a:lnSpc>
              <a:spcAft>
                <a:spcPts val="1000"/>
              </a:spcAft>
            </a:pPr>
            <a:r>
              <a:rPr lang="ru-RU" sz="2000"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Цель проекта: </a:t>
            </a:r>
            <a:endParaRPr lang="ru-RU" sz="2000"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spcAft>
                <a:spcPts val="1000"/>
              </a:spcAft>
              <a:buFont typeface="Wingdings" panose="05000000000000000000" pitchFamily="2" charset="2"/>
              <a:buChar char="ü"/>
            </a:pP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расширение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знаний детей о том, как богат и разнообразен мир комнатных </a:t>
            </a: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растений;</a:t>
            </a:r>
            <a:endParaRPr lang="ru-RU" sz="20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spcAft>
                <a:spcPts val="1000"/>
              </a:spcAft>
              <a:buFont typeface="Wingdings" panose="05000000000000000000" pitchFamily="2" charset="2"/>
              <a:buChar char="ü"/>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р</a:t>
            </a:r>
            <a:r>
              <a:rPr lang="ru-RU" sz="2000" dirty="0" smtClean="0">
                <a:latin typeface="Times New Roman" panose="02020603050405020304" pitchFamily="18" charset="0"/>
                <a:ea typeface="Times New Roman" panose="02020603050405020304" pitchFamily="18" charset="0"/>
                <a:cs typeface="Times New Roman" panose="02020603050405020304" pitchFamily="18" charset="0"/>
              </a:rPr>
              <a:t>азвитие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интереса к росту и развитию комнатных растений, наблюдательности, любознательности, наглядно-действенного мышления.</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65841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395536" y="323535"/>
            <a:ext cx="8208912" cy="4109330"/>
          </a:xfrm>
          <a:prstGeom prst="rect">
            <a:avLst/>
          </a:prstGeom>
          <a:solidFill>
            <a:schemeClr val="bg1">
              <a:alpha val="68000"/>
            </a:schemeClr>
          </a:solidFill>
        </p:spPr>
        <p:txBody>
          <a:bodyPr wrap="square">
            <a:spAutoFit/>
          </a:bodyPr>
          <a:lstStyle/>
          <a:p>
            <a:pPr algn="ctr">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Задачи проекта: </a:t>
            </a:r>
            <a:endParaRPr lang="ru-RU"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уточнить </a:t>
            </a:r>
            <a:r>
              <a:rPr lang="ru-RU" dirty="0">
                <a:latin typeface="Times New Roman" panose="02020603050405020304" pitchFamily="18" charset="0"/>
                <a:ea typeface="Times New Roman" panose="02020603050405020304" pitchFamily="18" charset="0"/>
                <a:cs typeface="Times New Roman" panose="02020603050405020304" pitchFamily="18" charset="0"/>
              </a:rPr>
              <a:t>и систематизировать знание детей о комнатных растениях: существенные признаки их внешнего вида, особенности строения стебля и цветов, какую пользу они приносят;</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a:latin typeface="Times New Roman" panose="02020603050405020304" pitchFamily="18" charset="0"/>
                <a:ea typeface="Times New Roman" panose="02020603050405020304" pitchFamily="18" charset="0"/>
                <a:cs typeface="Times New Roman" panose="02020603050405020304" pitchFamily="18" charset="0"/>
              </a:rPr>
              <a:t>воспитывать интерес и любовь к растениям, создавая для растений лучшие условия роста и развития, доброту, отзывчивость и положительное отношение к  природе;</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a:latin typeface="Times New Roman" panose="02020603050405020304" pitchFamily="18" charset="0"/>
                <a:ea typeface="Times New Roman" panose="02020603050405020304" pitchFamily="18" charset="0"/>
                <a:cs typeface="Times New Roman" panose="02020603050405020304" pitchFamily="18" charset="0"/>
              </a:rPr>
              <a:t>дать знания о том, что от правильного ухода зависит состояние растений, что за растениями нужно ухаживать по - разному, в зависимости от времени года;</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a:latin typeface="Times New Roman" panose="02020603050405020304" pitchFamily="18" charset="0"/>
                <a:ea typeface="Times New Roman" panose="02020603050405020304" pitchFamily="18" charset="0"/>
                <a:cs typeface="Times New Roman" panose="02020603050405020304" pitchFamily="18" charset="0"/>
              </a:rPr>
              <a:t>научить детей не только видеть красоту комнатных растений, но и вызывать у них желание участвовать в создании этой красоты, оберегать и сохранять ее.</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83866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395536" y="260648"/>
            <a:ext cx="6462464" cy="2644827"/>
          </a:xfrm>
          <a:prstGeom prst="rect">
            <a:avLst/>
          </a:prstGeom>
          <a:solidFill>
            <a:schemeClr val="bg1">
              <a:alpha val="69000"/>
            </a:schemeClr>
          </a:solidFill>
        </p:spPr>
        <p:txBody>
          <a:bodyPr wrap="square">
            <a:spAutoFit/>
          </a:bodyPr>
          <a:lstStyle/>
          <a:p>
            <a:pPr algn="ctr">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Тип проекта: </a:t>
            </a:r>
            <a:endParaRPr lang="ru-RU"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информационно-творческий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информационно-исследовательский,</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среднесрочный,</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групповой,</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15000"/>
              </a:lnSpc>
              <a:spcAft>
                <a:spcPts val="1000"/>
              </a:spcAft>
              <a:buFont typeface="Wingdings" panose="05000000000000000000" pitchFamily="2" charset="2"/>
              <a:buChar char="ü"/>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индивидуальный </a:t>
            </a:r>
            <a:r>
              <a:rPr lang="ru-RU" dirty="0">
                <a:latin typeface="Times New Roman" panose="02020603050405020304" pitchFamily="18" charset="0"/>
                <a:ea typeface="Times New Roman" panose="02020603050405020304" pitchFamily="18" charset="0"/>
                <a:cs typeface="Times New Roman" panose="02020603050405020304" pitchFamily="18" charset="0"/>
              </a:rPr>
              <a:t>(совместно с родителями</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55970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323528" y="188640"/>
            <a:ext cx="6534472" cy="2835135"/>
          </a:xfrm>
          <a:prstGeom prst="rect">
            <a:avLst/>
          </a:prstGeom>
          <a:solidFill>
            <a:schemeClr val="bg1">
              <a:alpha val="68000"/>
            </a:schemeClr>
          </a:solidFill>
        </p:spPr>
        <p:txBody>
          <a:bodyPr wrap="square">
            <a:spAutoFit/>
          </a:bodyPr>
          <a:lstStyle/>
          <a:p>
            <a:pPr algn="ctr">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Участники проекта</a:t>
            </a:r>
            <a:r>
              <a:rPr lang="ru-RU" b="1"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дети старшей группы «Непоседы</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15000"/>
              </a:lnSpc>
              <a:spcAft>
                <a:spcPts val="1000"/>
              </a:spcAft>
            </a:pP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Богданова Вика, Алексеева Катя, Сапунов Савелий, </a:t>
            </a:r>
            <a:r>
              <a:rPr lang="ru-RU" dirty="0">
                <a:latin typeface="Times New Roman" panose="02020603050405020304" pitchFamily="18" charset="0"/>
                <a:ea typeface="Times New Roman" panose="02020603050405020304" pitchFamily="18" charset="0"/>
                <a:cs typeface="Times New Roman" panose="02020603050405020304" pitchFamily="18" charset="0"/>
              </a:rPr>
              <a:t>Я</a:t>
            </a: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ковский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алера</a:t>
            </a:r>
            <a:endParaRPr lang="ru-RU"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Родители: Богданова О.В., Сапунова С.Г., Яковская А.И., Алексеева Н.В.</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Педагог: Тупицына Е.В.</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66935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168789" y="116632"/>
            <a:ext cx="6689211" cy="3385863"/>
          </a:xfrm>
          <a:prstGeom prst="rect">
            <a:avLst/>
          </a:prstGeom>
          <a:solidFill>
            <a:schemeClr val="bg1">
              <a:alpha val="69000"/>
            </a:schemeClr>
          </a:solidFill>
        </p:spPr>
        <p:txBody>
          <a:bodyPr wrap="square">
            <a:spAutoFit/>
          </a:bodyPr>
          <a:lstStyle/>
          <a:p>
            <a:pPr algn="ctr">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Ожидаемый результат проекта: </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dirty="0">
                <a:latin typeface="Times New Roman" panose="02020603050405020304" pitchFamily="18" charset="0"/>
                <a:ea typeface="Times New Roman" panose="02020603050405020304" pitchFamily="18" charset="0"/>
                <a:cs typeface="Times New Roman" panose="02020603050405020304" pitchFamily="18" charset="0"/>
              </a:rPr>
              <a:t>результате реализации данного проекта у детей сформированы знания о комнатных растениях, уходе, размножении, экологической культуре воспитанников. Дети знают, что комнатные растения не только украшают комнату, поднимают настроение, но еще улучшают наше самочувствие. Замечают неблагополучное состояние растения, пытаются помочь. Самостоятельно рассматривают растения, задают вопросы. Видят не только красоту растений, но и пытаются участвовать в создании этой красоты. Умеют ухаживать за растениями.</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86498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183438" y="188640"/>
            <a:ext cx="6689211" cy="2388346"/>
          </a:xfrm>
          <a:prstGeom prst="rect">
            <a:avLst/>
          </a:prstGeom>
          <a:solidFill>
            <a:schemeClr val="bg1">
              <a:alpha val="68000"/>
            </a:schemeClr>
          </a:solidFill>
        </p:spPr>
        <p:txBody>
          <a:bodyPr wrap="square">
            <a:spAutoFit/>
          </a:bodyPr>
          <a:lstStyle/>
          <a:p>
            <a:pPr algn="ctr">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Этапы реализации проекта:</a:t>
            </a:r>
            <a:endParaRPr lang="ru-RU" sz="1400" b="1" dirty="0" smtClean="0">
              <a:ln w="1905"/>
              <a:solidFill>
                <a:schemeClr val="accent6">
                  <a:lumMod val="50000"/>
                </a:schemeClr>
              </a:solidFill>
              <a:effectLst>
                <a:innerShdw blurRad="69850" dist="43180" dir="5400000">
                  <a:srgbClr val="000000">
                    <a:alpha val="65000"/>
                  </a:srgbClr>
                </a:innerShdw>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1000"/>
              </a:spcAft>
            </a:pPr>
            <a:r>
              <a:rPr lang="ru-RU" b="1" u="sng"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Подготовительный этап проекта: </a:t>
            </a:r>
            <a:endParaRPr lang="ru-RU" b="1" u="sng" dirty="0" smtClean="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подбор </a:t>
            </a:r>
            <a:r>
              <a:rPr lang="ru-RU" dirty="0">
                <a:latin typeface="Times New Roman" panose="02020603050405020304" pitchFamily="18" charset="0"/>
                <a:ea typeface="Times New Roman" panose="02020603050405020304" pitchFamily="18" charset="0"/>
                <a:cs typeface="Times New Roman" panose="02020603050405020304" pitchFamily="18" charset="0"/>
              </a:rPr>
              <a:t>литературы по проблеме экологического воспитания старших дошкольников, в частности о комнатных растениях.</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b="1"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Проблема исследования </a:t>
            </a:r>
            <a:r>
              <a:rPr lang="ru-RU" dirty="0">
                <a:latin typeface="Times New Roman" panose="02020603050405020304" pitchFamily="18" charset="0"/>
                <a:ea typeface="Times New Roman" panose="02020603050405020304" pitchFamily="18" charset="0"/>
                <a:cs typeface="Times New Roman" panose="02020603050405020304" pitchFamily="18" charset="0"/>
              </a:rPr>
              <a:t>– какие бывают комнатные растения, чем они отличаются друг от друга и какую пользу приносят?</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95388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789" y="0"/>
            <a:ext cx="8806421" cy="6858000"/>
          </a:xfrm>
          <a:prstGeom prst="rect">
            <a:avLst/>
          </a:prstGeom>
        </p:spPr>
      </p:pic>
      <p:sp>
        <p:nvSpPr>
          <p:cNvPr id="3" name="Прямоугольник 2"/>
          <p:cNvSpPr/>
          <p:nvPr/>
        </p:nvSpPr>
        <p:spPr>
          <a:xfrm>
            <a:off x="168789" y="116632"/>
            <a:ext cx="8507667" cy="6661824"/>
          </a:xfrm>
          <a:prstGeom prst="rect">
            <a:avLst/>
          </a:prstGeom>
          <a:solidFill>
            <a:schemeClr val="bg1">
              <a:alpha val="69000"/>
            </a:schemeClr>
          </a:solidFill>
        </p:spPr>
        <p:txBody>
          <a:bodyPr wrap="square">
            <a:spAutoFit/>
          </a:bodyPr>
          <a:lstStyle/>
          <a:p>
            <a:pPr algn="ctr">
              <a:lnSpc>
                <a:spcPct val="115000"/>
              </a:lnSpc>
              <a:spcAft>
                <a:spcPts val="1000"/>
              </a:spcAft>
            </a:pPr>
            <a:r>
              <a:rPr lang="ru-RU" b="1" u="sng" dirty="0">
                <a:ln w="1905"/>
                <a:solidFill>
                  <a:schemeClr val="accent6">
                    <a:lumMod val="50000"/>
                  </a:schemeClr>
                </a:solidFill>
                <a:effectLst>
                  <a:innerShdw blurRad="69850" dist="43180" dir="5400000">
                    <a:srgbClr val="000000">
                      <a:alpha val="65000"/>
                    </a:srgbClr>
                  </a:innerShdw>
                </a:effectLst>
                <a:latin typeface="Times New Roman" panose="02020603050405020304" pitchFamily="18" charset="0"/>
                <a:ea typeface="Times New Roman" panose="02020603050405020304" pitchFamily="18" charset="0"/>
                <a:cs typeface="Times New Roman" panose="02020603050405020304" pitchFamily="18" charset="0"/>
              </a:rPr>
              <a:t>Основной этап проекта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план </a:t>
            </a:r>
            <a:r>
              <a:rPr lang="ru-RU" dirty="0">
                <a:latin typeface="Times New Roman" panose="02020603050405020304" pitchFamily="18" charset="0"/>
                <a:ea typeface="Times New Roman" panose="02020603050405020304" pitchFamily="18" charset="0"/>
                <a:cs typeface="Times New Roman" panose="02020603050405020304" pitchFamily="18" charset="0"/>
              </a:rPr>
              <a:t>реализации проекта вместе с детьми и родителями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(ООД</a:t>
            </a:r>
            <a:r>
              <a:rPr lang="ru-RU" dirty="0">
                <a:latin typeface="Times New Roman" panose="02020603050405020304" pitchFamily="18" charset="0"/>
                <a:ea typeface="Times New Roman" panose="02020603050405020304" pitchFamily="18" charset="0"/>
                <a:cs typeface="Times New Roman" panose="02020603050405020304" pitchFamily="18" charset="0"/>
              </a:rPr>
              <a:t>, трудовая деятельность  в уголке природы, чтение и рассматривание детских журналов, энциклопедий, фото альбомов, игры, легенды, «Сказки о комнатных растениях»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Л.В.Скребцова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стихи, загадки)</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b="1" u="sng"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Наблюдение</a:t>
            </a:r>
            <a:r>
              <a:rPr lang="ru-RU" dirty="0">
                <a:latin typeface="Times New Roman" panose="02020603050405020304" pitchFamily="18" charset="0"/>
                <a:ea typeface="Times New Roman" panose="02020603050405020304" pitchFamily="18" charset="0"/>
                <a:cs typeface="Times New Roman" panose="02020603050405020304" pitchFamily="18" charset="0"/>
              </a:rPr>
              <a:t> за комнатными растениями: 1) имеющими не ярко выраженными признаками сходства и различия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узамбарская</a:t>
            </a:r>
            <a:r>
              <a:rPr lang="ru-RU" dirty="0">
                <a:latin typeface="Times New Roman" panose="02020603050405020304" pitchFamily="18" charset="0"/>
                <a:ea typeface="Times New Roman" panose="02020603050405020304" pitchFamily="18" charset="0"/>
                <a:cs typeface="Times New Roman" panose="02020603050405020304" pitchFamily="18" charset="0"/>
              </a:rPr>
              <a:t> фиалка, глоксиния, пеларгония, бегонии)</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2) имеющими различные виды стеблей, различную форму, величину и окраску листьев и цветов (плющ березка,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зигокактус</a:t>
            </a:r>
            <a:r>
              <a:rPr lang="ru-RU" dirty="0">
                <a:latin typeface="Times New Roman" panose="02020603050405020304" pitchFamily="18" charset="0"/>
                <a:ea typeface="Times New Roman" panose="02020603050405020304" pitchFamily="18" charset="0"/>
                <a:cs typeface="Times New Roman" panose="02020603050405020304" pitchFamily="18" charset="0"/>
              </a:rPr>
              <a:t>, бальзамин)</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b="1" u="sng"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Практическая работа</a:t>
            </a:r>
            <a:r>
              <a:rPr lang="ru-RU" dirty="0">
                <a:latin typeface="Times New Roman" panose="02020603050405020304" pitchFamily="18" charset="0"/>
                <a:ea typeface="Times New Roman" panose="02020603050405020304" pitchFamily="18" charset="0"/>
                <a:cs typeface="Times New Roman" panose="02020603050405020304" pitchFamily="18" charset="0"/>
              </a:rPr>
              <a:t>: проращивание семян, корней у отростков</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b="1" u="sng"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Эксперимент: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«Вода вредна и полезна» (избыток, норма, недостаток воды),</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«Важен ли свет для растений» (на основе проращивания семян),</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«Как вода поступает к листьям» (окрашивание листьев китайской капусты пищевыми красителями или окрашивание цветка белой хризантемы)</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b="1" u="sng"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Работа с родителями</a:t>
            </a:r>
            <a:r>
              <a:rPr lang="ru-RU" b="1"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привлечь родителей к разведению растений для группы,</a:t>
            </a:r>
            <a:endParaRPr lang="ru-RU" sz="14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Сбор информации с детьми о комнатных растениях, фотовыставка «Мой цветок»</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55616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561</TotalTime>
  <Words>785</Words>
  <Application>Microsoft Office PowerPoint</Application>
  <PresentationFormat>Экран (4:3)</PresentationFormat>
  <Paragraphs>68</Paragraphs>
  <Slides>16</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Дидактические игры и приёмы для развития мышления у дошкольников 5-7 лет</dc:title>
  <dc:creator>Оленька</dc:creator>
  <cp:lastModifiedBy>admin</cp:lastModifiedBy>
  <cp:revision>48</cp:revision>
  <dcterms:created xsi:type="dcterms:W3CDTF">2015-12-17T18:26:22Z</dcterms:created>
  <dcterms:modified xsi:type="dcterms:W3CDTF">2019-04-30T13:26:14Z</dcterms:modified>
  <cp:contentStatus/>
</cp:coreProperties>
</file>