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3" r:id="rId1"/>
  </p:sldMasterIdLst>
  <p:sldIdLst>
    <p:sldId id="256" r:id="rId2"/>
    <p:sldId id="257" r:id="rId3"/>
    <p:sldId id="258" r:id="rId4"/>
    <p:sldId id="263" r:id="rId5"/>
    <p:sldId id="259" r:id="rId6"/>
    <p:sldId id="264" r:id="rId7"/>
    <p:sldId id="260" r:id="rId8"/>
    <p:sldId id="265" r:id="rId9"/>
    <p:sldId id="261" r:id="rId10"/>
    <p:sldId id="266" r:id="rId11"/>
    <p:sldId id="262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85" r:id="rId25"/>
    <p:sldId id="279" r:id="rId26"/>
    <p:sldId id="280" r:id="rId27"/>
    <p:sldId id="286" r:id="rId28"/>
    <p:sldId id="281" r:id="rId29"/>
    <p:sldId id="282" r:id="rId30"/>
    <p:sldId id="287" r:id="rId31"/>
    <p:sldId id="284" r:id="rId3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6A280A"/>
    <a:srgbClr val="8C350E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 autoAdjust="0"/>
  </p:normalViewPr>
  <p:slideViewPr>
    <p:cSldViewPr snapToGrid="0">
      <p:cViewPr varScale="1">
        <p:scale>
          <a:sx n="73" d="100"/>
          <a:sy n="73" d="100"/>
        </p:scale>
        <p:origin x="-75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687816A-45B3-447E-AFC9-DA9DDF7102E8}" type="datetimeFigureOut">
              <a:rPr lang="ru-RU" smtClean="0"/>
              <a:pPr>
                <a:defRPr/>
              </a:pPr>
              <a:t>15.02.2019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414FBEA-8A61-4A01-BAA6-8AFA7721052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1B6FDF7-2A82-4141-A6F4-04FE03FFE250}" type="datetimeFigureOut">
              <a:rPr lang="ru-RU" smtClean="0"/>
              <a:pPr>
                <a:defRPr/>
              </a:pPr>
              <a:t>15.02.2019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EEDAEF0-CBAE-4365-AA16-BA9FB6C3A38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6D1675C-FAD0-41D6-A8B2-6F3D3D91AE8D}" type="datetimeFigureOut">
              <a:rPr lang="ru-RU" smtClean="0"/>
              <a:pPr>
                <a:defRPr/>
              </a:pPr>
              <a:t>15.02.2019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84ED85A-E75F-4A29-BFBA-979B713984A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fld id="{164A2DBB-4778-4F25-80AB-1CC1D6C29EC8}" type="datetimeFigureOut">
              <a:rPr lang="ru-RU" smtClean="0"/>
              <a:pPr>
                <a:defRPr/>
              </a:pPr>
              <a:t>15.02.2019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fld id="{6163A64B-5454-4C2F-BABA-464B5E69110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6E3CDDE-6601-4977-BC28-B700443AA13E}" type="datetimeFigureOut">
              <a:rPr lang="ru-RU" smtClean="0"/>
              <a:pPr>
                <a:defRPr/>
              </a:pPr>
              <a:t>15.02.2019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8B46EEE-4504-4986-BBAF-C2DA1B6C362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18240B9-2504-4F14-A0B1-A3758905875F}" type="datetimeFigureOut">
              <a:rPr lang="ru-RU" smtClean="0"/>
              <a:pPr>
                <a:defRPr/>
              </a:pPr>
              <a:t>15.02.2019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9D4EB61-E214-4132-8BEA-FE9E13A0BF8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07603C-0057-401D-B5F4-194E8120151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19EF69A-F15F-4D3F-8D39-26C352EEE910}" type="datetimeFigureOut">
              <a:rPr lang="ru-RU" smtClean="0"/>
              <a:pPr>
                <a:defRPr/>
              </a:pPr>
              <a:t>15.02.2019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19E6B38-B7DC-4342-91E5-CD3CCE17DC8A}" type="datetimeFigureOut">
              <a:rPr lang="ru-RU" smtClean="0"/>
              <a:pPr>
                <a:defRPr/>
              </a:pPr>
              <a:t>15.02.2019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E1E3242-0C93-4BE3-BFF8-0D65D6FECF6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5316756-23CF-4694-8D8D-5A9F0AB679F3}" type="datetimeFigureOut">
              <a:rPr lang="ru-RU" smtClean="0"/>
              <a:pPr>
                <a:defRPr/>
              </a:pPr>
              <a:t>15.02.2019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A11DB24-FF74-49BA-A593-F1C3E79A619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fld id="{B2FCDDD4-54AC-445B-94E0-13733929CD14}" type="datetimeFigureOut">
              <a:rPr lang="ru-RU" smtClean="0"/>
              <a:pPr>
                <a:defRPr/>
              </a:pPr>
              <a:t>15.02.2019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0D2E0794-AEDF-4E8C-AC17-7149D1C21CB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C774A55-32AC-4367-8565-2B067B2EC2CB}" type="datetimeFigureOut">
              <a:rPr lang="ru-RU" smtClean="0"/>
              <a:pPr>
                <a:defRPr/>
              </a:pPr>
              <a:t>15.02.2019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735F5EB-67F5-449B-A6CB-0ABC6A1FC1D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D081E8C4-DD0C-4FCE-A594-5449DF52D31F}" type="datetimeFigureOut">
              <a:rPr lang="ru-RU" smtClean="0"/>
              <a:pPr>
                <a:defRPr/>
              </a:pPr>
              <a:t>15.02.2019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E6CF0208-45B6-4A54-837B-03C63800543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74" r:id="rId1"/>
    <p:sldLayoutId id="2147483775" r:id="rId2"/>
    <p:sldLayoutId id="2147483776" r:id="rId3"/>
    <p:sldLayoutId id="2147483777" r:id="rId4"/>
    <p:sldLayoutId id="2147483778" r:id="rId5"/>
    <p:sldLayoutId id="2147483779" r:id="rId6"/>
    <p:sldLayoutId id="2147483780" r:id="rId7"/>
    <p:sldLayoutId id="2147483781" r:id="rId8"/>
    <p:sldLayoutId id="2147483782" r:id="rId9"/>
    <p:sldLayoutId id="2147483783" r:id="rId10"/>
    <p:sldLayoutId id="2147483784" r:id="rId11"/>
  </p:sldLayoutIdLst>
  <p:transition spd="slow">
    <p:push dir="u"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" Target="slide1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Relationship Id="rId5" Type="http://schemas.openxmlformats.org/officeDocument/2006/relationships/slide" Target="slide2.xml"/><Relationship Id="rId4" Type="http://schemas.openxmlformats.org/officeDocument/2006/relationships/image" Target="../media/image1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1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5.gif"/><Relationship Id="rId5" Type="http://schemas.openxmlformats.org/officeDocument/2006/relationships/slide" Target="slide2.xml"/><Relationship Id="rId4" Type="http://schemas.openxmlformats.org/officeDocument/2006/relationships/image" Target="../media/image24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gif"/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9.xml"/><Relationship Id="rId13" Type="http://schemas.openxmlformats.org/officeDocument/2006/relationships/slide" Target="slide14.xml"/><Relationship Id="rId18" Type="http://schemas.openxmlformats.org/officeDocument/2006/relationships/slide" Target="slide19.xml"/><Relationship Id="rId26" Type="http://schemas.openxmlformats.org/officeDocument/2006/relationships/slide" Target="slide29.xml"/><Relationship Id="rId3" Type="http://schemas.openxmlformats.org/officeDocument/2006/relationships/image" Target="../media/image5.png"/><Relationship Id="rId21" Type="http://schemas.openxmlformats.org/officeDocument/2006/relationships/slide" Target="slide22.xml"/><Relationship Id="rId7" Type="http://schemas.openxmlformats.org/officeDocument/2006/relationships/image" Target="../media/image7.png"/><Relationship Id="rId12" Type="http://schemas.openxmlformats.org/officeDocument/2006/relationships/slide" Target="slide13.xml"/><Relationship Id="rId17" Type="http://schemas.openxmlformats.org/officeDocument/2006/relationships/slide" Target="slide18.xml"/><Relationship Id="rId25" Type="http://schemas.openxmlformats.org/officeDocument/2006/relationships/slide" Target="slide28.xml"/><Relationship Id="rId2" Type="http://schemas.openxmlformats.org/officeDocument/2006/relationships/slide" Target="slide3.xml"/><Relationship Id="rId16" Type="http://schemas.openxmlformats.org/officeDocument/2006/relationships/slide" Target="slide17.xml"/><Relationship Id="rId20" Type="http://schemas.openxmlformats.org/officeDocument/2006/relationships/slide" Target="slide21.xml"/><Relationship Id="rId29" Type="http://schemas.openxmlformats.org/officeDocument/2006/relationships/image" Target="../media/image12.gif"/><Relationship Id="rId1" Type="http://schemas.openxmlformats.org/officeDocument/2006/relationships/slideLayout" Target="../slideLayouts/slideLayout2.xml"/><Relationship Id="rId6" Type="http://schemas.openxmlformats.org/officeDocument/2006/relationships/slide" Target="slide7.xml"/><Relationship Id="rId11" Type="http://schemas.openxmlformats.org/officeDocument/2006/relationships/image" Target="../media/image9.png"/><Relationship Id="rId24" Type="http://schemas.openxmlformats.org/officeDocument/2006/relationships/slide" Target="slide26.xml"/><Relationship Id="rId5" Type="http://schemas.openxmlformats.org/officeDocument/2006/relationships/image" Target="../media/image6.png"/><Relationship Id="rId15" Type="http://schemas.openxmlformats.org/officeDocument/2006/relationships/slide" Target="slide16.xml"/><Relationship Id="rId23" Type="http://schemas.openxmlformats.org/officeDocument/2006/relationships/slide" Target="slide25.xml"/><Relationship Id="rId28" Type="http://schemas.openxmlformats.org/officeDocument/2006/relationships/image" Target="../media/image11.gif"/><Relationship Id="rId10" Type="http://schemas.openxmlformats.org/officeDocument/2006/relationships/slide" Target="slide11.xml"/><Relationship Id="rId19" Type="http://schemas.openxmlformats.org/officeDocument/2006/relationships/slide" Target="slide20.xml"/><Relationship Id="rId4" Type="http://schemas.openxmlformats.org/officeDocument/2006/relationships/slide" Target="slide5.xml"/><Relationship Id="rId9" Type="http://schemas.openxmlformats.org/officeDocument/2006/relationships/image" Target="../media/image8.png"/><Relationship Id="rId14" Type="http://schemas.openxmlformats.org/officeDocument/2006/relationships/slide" Target="slide15.xml"/><Relationship Id="rId22" Type="http://schemas.openxmlformats.org/officeDocument/2006/relationships/slide" Target="slide23.xml"/><Relationship Id="rId27" Type="http://schemas.openxmlformats.org/officeDocument/2006/relationships/image" Target="../media/image10.gif"/><Relationship Id="rId30" Type="http://schemas.openxmlformats.org/officeDocument/2006/relationships/slide" Target="slide3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gif"/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9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gif"/><Relationship Id="rId2" Type="http://schemas.openxmlformats.org/officeDocument/2006/relationships/image" Target="../media/image33.gif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slide" Target="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2065338"/>
            <a:ext cx="9144000" cy="2422525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6600" b="1" dirty="0" smtClean="0"/>
              <a:t>Математическая эстафета</a:t>
            </a:r>
            <a:endParaRPr lang="ru-RU" sz="6600" b="1" dirty="0"/>
          </a:p>
        </p:txBody>
      </p:sp>
      <p:pic>
        <p:nvPicPr>
          <p:cNvPr id="19458" name="Picture 6" descr="http://www.baltimorecityschools.org/cms/lib/MD01001351/Centricity/Domain/3596/00283687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99300" y="4851400"/>
            <a:ext cx="1755775" cy="172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9" name="Picture 12" descr="http://uchebana5.ru/images/1770/3538788/m48ffab2e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3375" y="4549775"/>
            <a:ext cx="2600325" cy="202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/>
              <a:t>ответ лог задачи 400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73100" y="609600"/>
            <a:ext cx="7797800" cy="1193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/>
              <a:t>Ответ: 12</a:t>
            </a:r>
          </a:p>
        </p:txBody>
      </p:sp>
      <p:sp>
        <p:nvSpPr>
          <p:cNvPr id="5" name="Стрелка вправо 4">
            <a:hlinkClick r:id="rId2" action="ppaction://hlinksldjump"/>
          </p:cNvPr>
          <p:cNvSpPr/>
          <p:nvPr/>
        </p:nvSpPr>
        <p:spPr>
          <a:xfrm>
            <a:off x="7918450" y="6103938"/>
            <a:ext cx="1060450" cy="6604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/>
              <a:t>Далее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592388" y="2490788"/>
            <a:ext cx="4043362" cy="277812"/>
          </a:xfrm>
          <a:prstGeom prst="rect">
            <a:avLst/>
          </a:prstGeom>
          <a:solidFill>
            <a:schemeClr val="accent4">
              <a:lumMod val="50000"/>
            </a:schemeClr>
          </a:solidFill>
          <a:ln>
            <a:solidFill>
              <a:srgbClr val="6A280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1473200" y="2235200"/>
            <a:ext cx="1084263" cy="374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lnSpc>
                <a:spcPct val="125000"/>
              </a:lnSpc>
            </a:pPr>
            <a:r>
              <a:rPr lang="ru-RU" sz="3200" b="1">
                <a:latin typeface="Calibri" pitchFamily="34" charset="0"/>
              </a:rPr>
              <a:t>1</a:t>
            </a:r>
          </a:p>
          <a:p>
            <a:pPr algn="r">
              <a:lnSpc>
                <a:spcPct val="125000"/>
              </a:lnSpc>
            </a:pPr>
            <a:r>
              <a:rPr lang="ru-RU" sz="3200" b="1">
                <a:latin typeface="Calibri" pitchFamily="34" charset="0"/>
              </a:rPr>
              <a:t>3</a:t>
            </a:r>
          </a:p>
          <a:p>
            <a:pPr algn="r">
              <a:lnSpc>
                <a:spcPct val="125000"/>
              </a:lnSpc>
            </a:pPr>
            <a:r>
              <a:rPr lang="ru-RU" sz="3200" b="1">
                <a:latin typeface="Calibri" pitchFamily="34" charset="0"/>
              </a:rPr>
              <a:t>5</a:t>
            </a:r>
          </a:p>
          <a:p>
            <a:pPr algn="r">
              <a:lnSpc>
                <a:spcPct val="125000"/>
              </a:lnSpc>
            </a:pPr>
            <a:r>
              <a:rPr lang="ru-RU" sz="3200" b="1">
                <a:latin typeface="Calibri" pitchFamily="34" charset="0"/>
              </a:rPr>
              <a:t>7</a:t>
            </a:r>
          </a:p>
          <a:p>
            <a:pPr algn="r">
              <a:lnSpc>
                <a:spcPct val="125000"/>
              </a:lnSpc>
            </a:pPr>
            <a:r>
              <a:rPr lang="ru-RU" sz="3200" b="1">
                <a:latin typeface="Calibri" pitchFamily="34" charset="0"/>
              </a:rPr>
              <a:t>9</a:t>
            </a:r>
          </a:p>
          <a:p>
            <a:pPr algn="r">
              <a:lnSpc>
                <a:spcPct val="125000"/>
              </a:lnSpc>
            </a:pPr>
            <a:r>
              <a:rPr lang="ru-RU" sz="3200" b="1">
                <a:latin typeface="Calibri" pitchFamily="34" charset="0"/>
              </a:rPr>
              <a:t>11</a:t>
            </a: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6670675" y="2235200"/>
            <a:ext cx="1012825" cy="359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25000"/>
              </a:lnSpc>
            </a:pPr>
            <a:r>
              <a:rPr lang="ru-RU" sz="3200" b="1">
                <a:latin typeface="Calibri" pitchFamily="34" charset="0"/>
              </a:rPr>
              <a:t>2</a:t>
            </a:r>
          </a:p>
          <a:p>
            <a:pPr>
              <a:lnSpc>
                <a:spcPct val="125000"/>
              </a:lnSpc>
            </a:pPr>
            <a:r>
              <a:rPr lang="ru-RU" sz="3200" b="1">
                <a:latin typeface="Calibri" pitchFamily="34" charset="0"/>
              </a:rPr>
              <a:t>4</a:t>
            </a:r>
          </a:p>
          <a:p>
            <a:pPr>
              <a:lnSpc>
                <a:spcPct val="125000"/>
              </a:lnSpc>
            </a:pPr>
            <a:r>
              <a:rPr lang="ru-RU" sz="3200" b="1">
                <a:latin typeface="Calibri" pitchFamily="34" charset="0"/>
              </a:rPr>
              <a:t>6</a:t>
            </a:r>
          </a:p>
          <a:p>
            <a:pPr>
              <a:lnSpc>
                <a:spcPct val="125000"/>
              </a:lnSpc>
            </a:pPr>
            <a:r>
              <a:rPr lang="ru-RU" sz="3200" b="1">
                <a:latin typeface="Calibri" pitchFamily="34" charset="0"/>
              </a:rPr>
              <a:t>8</a:t>
            </a:r>
          </a:p>
          <a:p>
            <a:pPr>
              <a:lnSpc>
                <a:spcPct val="125000"/>
              </a:lnSpc>
            </a:pPr>
            <a:r>
              <a:rPr lang="ru-RU" sz="3200" b="1">
                <a:latin typeface="Calibri" pitchFamily="34" charset="0"/>
              </a:rPr>
              <a:t>10</a:t>
            </a:r>
          </a:p>
          <a:p>
            <a:pPr>
              <a:lnSpc>
                <a:spcPct val="125000"/>
              </a:lnSpc>
            </a:pPr>
            <a:endParaRPr lang="ru-RU" sz="2400" b="1">
              <a:latin typeface="Calibri" pitchFamily="34" charset="0"/>
            </a:endParaRP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4787900" y="5349875"/>
            <a:ext cx="65246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latin typeface="Calibri" pitchFamily="34" charset="0"/>
              </a:rPr>
              <a:t>12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2592388" y="3111500"/>
            <a:ext cx="4043362" cy="279400"/>
          </a:xfrm>
          <a:prstGeom prst="rect">
            <a:avLst/>
          </a:prstGeom>
          <a:solidFill>
            <a:schemeClr val="accent4">
              <a:lumMod val="50000"/>
            </a:schemeClr>
          </a:solidFill>
          <a:ln>
            <a:solidFill>
              <a:srgbClr val="6A280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2592388" y="3702050"/>
            <a:ext cx="4043362" cy="277813"/>
          </a:xfrm>
          <a:prstGeom prst="rect">
            <a:avLst/>
          </a:prstGeom>
          <a:solidFill>
            <a:schemeClr val="accent4">
              <a:lumMod val="50000"/>
            </a:schemeClr>
          </a:solidFill>
          <a:ln>
            <a:solidFill>
              <a:srgbClr val="6A280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2592388" y="4306888"/>
            <a:ext cx="4043362" cy="279400"/>
          </a:xfrm>
          <a:prstGeom prst="rect">
            <a:avLst/>
          </a:prstGeom>
          <a:solidFill>
            <a:schemeClr val="accent4">
              <a:lumMod val="50000"/>
            </a:schemeClr>
          </a:solidFill>
          <a:ln>
            <a:solidFill>
              <a:srgbClr val="6A280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2584450" y="4938713"/>
            <a:ext cx="4041775" cy="279400"/>
          </a:xfrm>
          <a:prstGeom prst="rect">
            <a:avLst/>
          </a:prstGeom>
          <a:solidFill>
            <a:schemeClr val="accent4">
              <a:lumMod val="50000"/>
            </a:schemeClr>
          </a:solidFill>
          <a:ln>
            <a:solidFill>
              <a:srgbClr val="6A280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2584450" y="5502275"/>
            <a:ext cx="2166938" cy="330200"/>
          </a:xfrm>
          <a:prstGeom prst="rect">
            <a:avLst/>
          </a:prstGeom>
          <a:solidFill>
            <a:schemeClr val="accent4">
              <a:lumMod val="50000"/>
            </a:schemeClr>
          </a:solidFill>
          <a:ln>
            <a:solidFill>
              <a:srgbClr val="6A280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4" grpId="0"/>
      <p:bldP spid="15" grpId="0"/>
      <p:bldP spid="16" grpId="0"/>
      <p:bldP spid="17" grpId="0" animBg="1"/>
      <p:bldP spid="18" grpId="0" animBg="1"/>
      <p:bldP spid="19" grpId="0" animBg="1"/>
      <p:bldP spid="20" grpId="0" animBg="1"/>
      <p:bldP spid="2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/>
              <a:t>лог задачи 500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73100" y="609600"/>
            <a:ext cx="7797800" cy="1193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/>
              <a:t>Логическая задача</a:t>
            </a:r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812800" y="2159000"/>
            <a:ext cx="7797800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 i="1" dirty="0" smtClean="0">
                <a:latin typeface="Calibri" pitchFamily="34" charset="0"/>
              </a:rPr>
              <a:t>Если в 12 часов ночи идёт дождь, то можно ли ожидать, что через 72 часа будет солнечная погода?</a:t>
            </a:r>
            <a:endParaRPr lang="ru-RU" sz="4000" b="1" i="1" dirty="0">
              <a:latin typeface="Calibri" pitchFamily="34" charset="0"/>
            </a:endParaRPr>
          </a:p>
        </p:txBody>
      </p:sp>
      <p:sp>
        <p:nvSpPr>
          <p:cNvPr id="6" name="Стрелка вправо 5">
            <a:hlinkClick r:id="rId2" action="ppaction://hlinksldjump"/>
          </p:cNvPr>
          <p:cNvSpPr/>
          <p:nvPr/>
        </p:nvSpPr>
        <p:spPr>
          <a:xfrm>
            <a:off x="7628709" y="6103938"/>
            <a:ext cx="1350191" cy="6604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/>
              <a:t>Ответ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/>
              <a:t>ответ лог задачи 500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73100" y="609600"/>
            <a:ext cx="7797800" cy="1193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/>
              <a:t>Ответ</a:t>
            </a:r>
          </a:p>
        </p:txBody>
      </p:sp>
      <p:sp>
        <p:nvSpPr>
          <p:cNvPr id="5" name="Стрелка вправо 4">
            <a:hlinkClick r:id="rId2" action="ppaction://hlinksldjump"/>
          </p:cNvPr>
          <p:cNvSpPr/>
          <p:nvPr/>
        </p:nvSpPr>
        <p:spPr>
          <a:xfrm>
            <a:off x="7550331" y="6103938"/>
            <a:ext cx="1428569" cy="6604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/>
              <a:t>Далее</a:t>
            </a: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014413" y="2468563"/>
            <a:ext cx="7115175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800" b="1" i="1" dirty="0" smtClean="0">
                <a:latin typeface="Calibri" pitchFamily="34" charset="0"/>
              </a:rPr>
              <a:t>Через 72 </a:t>
            </a:r>
            <a:r>
              <a:rPr lang="ru-RU" sz="4800" b="1" i="1" dirty="0" err="1" smtClean="0">
                <a:latin typeface="Calibri" pitchFamily="34" charset="0"/>
              </a:rPr>
              <a:t>часа,то</a:t>
            </a:r>
            <a:r>
              <a:rPr lang="ru-RU" sz="4800" b="1" i="1" dirty="0" smtClean="0">
                <a:latin typeface="Calibri" pitchFamily="34" charset="0"/>
              </a:rPr>
              <a:t> есть 3 суток, снова будет ночь, и солнца не будет.</a:t>
            </a:r>
            <a:endParaRPr lang="ru-RU" sz="4800" b="1" i="1" dirty="0">
              <a:latin typeface="Calibri" pitchFamily="34" charset="0"/>
            </a:endParaRPr>
          </a:p>
        </p:txBody>
      </p:sp>
      <p:pic>
        <p:nvPicPr>
          <p:cNvPr id="30726" name="Picture 2" descr="http://smileoff.net/Materials/_info_anime_smile/58574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85888" y="4567238"/>
            <a:ext cx="1598612" cy="197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/>
              <a:t>ребусы 100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33911" y="622663"/>
            <a:ext cx="7797800" cy="1193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 smtClean="0"/>
              <a:t>Ребус</a:t>
            </a:r>
            <a:endParaRPr lang="ru-RU" sz="44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507196" y="5361486"/>
            <a:ext cx="2730500" cy="92710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 smtClean="0"/>
              <a:t>Конус</a:t>
            </a:r>
            <a:endParaRPr lang="ru-RU" sz="4000" b="1" dirty="0"/>
          </a:p>
        </p:txBody>
      </p:sp>
      <p:sp>
        <p:nvSpPr>
          <p:cNvPr id="8" name="Стрелка вправо 7">
            <a:hlinkClick r:id="rId2" action="ppaction://hlinksldjump"/>
          </p:cNvPr>
          <p:cNvSpPr/>
          <p:nvPr/>
        </p:nvSpPr>
        <p:spPr>
          <a:xfrm>
            <a:off x="7707086" y="6103938"/>
            <a:ext cx="1271814" cy="6604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/>
              <a:t>Далее</a:t>
            </a:r>
          </a:p>
        </p:txBody>
      </p:sp>
      <p:pic>
        <p:nvPicPr>
          <p:cNvPr id="1026" name="Picture 2" descr="C:\Всякое - разное по УМКЕ\РЕБУСЫ\8 Математические понятия НОВ\конус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91343" y="1980111"/>
            <a:ext cx="6228806" cy="3114403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/>
              <a:t>ребусы 200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73100" y="609600"/>
            <a:ext cx="7797800" cy="1193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/>
              <a:t>Ребус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104900" y="2019300"/>
            <a:ext cx="6934200" cy="35941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pic>
        <p:nvPicPr>
          <p:cNvPr id="32772" name="Рисунок 4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17638" y="2774950"/>
            <a:ext cx="2900362" cy="2574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3" name="Picture 2" descr="http://img-fotki.yandex.ru/get/4132/136487634.c77/0_ea891_b85a0fee_L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59288" y="2949575"/>
            <a:ext cx="3459162" cy="227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4" name="TextBox 7"/>
          <p:cNvSpPr txBox="1">
            <a:spLocks noChangeArrowheads="1"/>
          </p:cNvSpPr>
          <p:nvPr/>
        </p:nvSpPr>
        <p:spPr bwMode="auto">
          <a:xfrm>
            <a:off x="2008188" y="2022475"/>
            <a:ext cx="1719262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800" b="1">
                <a:solidFill>
                  <a:schemeClr val="bg1"/>
                </a:solidFill>
                <a:latin typeface="Calibri" pitchFamily="34" charset="0"/>
              </a:rPr>
              <a:t>2, 3, 4</a:t>
            </a:r>
          </a:p>
        </p:txBody>
      </p:sp>
      <p:pic>
        <p:nvPicPr>
          <p:cNvPr id="32775" name="Picture 4" descr="http://images.complex.com/complex/image/upload/t_article_image/fxg1np9kaegote8jvtjk.jpg"/>
          <p:cNvPicPr>
            <a:picLocks noChangeAspect="1" noChangeArrowheads="1"/>
          </p:cNvPicPr>
          <p:nvPr/>
        </p:nvPicPr>
        <p:blipFill>
          <a:blip r:embed="rId4" cstate="print"/>
          <a:srcRect l="30026" t="17493" r="24319" b="18507"/>
          <a:stretch>
            <a:fillRect/>
          </a:stretch>
        </p:blipFill>
        <p:spPr bwMode="auto">
          <a:xfrm>
            <a:off x="4716463" y="2155825"/>
            <a:ext cx="498475" cy="696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Прямоугольник 11"/>
          <p:cNvSpPr/>
          <p:nvPr/>
        </p:nvSpPr>
        <p:spPr>
          <a:xfrm>
            <a:off x="3206750" y="5407025"/>
            <a:ext cx="2730500" cy="92710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/>
              <a:t>Линейка</a:t>
            </a:r>
          </a:p>
        </p:txBody>
      </p:sp>
      <p:sp>
        <p:nvSpPr>
          <p:cNvPr id="13" name="Стрелка вправо 12">
            <a:hlinkClick r:id="rId5" action="ppaction://hlinksldjump"/>
          </p:cNvPr>
          <p:cNvSpPr/>
          <p:nvPr/>
        </p:nvSpPr>
        <p:spPr>
          <a:xfrm>
            <a:off x="7746274" y="6103938"/>
            <a:ext cx="1232626" cy="6604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/>
              <a:t>Далее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/>
              <a:t>ребусы 300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73100" y="609600"/>
            <a:ext cx="7797800" cy="1193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 smtClean="0"/>
              <a:t>Ребус</a:t>
            </a:r>
            <a:endParaRPr lang="ru-RU" sz="44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206750" y="5219700"/>
            <a:ext cx="2730500" cy="92710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 smtClean="0"/>
              <a:t>Точка</a:t>
            </a:r>
            <a:endParaRPr lang="ru-RU" sz="4000" b="1" dirty="0"/>
          </a:p>
        </p:txBody>
      </p:sp>
      <p:sp>
        <p:nvSpPr>
          <p:cNvPr id="7" name="Стрелка вправо 6">
            <a:hlinkClick r:id="rId2" action="ppaction://hlinksldjump"/>
          </p:cNvPr>
          <p:cNvSpPr/>
          <p:nvPr/>
        </p:nvSpPr>
        <p:spPr>
          <a:xfrm>
            <a:off x="7602583" y="6103938"/>
            <a:ext cx="1376317" cy="6604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/>
              <a:t>Далее</a:t>
            </a:r>
          </a:p>
        </p:txBody>
      </p:sp>
      <p:pic>
        <p:nvPicPr>
          <p:cNvPr id="2050" name="Picture 2" descr="C:\Всякое - разное по УМКЕ\РЕБУСЫ\8 Математические понятия НОВ\точка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91343" y="2254430"/>
            <a:ext cx="5654040" cy="282702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/>
              <a:t>ребусы 400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73100" y="609600"/>
            <a:ext cx="7797800" cy="1193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/>
              <a:t>Шарада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363504" y="5494020"/>
            <a:ext cx="3194050" cy="92710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 smtClean="0"/>
              <a:t>Уравнение</a:t>
            </a:r>
            <a:endParaRPr lang="ru-RU" sz="4000" b="1" dirty="0"/>
          </a:p>
        </p:txBody>
      </p:sp>
      <p:sp>
        <p:nvSpPr>
          <p:cNvPr id="7" name="Стрелка вправо 6">
            <a:hlinkClick r:id="rId2" action="ppaction://hlinksldjump"/>
          </p:cNvPr>
          <p:cNvSpPr/>
          <p:nvPr/>
        </p:nvSpPr>
        <p:spPr>
          <a:xfrm>
            <a:off x="7406640" y="6103938"/>
            <a:ext cx="1572260" cy="6604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/>
              <a:t>Далее</a:t>
            </a:r>
          </a:p>
        </p:txBody>
      </p:sp>
      <p:pic>
        <p:nvPicPr>
          <p:cNvPr id="34822" name="Picture 2" descr="http://gifgifs.com/animations/jobs-people/teachers/Math_teacher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00125" y="5106988"/>
            <a:ext cx="2098675" cy="1662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 descr="C:\Всякое - разное по УМКЕ\РЕБУСЫ\8 Математические понятия НОВ\уравнение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10789" y="1972491"/>
            <a:ext cx="6675120" cy="333756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/>
              <a:t>ребусы 500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73100" y="609600"/>
            <a:ext cx="7797800" cy="1193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/>
              <a:t>Ребус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104900" y="2019300"/>
            <a:ext cx="6934200" cy="35941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pic>
        <p:nvPicPr>
          <p:cNvPr id="35844" name="Рисунок 5"/>
          <p:cNvPicPr>
            <a:picLocks noChangeAspect="1"/>
          </p:cNvPicPr>
          <p:nvPr/>
        </p:nvPicPr>
        <p:blipFill>
          <a:blip r:embed="rId2" cstate="print"/>
          <a:srcRect t="23476" r="52856" b="21330"/>
          <a:stretch>
            <a:fillRect/>
          </a:stretch>
        </p:blipFill>
        <p:spPr bwMode="auto">
          <a:xfrm>
            <a:off x="1370013" y="3476625"/>
            <a:ext cx="2717800" cy="158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5" name="Picture 2" descr="http://img-fotki.yandex.ru/get/6446/136487634.c72/0_ea790_66953884_L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81375" y="2765425"/>
            <a:ext cx="2381250" cy="248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6" name="Рисунок 8" descr="http://pesochnizza.ru/wp-content/uploads/2012/05/matematika6.jpg"/>
          <p:cNvPicPr>
            <a:picLocks noChangeAspect="1" noChangeArrowheads="1"/>
          </p:cNvPicPr>
          <p:nvPr/>
        </p:nvPicPr>
        <p:blipFill>
          <a:blip r:embed="rId4" cstate="print"/>
          <a:srcRect l="78444" t="25999" r="2444" b="35777"/>
          <a:stretch>
            <a:fillRect/>
          </a:stretch>
        </p:blipFill>
        <p:spPr bwMode="auto">
          <a:xfrm>
            <a:off x="6164263" y="3476625"/>
            <a:ext cx="1389062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7" name="TextBox 9"/>
          <p:cNvSpPr txBox="1">
            <a:spLocks noChangeArrowheads="1"/>
          </p:cNvSpPr>
          <p:nvPr/>
        </p:nvSpPr>
        <p:spPr bwMode="auto">
          <a:xfrm>
            <a:off x="4244975" y="2065338"/>
            <a:ext cx="1717675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800" b="1">
                <a:solidFill>
                  <a:schemeClr val="bg1"/>
                </a:solidFill>
                <a:latin typeface="Calibri" pitchFamily="34" charset="0"/>
              </a:rPr>
              <a:t>3, 2, 1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3206750" y="5422900"/>
            <a:ext cx="2730500" cy="92710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/>
              <a:t>Циркуль</a:t>
            </a:r>
          </a:p>
        </p:txBody>
      </p:sp>
      <p:sp>
        <p:nvSpPr>
          <p:cNvPr id="12" name="Стрелка вправо 11">
            <a:hlinkClick r:id="rId5" action="ppaction://hlinksldjump"/>
          </p:cNvPr>
          <p:cNvSpPr/>
          <p:nvPr/>
        </p:nvSpPr>
        <p:spPr>
          <a:xfrm>
            <a:off x="7367451" y="6103938"/>
            <a:ext cx="1611449" cy="6604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/>
              <a:t>Далее</a:t>
            </a:r>
          </a:p>
        </p:txBody>
      </p:sp>
      <p:pic>
        <p:nvPicPr>
          <p:cNvPr id="35850" name="Picture 2" descr="http://firstlodge.com/PAComp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173788" y="5683250"/>
            <a:ext cx="542925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1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/>
              <a:t>ряд чисел 100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73100" y="609600"/>
            <a:ext cx="7797800" cy="1193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/>
              <a:t>Продолжи ряд чисел</a:t>
            </a:r>
          </a:p>
        </p:txBody>
      </p:sp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1046163" y="2863850"/>
            <a:ext cx="7051675" cy="1014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6000" b="1">
                <a:latin typeface="Calibri" pitchFamily="34" charset="0"/>
              </a:rPr>
              <a:t>…,  …,  5, 7, 9, …, …, …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012825" y="2863850"/>
            <a:ext cx="7085013" cy="101441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>
                <a:solidFill>
                  <a:schemeClr val="accent1">
                    <a:lumMod val="40000"/>
                    <a:lumOff val="60000"/>
                  </a:schemeClr>
                </a:solidFill>
                <a:latin typeface="+mn-lt"/>
                <a:cs typeface="+mn-cs"/>
              </a:rPr>
              <a:t>1</a:t>
            </a:r>
            <a:r>
              <a:rPr lang="ru-RU" sz="6000" b="1" dirty="0">
                <a:latin typeface="+mn-lt"/>
                <a:cs typeface="+mn-cs"/>
              </a:rPr>
              <a:t>, </a:t>
            </a:r>
            <a:r>
              <a:rPr lang="ru-RU" sz="6000" b="1" dirty="0">
                <a:solidFill>
                  <a:schemeClr val="accent1">
                    <a:lumMod val="40000"/>
                    <a:lumOff val="60000"/>
                  </a:schemeClr>
                </a:solidFill>
                <a:latin typeface="+mn-lt"/>
                <a:cs typeface="+mn-cs"/>
              </a:rPr>
              <a:t>3</a:t>
            </a:r>
            <a:r>
              <a:rPr lang="ru-RU" sz="6000" b="1" dirty="0">
                <a:latin typeface="+mn-lt"/>
                <a:cs typeface="+mn-cs"/>
              </a:rPr>
              <a:t>, 5, 7, 9, </a:t>
            </a:r>
            <a:r>
              <a:rPr lang="ru-RU" sz="6000" b="1" dirty="0">
                <a:solidFill>
                  <a:schemeClr val="accent1">
                    <a:lumMod val="40000"/>
                    <a:lumOff val="60000"/>
                  </a:schemeClr>
                </a:solidFill>
                <a:latin typeface="+mn-lt"/>
                <a:cs typeface="+mn-cs"/>
              </a:rPr>
              <a:t>11</a:t>
            </a:r>
            <a:r>
              <a:rPr lang="ru-RU" sz="6000" b="1" dirty="0">
                <a:latin typeface="+mn-lt"/>
                <a:cs typeface="+mn-cs"/>
              </a:rPr>
              <a:t>, </a:t>
            </a:r>
            <a:r>
              <a:rPr lang="ru-RU" sz="6000" b="1" dirty="0">
                <a:solidFill>
                  <a:schemeClr val="accent1">
                    <a:lumMod val="40000"/>
                    <a:lumOff val="60000"/>
                  </a:schemeClr>
                </a:solidFill>
                <a:latin typeface="+mn-lt"/>
                <a:cs typeface="+mn-cs"/>
              </a:rPr>
              <a:t>13</a:t>
            </a:r>
            <a:r>
              <a:rPr lang="ru-RU" sz="6000" b="1" dirty="0">
                <a:latin typeface="+mn-lt"/>
                <a:cs typeface="+mn-cs"/>
              </a:rPr>
              <a:t>, </a:t>
            </a:r>
            <a:r>
              <a:rPr lang="ru-RU" sz="6000" b="1" dirty="0">
                <a:solidFill>
                  <a:schemeClr val="accent1">
                    <a:lumMod val="40000"/>
                    <a:lumOff val="60000"/>
                  </a:schemeClr>
                </a:solidFill>
                <a:latin typeface="+mn-lt"/>
                <a:cs typeface="+mn-cs"/>
              </a:rPr>
              <a:t>15</a:t>
            </a:r>
          </a:p>
        </p:txBody>
      </p:sp>
      <p:sp>
        <p:nvSpPr>
          <p:cNvPr id="6" name="Стрелка вправо 5">
            <a:hlinkClick r:id="rId2" action="ppaction://hlinksldjump"/>
          </p:cNvPr>
          <p:cNvSpPr/>
          <p:nvPr/>
        </p:nvSpPr>
        <p:spPr>
          <a:xfrm>
            <a:off x="7315200" y="6103938"/>
            <a:ext cx="1663700" cy="6604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/>
              <a:t>Далее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731838" y="4283075"/>
            <a:ext cx="768032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 b="1" dirty="0">
                <a:latin typeface="Calibri" pitchFamily="34" charset="0"/>
              </a:rPr>
              <a:t>Закономерность: нечетные числа</a:t>
            </a:r>
          </a:p>
        </p:txBody>
      </p:sp>
      <p:pic>
        <p:nvPicPr>
          <p:cNvPr id="36871" name="Picture 2" descr="http://i45.beon.ru/74/2/680274/40/18933140/d79ea5da3345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27675" y="4991100"/>
            <a:ext cx="2247900" cy="197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5" grpId="0"/>
      <p:bldP spid="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/>
              <a:t>ряд чисел 200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73100" y="609600"/>
            <a:ext cx="7797800" cy="1193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/>
              <a:t>Продолжи ряд чисел</a:t>
            </a:r>
          </a:p>
        </p:txBody>
      </p:sp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984250" y="2533650"/>
            <a:ext cx="7175500" cy="1014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Calibri" pitchFamily="34" charset="0"/>
              </a:rPr>
              <a:t> </a:t>
            </a:r>
            <a:r>
              <a:rPr lang="ru-RU" sz="6000" b="1">
                <a:latin typeface="Calibri" pitchFamily="34" charset="0"/>
              </a:rPr>
              <a:t>…,  …, 21, 17, 13, …, …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885825" y="2533650"/>
            <a:ext cx="7273925" cy="101441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>
                <a:solidFill>
                  <a:schemeClr val="accent1">
                    <a:lumMod val="40000"/>
                    <a:lumOff val="60000"/>
                  </a:schemeClr>
                </a:solidFill>
                <a:latin typeface="+mn-lt"/>
                <a:cs typeface="+mn-cs"/>
              </a:rPr>
              <a:t>29</a:t>
            </a:r>
            <a:r>
              <a:rPr lang="ru-RU" sz="6000" b="1" dirty="0">
                <a:latin typeface="+mn-lt"/>
                <a:cs typeface="+mn-cs"/>
              </a:rPr>
              <a:t>,  </a:t>
            </a:r>
            <a:r>
              <a:rPr lang="ru-RU" sz="6000" b="1" dirty="0">
                <a:solidFill>
                  <a:schemeClr val="accent1">
                    <a:lumMod val="40000"/>
                    <a:lumOff val="60000"/>
                  </a:schemeClr>
                </a:solidFill>
                <a:latin typeface="+mn-lt"/>
                <a:cs typeface="+mn-cs"/>
              </a:rPr>
              <a:t>25</a:t>
            </a:r>
            <a:r>
              <a:rPr lang="ru-RU" sz="6000" b="1" dirty="0">
                <a:latin typeface="+mn-lt"/>
                <a:cs typeface="+mn-cs"/>
              </a:rPr>
              <a:t>, 21, 17, 13, </a:t>
            </a:r>
            <a:r>
              <a:rPr lang="ru-RU" sz="6000" b="1" dirty="0">
                <a:solidFill>
                  <a:schemeClr val="accent1">
                    <a:lumMod val="40000"/>
                    <a:lumOff val="60000"/>
                  </a:schemeClr>
                </a:solidFill>
                <a:latin typeface="+mn-lt"/>
                <a:cs typeface="+mn-cs"/>
              </a:rPr>
              <a:t>9</a:t>
            </a:r>
            <a:r>
              <a:rPr lang="ru-RU" sz="6000" b="1" dirty="0">
                <a:latin typeface="+mn-lt"/>
                <a:cs typeface="+mn-cs"/>
              </a:rPr>
              <a:t>, </a:t>
            </a:r>
            <a:r>
              <a:rPr lang="ru-RU" sz="6000" b="1" dirty="0">
                <a:solidFill>
                  <a:schemeClr val="accent1">
                    <a:lumMod val="40000"/>
                    <a:lumOff val="60000"/>
                  </a:schemeClr>
                </a:solidFill>
                <a:latin typeface="+mn-lt"/>
                <a:cs typeface="+mn-cs"/>
              </a:rPr>
              <a:t>5</a:t>
            </a:r>
          </a:p>
        </p:txBody>
      </p:sp>
      <p:sp>
        <p:nvSpPr>
          <p:cNvPr id="6" name="Стрелка вправо 5">
            <a:hlinkClick r:id="rId2" action="ppaction://hlinksldjump"/>
          </p:cNvPr>
          <p:cNvSpPr/>
          <p:nvPr/>
        </p:nvSpPr>
        <p:spPr>
          <a:xfrm>
            <a:off x="7615646" y="6103938"/>
            <a:ext cx="1363254" cy="6604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/>
              <a:t>Далее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673100" y="3856038"/>
            <a:ext cx="7427913" cy="193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>
                <a:latin typeface="Calibri" pitchFamily="34" charset="0"/>
              </a:rPr>
              <a:t>Закономерность: каждое последующее число меньше предыдущего на 4</a:t>
            </a:r>
          </a:p>
        </p:txBody>
      </p:sp>
      <p:pic>
        <p:nvPicPr>
          <p:cNvPr id="37895" name="Picture 2" descr="http://jumpjack.altervista.org/dizio1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53075" y="5184775"/>
            <a:ext cx="1863725" cy="1222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5" grpId="0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Прямоугольник 34"/>
          <p:cNvSpPr/>
          <p:nvPr/>
        </p:nvSpPr>
        <p:spPr>
          <a:xfrm>
            <a:off x="317500" y="1727200"/>
            <a:ext cx="2565400" cy="990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/>
              <a:t>Логические задачи</a:t>
            </a:r>
          </a:p>
        </p:txBody>
      </p:sp>
      <p:sp>
        <p:nvSpPr>
          <p:cNvPr id="36" name="Прямоугольник 35"/>
          <p:cNvSpPr/>
          <p:nvPr/>
        </p:nvSpPr>
        <p:spPr>
          <a:xfrm>
            <a:off x="317500" y="2813050"/>
            <a:ext cx="2565400" cy="965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 smtClean="0"/>
              <a:t>Ребусы</a:t>
            </a:r>
            <a:endParaRPr lang="ru-RU" sz="3200" b="1" dirty="0"/>
          </a:p>
        </p:txBody>
      </p:sp>
      <p:sp>
        <p:nvSpPr>
          <p:cNvPr id="37" name="Прямоугольник 36"/>
          <p:cNvSpPr/>
          <p:nvPr/>
        </p:nvSpPr>
        <p:spPr>
          <a:xfrm>
            <a:off x="317500" y="3902075"/>
            <a:ext cx="2565400" cy="965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/>
              <a:t>Продолжи ряд чисел</a:t>
            </a:r>
          </a:p>
        </p:txBody>
      </p:sp>
      <p:sp>
        <p:nvSpPr>
          <p:cNvPr id="38" name="Прямоугольник 37"/>
          <p:cNvSpPr/>
          <p:nvPr/>
        </p:nvSpPr>
        <p:spPr>
          <a:xfrm>
            <a:off x="317500" y="4991100"/>
            <a:ext cx="2565400" cy="990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Математическая эстафета</a:t>
            </a:r>
          </a:p>
        </p:txBody>
      </p:sp>
      <p:pic>
        <p:nvPicPr>
          <p:cNvPr id="3" name="Рисунок 2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30525" y="1740263"/>
            <a:ext cx="1250950" cy="1042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102100" y="1727200"/>
            <a:ext cx="1249363" cy="1042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273675" y="1727200"/>
            <a:ext cx="1249363" cy="1042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>
            <a:hlinkClick r:id="rId8" action="ppaction://hlinksldjump"/>
          </p:cNvPr>
          <p:cNvPicPr>
            <a:picLocks noChangeAspect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443663" y="1727200"/>
            <a:ext cx="1250950" cy="1042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>
            <a:hlinkClick r:id="rId10" action="ppaction://hlinksldjump"/>
          </p:cNvPr>
          <p:cNvPicPr>
            <a:picLocks noChangeAspect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615238" y="1727200"/>
            <a:ext cx="1249362" cy="1042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3" name="Рисунок 52">
            <a:hlinkClick r:id="rId12" action="ppaction://hlinksldjump"/>
          </p:cNvPr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30525" y="2813050"/>
            <a:ext cx="1250950" cy="1042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4" name="Рисунок 53">
            <a:hlinkClick r:id="rId13" action="ppaction://hlinksldjump"/>
          </p:cNvPr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102100" y="2813050"/>
            <a:ext cx="1249363" cy="1042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5" name="Рисунок 54">
            <a:hlinkClick r:id="rId14" action="ppaction://hlinksldjump"/>
          </p:cNvPr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273675" y="2813050"/>
            <a:ext cx="1249363" cy="1042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6" name="Рисунок 55">
            <a:hlinkClick r:id="rId15" action="ppaction://hlinksldjump"/>
          </p:cNvPr>
          <p:cNvPicPr>
            <a:picLocks noChangeAspect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443663" y="2809875"/>
            <a:ext cx="1250950" cy="1042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7" name="Рисунок 56">
            <a:hlinkClick r:id="rId16" action="ppaction://hlinksldjump"/>
          </p:cNvPr>
          <p:cNvPicPr>
            <a:picLocks noChangeAspect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615238" y="2806700"/>
            <a:ext cx="1249362" cy="1042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8" name="Рисунок 57">
            <a:hlinkClick r:id="rId17" action="ppaction://hlinksldjump"/>
          </p:cNvPr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28938" y="3897313"/>
            <a:ext cx="1249362" cy="1042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9" name="Рисунок 58">
            <a:hlinkClick r:id="rId18" action="ppaction://hlinksldjump"/>
          </p:cNvPr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102100" y="3903663"/>
            <a:ext cx="1249363" cy="1042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0" name="Рисунок 59">
            <a:hlinkClick r:id="rId19" action="ppaction://hlinksldjump"/>
          </p:cNvPr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273675" y="3892550"/>
            <a:ext cx="1249363" cy="1042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" name="Рисунок 60">
            <a:hlinkClick r:id="rId20" action="ppaction://hlinksldjump"/>
          </p:cNvPr>
          <p:cNvPicPr>
            <a:picLocks noChangeAspect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443663" y="3903663"/>
            <a:ext cx="1250950" cy="1042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2" name="Рисунок 61">
            <a:hlinkClick r:id="rId21" action="ppaction://hlinksldjump"/>
          </p:cNvPr>
          <p:cNvPicPr>
            <a:picLocks noChangeAspect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615238" y="3900488"/>
            <a:ext cx="1249362" cy="1042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3" name="Рисунок 62">
            <a:hlinkClick r:id="rId22" action="ppaction://hlinksldjump"/>
          </p:cNvPr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28938" y="4991100"/>
            <a:ext cx="1249362" cy="1042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4" name="Рисунок 63">
            <a:hlinkClick r:id="rId23" action="ppaction://hlinksldjump"/>
          </p:cNvPr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102100" y="4991100"/>
            <a:ext cx="1249363" cy="1042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5" name="Рисунок 64">
            <a:hlinkClick r:id="rId24" action="ppaction://hlinksldjump"/>
          </p:cNvPr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273675" y="4994275"/>
            <a:ext cx="1249363" cy="1042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6" name="Рисунок 65">
            <a:hlinkClick r:id="rId25" action="ppaction://hlinksldjump"/>
          </p:cNvPr>
          <p:cNvPicPr>
            <a:picLocks noChangeAspect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443663" y="4991100"/>
            <a:ext cx="1250950" cy="1042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7" name="Рисунок 66">
            <a:hlinkClick r:id="rId26" action="ppaction://hlinksldjump"/>
          </p:cNvPr>
          <p:cNvPicPr>
            <a:picLocks noChangeAspect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615238" y="4987925"/>
            <a:ext cx="1249362" cy="1042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5" name="Picture 2" descr="http://img-fotki.yandex.ru/get/4513/119528728.15d8/0_c66cf_87b1683d_S.jpg"/>
          <p:cNvPicPr>
            <a:picLocks noChangeAspect="1" noChangeArrowheads="1" noCrop="1"/>
          </p:cNvPicPr>
          <p:nvPr/>
        </p:nvPicPr>
        <p:blipFill>
          <a:blip r:embed="rId27" cstate="print"/>
          <a:srcRect/>
          <a:stretch>
            <a:fillRect/>
          </a:stretch>
        </p:blipFill>
        <p:spPr bwMode="auto">
          <a:xfrm>
            <a:off x="6523038" y="282575"/>
            <a:ext cx="1909762" cy="119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6" name="Picture 4" descr="http://gifgifs.com/animations/jobs-people/teachers/Math_teacher.gif"/>
          <p:cNvPicPr>
            <a:picLocks noChangeAspect="1" noChangeArrowheads="1" noCrop="1"/>
          </p:cNvPicPr>
          <p:nvPr/>
        </p:nvPicPr>
        <p:blipFill>
          <a:blip r:embed="rId28" cstate="print"/>
          <a:srcRect/>
          <a:stretch>
            <a:fillRect/>
          </a:stretch>
        </p:blipFill>
        <p:spPr bwMode="auto">
          <a:xfrm>
            <a:off x="876300" y="155575"/>
            <a:ext cx="18288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7" name="Picture 6" descr="http://jumpjack.altervista.org/dizio1.gif"/>
          <p:cNvPicPr>
            <a:picLocks noChangeAspect="1" noChangeArrowheads="1" noCrop="1"/>
          </p:cNvPicPr>
          <p:nvPr/>
        </p:nvPicPr>
        <p:blipFill>
          <a:blip r:embed="rId29" cstate="print"/>
          <a:srcRect/>
          <a:stretch>
            <a:fillRect/>
          </a:stretch>
        </p:blipFill>
        <p:spPr bwMode="auto">
          <a:xfrm>
            <a:off x="1308100" y="6105525"/>
            <a:ext cx="965200" cy="633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" name="Стрелка вправо 28">
            <a:hlinkClick r:id="rId30" action="ppaction://hlinksldjump"/>
          </p:cNvPr>
          <p:cNvSpPr/>
          <p:nvPr/>
        </p:nvSpPr>
        <p:spPr>
          <a:xfrm>
            <a:off x="7445829" y="6103938"/>
            <a:ext cx="1533071" cy="6604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/>
              <a:t>Далее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3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4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5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6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8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5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9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6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0"/>
                  </p:tgtEl>
                </p:cond>
              </p:nextCondLst>
            </p:seq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6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>
                      <p:stCondLst>
                        <p:cond delay="0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6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2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6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6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3"/>
                  </p:tgtEl>
                </p:cond>
              </p:nextCondLst>
            </p:seq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6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>
                      <p:stCondLst>
                        <p:cond delay="0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4"/>
                  </p:tgtEl>
                </p:cond>
              </p:nextCondLst>
            </p:seq>
            <p:seq concurrent="1" nextAc="seek">
              <p:cTn id="104" restart="whenNotActive" fill="hold" evtFilter="cancelBubble" nodeType="interactiveSeq">
                <p:stCondLst>
                  <p:cond evt="onClick" delay="0">
                    <p:tgtEl>
                      <p:spTgt spid="6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5" fill="hold">
                      <p:stCondLst>
                        <p:cond delay="0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5"/>
                  </p:tgtEl>
                </p:cond>
              </p:nextCondLst>
            </p:seq>
            <p:seq concurrent="1" nextAc="seek">
              <p:cTn id="110" restart="whenNotActive" fill="hold" evtFilter="cancelBubble" nodeType="interactiveSeq">
                <p:stCondLst>
                  <p:cond evt="onClick" delay="0">
                    <p:tgtEl>
                      <p:spTgt spid="6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1" fill="hold">
                      <p:stCondLst>
                        <p:cond delay="0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4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6"/>
                  </p:tgtEl>
                </p:cond>
              </p:nextCondLst>
            </p:seq>
            <p:seq concurrent="1" nextAc="seek">
              <p:cTn id="116" restart="whenNotActive" fill="hold" evtFilter="cancelBubble" nodeType="interactiveSeq">
                <p:stCondLst>
                  <p:cond evt="onClick" delay="0">
                    <p:tgtEl>
                      <p:spTgt spid="6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7" fill="hold">
                      <p:stCondLst>
                        <p:cond delay="0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7"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/>
              <a:t>ряд чисел 300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73100" y="609600"/>
            <a:ext cx="7797800" cy="1193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/>
              <a:t>Продолжи ряд чисел</a:t>
            </a:r>
          </a:p>
        </p:txBody>
      </p:sp>
      <p:sp>
        <p:nvSpPr>
          <p:cNvPr id="4" name="Стрелка вправо 3">
            <a:hlinkClick r:id="rId2" action="ppaction://hlinksldjump"/>
          </p:cNvPr>
          <p:cNvSpPr/>
          <p:nvPr/>
        </p:nvSpPr>
        <p:spPr>
          <a:xfrm>
            <a:off x="7341326" y="6103938"/>
            <a:ext cx="1637574" cy="6604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/>
              <a:t>Далее</a:t>
            </a:r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677863" y="2482850"/>
            <a:ext cx="7793037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800" b="1">
                <a:latin typeface="Calibri" pitchFamily="34" charset="0"/>
              </a:rPr>
              <a:t>…, 2, …,7, 11, 16, 22, …, 37, 46</a:t>
            </a:r>
            <a:endParaRPr lang="ru-RU" sz="4400" b="1">
              <a:latin typeface="Calibri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04863" y="2482850"/>
            <a:ext cx="7869237" cy="8302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solidFill>
                  <a:schemeClr val="accent1">
                    <a:lumMod val="40000"/>
                    <a:lumOff val="60000"/>
                  </a:schemeClr>
                </a:solidFill>
                <a:latin typeface="+mn-lt"/>
                <a:cs typeface="+mn-cs"/>
              </a:rPr>
              <a:t>1</a:t>
            </a:r>
            <a:r>
              <a:rPr lang="ru-RU" sz="4800" b="1" dirty="0">
                <a:latin typeface="+mn-lt"/>
                <a:cs typeface="+mn-cs"/>
              </a:rPr>
              <a:t>, 2, </a:t>
            </a:r>
            <a:r>
              <a:rPr lang="ru-RU" sz="4800" b="1" dirty="0">
                <a:solidFill>
                  <a:schemeClr val="accent1">
                    <a:lumMod val="40000"/>
                    <a:lumOff val="60000"/>
                  </a:schemeClr>
                </a:solidFill>
                <a:latin typeface="+mn-lt"/>
                <a:cs typeface="+mn-cs"/>
              </a:rPr>
              <a:t>4</a:t>
            </a:r>
            <a:r>
              <a:rPr lang="ru-RU" sz="4800" b="1" dirty="0">
                <a:latin typeface="+mn-lt"/>
                <a:cs typeface="+mn-cs"/>
              </a:rPr>
              <a:t>, 7, 11, 16, 22, </a:t>
            </a:r>
            <a:r>
              <a:rPr lang="ru-RU" sz="4800" b="1" dirty="0">
                <a:solidFill>
                  <a:schemeClr val="accent1">
                    <a:lumMod val="40000"/>
                    <a:lumOff val="60000"/>
                  </a:schemeClr>
                </a:solidFill>
                <a:latin typeface="+mn-lt"/>
                <a:cs typeface="+mn-cs"/>
              </a:rPr>
              <a:t>29</a:t>
            </a:r>
            <a:r>
              <a:rPr lang="ru-RU" sz="4800" b="1" dirty="0">
                <a:latin typeface="+mn-lt"/>
                <a:cs typeface="+mn-cs"/>
              </a:rPr>
              <a:t>, 37, 46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673100" y="3856038"/>
            <a:ext cx="7427913" cy="193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>
                <a:latin typeface="Calibri" pitchFamily="34" charset="0"/>
              </a:rPr>
              <a:t>Закономерность: каждое последующее число больше предыдущего на 1, 2, 3, 4 и т.д.</a:t>
            </a:r>
          </a:p>
        </p:txBody>
      </p:sp>
      <p:pic>
        <p:nvPicPr>
          <p:cNvPr id="38919" name="Picture 2" descr="http://img1.liveinternet.ru/images/attach/c/10/111/288/111288803_0_4f4f6_d80052a5_Sjpg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66050" y="3548063"/>
            <a:ext cx="927100" cy="154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6" grpId="0"/>
      <p:bldP spid="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/>
              <a:t>ряд чисел 400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73100" y="609600"/>
            <a:ext cx="7797800" cy="1193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/>
              <a:t>Продолжи ряд чисел</a:t>
            </a:r>
          </a:p>
        </p:txBody>
      </p:sp>
      <p:sp>
        <p:nvSpPr>
          <p:cNvPr id="4" name="Стрелка вправо 3">
            <a:hlinkClick r:id="rId2" action="ppaction://hlinksldjump"/>
          </p:cNvPr>
          <p:cNvSpPr/>
          <p:nvPr/>
        </p:nvSpPr>
        <p:spPr>
          <a:xfrm>
            <a:off x="7485017" y="6103938"/>
            <a:ext cx="1493883" cy="6604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/>
              <a:t>Далее</a:t>
            </a:r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122363" y="3030538"/>
            <a:ext cx="6899275" cy="922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5400" b="1">
                <a:latin typeface="Calibri" pitchFamily="34" charset="0"/>
              </a:rPr>
              <a:t>25, 24, 21, 20, 17, 16, …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673100" y="1905000"/>
            <a:ext cx="60674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>
                <a:latin typeface="Calibri" pitchFamily="34" charset="0"/>
              </a:rPr>
              <a:t>Запишите 4 последующих числа: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660400" y="3106738"/>
            <a:ext cx="7788275" cy="76993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latin typeface="+mn-lt"/>
                <a:cs typeface="+mn-cs"/>
              </a:rPr>
              <a:t>25, 24, 21, 20, 17, 16, </a:t>
            </a:r>
            <a:r>
              <a:rPr lang="ru-RU" sz="4400" b="1" dirty="0">
                <a:solidFill>
                  <a:schemeClr val="accent1">
                    <a:lumMod val="40000"/>
                    <a:lumOff val="60000"/>
                  </a:schemeClr>
                </a:solidFill>
                <a:latin typeface="+mn-lt"/>
                <a:cs typeface="+mn-cs"/>
              </a:rPr>
              <a:t>13, 12, 9, 8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660400" y="3975100"/>
            <a:ext cx="7670800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>
                <a:latin typeface="Calibri" pitchFamily="34" charset="0"/>
              </a:rPr>
              <a:t>Закономерность: каждое следующее число меньше предыдущего на 1, затем на 3, затем снова на 1, и снова на 3 и т.д.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6" grpId="0"/>
      <p:bldP spid="7" grpId="0"/>
      <p:bldP spid="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/>
              <a:t>ряд чисел 500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73100" y="609600"/>
            <a:ext cx="7797800" cy="1193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/>
              <a:t>Продолжи ряд чисел</a:t>
            </a:r>
          </a:p>
        </p:txBody>
      </p:sp>
      <p:sp>
        <p:nvSpPr>
          <p:cNvPr id="4" name="Стрелка вправо 3">
            <a:hlinkClick r:id="rId2" action="ppaction://hlinksldjump"/>
          </p:cNvPr>
          <p:cNvSpPr/>
          <p:nvPr/>
        </p:nvSpPr>
        <p:spPr>
          <a:xfrm>
            <a:off x="7341326" y="6103938"/>
            <a:ext cx="1637574" cy="6604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/>
              <a:t>Далее</a:t>
            </a:r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577975" y="2838450"/>
            <a:ext cx="598805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800" b="1">
                <a:latin typeface="Calibri" pitchFamily="34" charset="0"/>
              </a:rPr>
              <a:t>9, 10, 12, 15, 19, 24, …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673100" y="1905000"/>
            <a:ext cx="60674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>
                <a:latin typeface="Calibri" pitchFamily="34" charset="0"/>
              </a:rPr>
              <a:t>Запишите 4 последующих числа: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603250" y="2838450"/>
            <a:ext cx="8072438" cy="76993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latin typeface="+mn-lt"/>
                <a:cs typeface="+mn-cs"/>
              </a:rPr>
              <a:t>9, 10, 12, 15, 19, 24, </a:t>
            </a:r>
            <a:r>
              <a:rPr lang="ru-RU" sz="4400" b="1" dirty="0">
                <a:solidFill>
                  <a:schemeClr val="accent1">
                    <a:lumMod val="40000"/>
                    <a:lumOff val="60000"/>
                  </a:schemeClr>
                </a:solidFill>
                <a:latin typeface="+mn-lt"/>
                <a:cs typeface="+mn-cs"/>
              </a:rPr>
              <a:t>30, 37, 45, 54</a:t>
            </a:r>
            <a:endParaRPr lang="ru-RU" sz="4400" dirty="0">
              <a:solidFill>
                <a:schemeClr val="accent1">
                  <a:lumMod val="40000"/>
                  <a:lumOff val="60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673100" y="3856038"/>
            <a:ext cx="7427913" cy="193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 dirty="0">
                <a:latin typeface="Calibri" pitchFamily="34" charset="0"/>
              </a:rPr>
              <a:t>Закономерность: каждое последующее число больше предыдущего на 1, 2, 3, 4 и т.д.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6" grpId="0"/>
      <p:bldP spid="7" grpId="0"/>
      <p:bldP spid="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/>
              <a:t>эстафета 100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73100" y="609600"/>
            <a:ext cx="7797800" cy="1193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/>
              <a:t>Математическая эстафета</a:t>
            </a:r>
          </a:p>
        </p:txBody>
      </p:sp>
      <p:sp>
        <p:nvSpPr>
          <p:cNvPr id="19" name="Стрелка вправо 18">
            <a:hlinkClick r:id="rId2" action="ppaction://hlinksldjump"/>
          </p:cNvPr>
          <p:cNvSpPr/>
          <p:nvPr/>
        </p:nvSpPr>
        <p:spPr>
          <a:xfrm>
            <a:off x="7341326" y="6103938"/>
            <a:ext cx="1637574" cy="6604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/>
              <a:t>Далее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953587" y="1969367"/>
            <a:ext cx="7798527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latin typeface="+mn-lt"/>
              </a:rPr>
              <a:t>Кто должен находиться справа от волка? </a:t>
            </a:r>
            <a:endParaRPr lang="ru-RU" sz="4000" dirty="0">
              <a:latin typeface="+mn-lt"/>
            </a:endParaRPr>
          </a:p>
        </p:txBody>
      </p:sp>
      <p:pic>
        <p:nvPicPr>
          <p:cNvPr id="21" name="Рисунок 20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9163" y="3472624"/>
            <a:ext cx="6948554" cy="9316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Рисунок 21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97535" y="4679707"/>
            <a:ext cx="2896679" cy="113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673100" y="609600"/>
            <a:ext cx="7797800" cy="1193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/>
              <a:t>Ответ</a:t>
            </a:r>
          </a:p>
        </p:txBody>
      </p:sp>
      <p:pic>
        <p:nvPicPr>
          <p:cNvPr id="6" name="Рисунок 5"/>
          <p:cNvPicPr/>
          <p:nvPr/>
        </p:nvPicPr>
        <p:blipFill>
          <a:blip r:embed="rId2" cstate="print"/>
          <a:srcRect r="65333"/>
          <a:stretch>
            <a:fillRect/>
          </a:stretch>
        </p:blipFill>
        <p:spPr bwMode="auto">
          <a:xfrm>
            <a:off x="3633112" y="2419833"/>
            <a:ext cx="2284362" cy="2609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/>
              <a:t>эстафета 200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73100" y="609600"/>
            <a:ext cx="7797800" cy="1193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/>
              <a:t>Математическая эстафета</a:t>
            </a:r>
          </a:p>
        </p:txBody>
      </p:sp>
      <p:sp>
        <p:nvSpPr>
          <p:cNvPr id="40" name="Стрелка вправо 39">
            <a:hlinkClick r:id="rId2" action="ppaction://hlinksldjump"/>
          </p:cNvPr>
          <p:cNvSpPr/>
          <p:nvPr/>
        </p:nvSpPr>
        <p:spPr>
          <a:xfrm>
            <a:off x="7406640" y="6103938"/>
            <a:ext cx="1572260" cy="6604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/>
              <a:t>Далее</a:t>
            </a:r>
          </a:p>
        </p:txBody>
      </p:sp>
      <p:sp>
        <p:nvSpPr>
          <p:cNvPr id="41" name="Прямоугольник 40"/>
          <p:cNvSpPr/>
          <p:nvPr/>
        </p:nvSpPr>
        <p:spPr>
          <a:xfrm>
            <a:off x="679269" y="2076374"/>
            <a:ext cx="4741817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latin typeface="+mn-lt"/>
              </a:rPr>
              <a:t>Одинаковыми фигурами заменили одинаковые числа. Найди и запиши в ответе сумму чисел во втором примере. </a:t>
            </a:r>
            <a:endParaRPr lang="ru-RU" sz="3600" dirty="0">
              <a:latin typeface="+mn-lt"/>
            </a:endParaRPr>
          </a:p>
        </p:txBody>
      </p:sp>
      <p:pic>
        <p:nvPicPr>
          <p:cNvPr id="42" name="Рисунок 41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95990" y="2398637"/>
            <a:ext cx="2920993" cy="2526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" name="Прямоугольник 44"/>
          <p:cNvSpPr/>
          <p:nvPr/>
        </p:nvSpPr>
        <p:spPr>
          <a:xfrm>
            <a:off x="6206853" y="5357132"/>
            <a:ext cx="1147536" cy="1004479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 smtClean="0"/>
              <a:t>12</a:t>
            </a:r>
            <a:endParaRPr lang="ru-RU" sz="5400" b="1" dirty="0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/>
              <a:t>эстафета 300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73100" y="609600"/>
            <a:ext cx="7797800" cy="1193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/>
              <a:t>Математическая эстафета</a:t>
            </a:r>
          </a:p>
        </p:txBody>
      </p:sp>
      <p:sp>
        <p:nvSpPr>
          <p:cNvPr id="20" name="Стрелка вправо 19">
            <a:hlinkClick r:id="rId2" action="ppaction://hlinksldjump"/>
          </p:cNvPr>
          <p:cNvSpPr/>
          <p:nvPr/>
        </p:nvSpPr>
        <p:spPr>
          <a:xfrm>
            <a:off x="7524206" y="6103938"/>
            <a:ext cx="1454694" cy="6604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/>
              <a:t>Далее</a:t>
            </a:r>
          </a:p>
        </p:txBody>
      </p:sp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378823" y="1998339"/>
            <a:ext cx="8033657" cy="40626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В корзине лежало 20 яблок и 15 груш. Бабушка взяла 17 плодов и порезала для начинки пирога. Можно ли с уверенностью сказать, что в пироге обязательно будут и груши, и яблоки? 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673100" y="609600"/>
            <a:ext cx="7797800" cy="1193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/>
              <a:t>Ответ</a:t>
            </a: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31074" y="2124891"/>
            <a:ext cx="8229600" cy="3257006"/>
          </a:xfrm>
        </p:spPr>
        <p:txBody>
          <a:bodyPr/>
          <a:lstStyle/>
          <a:p>
            <a:pPr>
              <a:buNone/>
            </a:pPr>
            <a:r>
              <a:rPr lang="ru-RU" sz="4000" b="1" dirty="0" smtClean="0">
                <a:ea typeface="Times New Roman" pitchFamily="18" charset="0"/>
                <a:cs typeface="Times New Roman" pitchFamily="18" charset="0"/>
              </a:rPr>
              <a:t>  С уверенностью сказать, что в пироге обязательно будут и груши, и яблоки нельзя, 17 плодов она могла взять только яблоки.</a:t>
            </a:r>
            <a:endParaRPr lang="ru-RU" sz="4000" dirty="0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/>
              <a:t>эстафета 400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73100" y="609600"/>
            <a:ext cx="7797800" cy="1193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/>
              <a:t>Математическая эстафета</a:t>
            </a:r>
          </a:p>
        </p:txBody>
      </p:sp>
      <p:sp>
        <p:nvSpPr>
          <p:cNvPr id="5" name="Стрелка вправо 4">
            <a:hlinkClick r:id="rId2" action="ppaction://hlinksldjump"/>
          </p:cNvPr>
          <p:cNvSpPr/>
          <p:nvPr/>
        </p:nvSpPr>
        <p:spPr>
          <a:xfrm>
            <a:off x="7537269" y="6103938"/>
            <a:ext cx="1441631" cy="6604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/>
              <a:t>Далее</a:t>
            </a:r>
          </a:p>
        </p:txBody>
      </p:sp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470262" y="2203787"/>
            <a:ext cx="8471648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У отца Лены всего шесть дочерей:  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  <a:cs typeface="Arial" pitchFamily="34" charset="0"/>
              </a:rPr>
              <a:t>1 – </a:t>
            </a:r>
            <a:r>
              <a:rPr kumimoji="0" lang="ru-RU" sz="4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  <a:cs typeface="Arial" pitchFamily="34" charset="0"/>
              </a:rPr>
              <a:t>Лоло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  <a:cs typeface="Arial" pitchFamily="34" charset="0"/>
              </a:rPr>
              <a:t>, 2 – Лили, 3 – </a:t>
            </a:r>
            <a:r>
              <a:rPr kumimoji="0" lang="ru-RU" sz="4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  <a:cs typeface="Arial" pitchFamily="34" charset="0"/>
              </a:rPr>
              <a:t>Лулу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  <a:cs typeface="Arial" pitchFamily="34" charset="0"/>
              </a:rPr>
              <a:t>, 4 – Лала, 5 - Ляля. Как зовут шестую дочь?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cs typeface="Arial" pitchFamily="34" charset="0"/>
              </a:rPr>
              <a:t> </a:t>
            </a:r>
          </a:p>
        </p:txBody>
      </p:sp>
      <p:sp>
        <p:nvSpPr>
          <p:cNvPr id="62" name="Прямоугольник 61"/>
          <p:cNvSpPr/>
          <p:nvPr/>
        </p:nvSpPr>
        <p:spPr>
          <a:xfrm>
            <a:off x="5279390" y="4873807"/>
            <a:ext cx="2218690" cy="1004479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 smtClean="0"/>
              <a:t>Лена</a:t>
            </a:r>
            <a:endParaRPr lang="ru-RU" sz="4000" b="1" dirty="0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/>
              <a:t>эстафета 500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73100" y="609600"/>
            <a:ext cx="7797800" cy="1193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/>
              <a:t>Математическая эстафета</a:t>
            </a:r>
          </a:p>
        </p:txBody>
      </p:sp>
      <p:sp>
        <p:nvSpPr>
          <p:cNvPr id="23" name="Стрелка вправо 22">
            <a:hlinkClick r:id="rId2" action="ppaction://hlinksldjump"/>
          </p:cNvPr>
          <p:cNvSpPr/>
          <p:nvPr/>
        </p:nvSpPr>
        <p:spPr>
          <a:xfrm>
            <a:off x="7315200" y="6103938"/>
            <a:ext cx="1663700" cy="6604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/>
              <a:t>Далее</a:t>
            </a:r>
          </a:p>
        </p:txBody>
      </p:sp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509451" y="2118053"/>
            <a:ext cx="4376058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Стрелки указывают на сумму массы всех птиц в строчке или столбике. Какая птица должна находиться в пустой клеточке?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  <a:cs typeface="Arial" pitchFamily="34" charset="0"/>
            </a:endParaRPr>
          </a:p>
        </p:txBody>
      </p:sp>
      <p:pic>
        <p:nvPicPr>
          <p:cNvPr id="26" name="Рисунок 25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64331" y="2055058"/>
            <a:ext cx="3455583" cy="30655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/>
              <a:t>лог задачи 100</a:t>
            </a:r>
            <a:endParaRPr lang="ru-RU" dirty="0"/>
          </a:p>
        </p:txBody>
      </p:sp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1225550" y="2560638"/>
            <a:ext cx="669290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800" b="1" i="1" dirty="0" smtClean="0">
                <a:latin typeface="Calibri" pitchFamily="34" charset="0"/>
              </a:rPr>
              <a:t>Горело 7 лампочек. 3 из них погасли. Сколько лампочек осталось?</a:t>
            </a:r>
            <a:endParaRPr lang="ru-RU" sz="4800" b="1" i="1" dirty="0">
              <a:latin typeface="Calibri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73100" y="609600"/>
            <a:ext cx="7797800" cy="1193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/>
              <a:t>Логическая задача</a:t>
            </a:r>
          </a:p>
        </p:txBody>
      </p:sp>
      <p:sp>
        <p:nvSpPr>
          <p:cNvPr id="3" name="Стрелка вправо 2">
            <a:hlinkClick r:id="rId2" action="ppaction://hlinksldjump"/>
          </p:cNvPr>
          <p:cNvSpPr/>
          <p:nvPr/>
        </p:nvSpPr>
        <p:spPr>
          <a:xfrm>
            <a:off x="7628709" y="6103938"/>
            <a:ext cx="1350191" cy="6604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/>
              <a:t>Ответ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673100" y="609600"/>
            <a:ext cx="7797800" cy="1193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/>
              <a:t>Ответ</a:t>
            </a:r>
          </a:p>
        </p:txBody>
      </p:sp>
      <p:pic>
        <p:nvPicPr>
          <p:cNvPr id="6" name="Содержимое 5"/>
          <p:cNvPicPr>
            <a:picLocks noGrp="1"/>
          </p:cNvPicPr>
          <p:nvPr>
            <p:ph idx="1"/>
          </p:nvPr>
        </p:nvPicPr>
        <p:blipFill>
          <a:blip r:embed="rId2" cstate="print"/>
          <a:srcRect r="68462"/>
          <a:stretch>
            <a:fillRect/>
          </a:stretch>
        </p:blipFill>
        <p:spPr bwMode="auto">
          <a:xfrm>
            <a:off x="3461657" y="2628803"/>
            <a:ext cx="1972491" cy="207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/>
              <a:t>конец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73100" y="609600"/>
            <a:ext cx="7797800" cy="1193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/>
              <a:t>Итоги</a:t>
            </a:r>
          </a:p>
        </p:txBody>
      </p:sp>
      <p:sp>
        <p:nvSpPr>
          <p:cNvPr id="48131" name="Прямоугольник 3"/>
          <p:cNvSpPr>
            <a:spLocks noChangeArrowheads="1"/>
          </p:cNvSpPr>
          <p:nvPr/>
        </p:nvSpPr>
        <p:spPr bwMode="auto">
          <a:xfrm>
            <a:off x="673100" y="2546350"/>
            <a:ext cx="77978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400" b="1">
                <a:latin typeface="Calibri" pitchFamily="34" charset="0"/>
              </a:rPr>
              <a:t>Наша игра подошла к концу.</a:t>
            </a:r>
          </a:p>
          <a:p>
            <a:pPr algn="ctr"/>
            <a:r>
              <a:rPr lang="ru-RU" sz="4400" b="1">
                <a:latin typeface="Calibri" pitchFamily="34" charset="0"/>
              </a:rPr>
              <a:t>Пора подвести итоги!</a:t>
            </a:r>
          </a:p>
        </p:txBody>
      </p:sp>
      <p:pic>
        <p:nvPicPr>
          <p:cNvPr id="48132" name="Picture 2" descr="http://img3.proshkolu.ru/content/media/pic/std/3000000/2694000/2693784-0b54d0a3f63843c4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88075" y="3994150"/>
            <a:ext cx="2179638" cy="194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133" name="Picture 4" descr="http://tuturova.ucoz.ru/Kartinki/7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3721100"/>
            <a:ext cx="2857500" cy="2449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/>
              <a:t>ответ лог задачи 100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73100" y="609600"/>
            <a:ext cx="7797800" cy="1193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/>
              <a:t>Ответ</a:t>
            </a:r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927100" y="2470150"/>
            <a:ext cx="73025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400" b="1" i="1" dirty="0" smtClean="0">
                <a:latin typeface="Calibri" pitchFamily="34" charset="0"/>
              </a:rPr>
              <a:t>7 лампочек осталось</a:t>
            </a:r>
            <a:endParaRPr lang="ru-RU" sz="4400" b="1" i="1" dirty="0">
              <a:latin typeface="Calibri" pitchFamily="34" charset="0"/>
            </a:endParaRPr>
          </a:p>
        </p:txBody>
      </p:sp>
      <p:sp>
        <p:nvSpPr>
          <p:cNvPr id="6" name="Стрелка вправо 5">
            <a:hlinkClick r:id="rId2" action="ppaction://hlinksldjump"/>
          </p:cNvPr>
          <p:cNvSpPr/>
          <p:nvPr/>
        </p:nvSpPr>
        <p:spPr>
          <a:xfrm>
            <a:off x="7511143" y="6103938"/>
            <a:ext cx="1467757" cy="6604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/>
              <a:t>Далее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/>
              <a:t>лог задачи 200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73100" y="609600"/>
            <a:ext cx="7797800" cy="1193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/>
              <a:t>Логическая задача</a:t>
            </a:r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965200" y="2255838"/>
            <a:ext cx="726440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000" b="1" i="1" dirty="0" smtClean="0">
                <a:latin typeface="Calibri" pitchFamily="34" charset="0"/>
              </a:rPr>
              <a:t>Бревно распилили на 3 части. Сколько распилов сделали?</a:t>
            </a:r>
            <a:endParaRPr lang="ru-RU" sz="4000" b="1" i="1" dirty="0">
              <a:latin typeface="Calibri" pitchFamily="34" charset="0"/>
            </a:endParaRPr>
          </a:p>
        </p:txBody>
      </p:sp>
      <p:sp>
        <p:nvSpPr>
          <p:cNvPr id="6" name="Стрелка вправо 5">
            <a:hlinkClick r:id="rId2" action="ppaction://hlinksldjump"/>
          </p:cNvPr>
          <p:cNvSpPr/>
          <p:nvPr/>
        </p:nvSpPr>
        <p:spPr>
          <a:xfrm>
            <a:off x="7445829" y="6103938"/>
            <a:ext cx="1533071" cy="6604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/>
              <a:t>Ответ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/>
              <a:t>ответ лог задачи 200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73100" y="609600"/>
            <a:ext cx="7797800" cy="1193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/>
              <a:t>Ответ</a:t>
            </a:r>
          </a:p>
        </p:txBody>
      </p:sp>
      <p:sp>
        <p:nvSpPr>
          <p:cNvPr id="5" name="Стрелка вправо 4">
            <a:hlinkClick r:id="rId2" action="ppaction://hlinksldjump"/>
          </p:cNvPr>
          <p:cNvSpPr/>
          <p:nvPr/>
        </p:nvSpPr>
        <p:spPr>
          <a:xfrm>
            <a:off x="7537269" y="6103938"/>
            <a:ext cx="1441631" cy="6604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/>
              <a:t>Далее</a:t>
            </a: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938983" y="2289084"/>
            <a:ext cx="697865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800" b="1" i="1" dirty="0" smtClean="0">
                <a:latin typeface="Calibri" pitchFamily="34" charset="0"/>
              </a:rPr>
              <a:t>Чтобы получить 3 части, нужно сделать 2 распила.</a:t>
            </a:r>
            <a:endParaRPr lang="ru-RU" sz="4800" b="1" i="1" dirty="0">
              <a:latin typeface="Calibri" pitchFamily="34" charset="0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/>
              <a:t>лог задачи 300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73100" y="609600"/>
            <a:ext cx="7797800" cy="1193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/>
              <a:t>Логическая задача</a:t>
            </a:r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130300" y="2166938"/>
            <a:ext cx="6883400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400" b="1" i="1" dirty="0" smtClean="0">
                <a:latin typeface="Calibri" pitchFamily="34" charset="0"/>
              </a:rPr>
              <a:t>У трёх братьев по две сестры. Сколько всего детей в семье?</a:t>
            </a:r>
            <a:endParaRPr lang="ru-RU" sz="4400" b="1" i="1" dirty="0">
              <a:latin typeface="Calibri" pitchFamily="34" charset="0"/>
            </a:endParaRPr>
          </a:p>
        </p:txBody>
      </p:sp>
      <p:sp>
        <p:nvSpPr>
          <p:cNvPr id="6" name="Стрелка вправо 5">
            <a:hlinkClick r:id="rId2" action="ppaction://hlinksldjump"/>
          </p:cNvPr>
          <p:cNvSpPr/>
          <p:nvPr/>
        </p:nvSpPr>
        <p:spPr>
          <a:xfrm>
            <a:off x="7602583" y="6103938"/>
            <a:ext cx="1376317" cy="6604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/>
              <a:t>Ответ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/>
              <a:t>ответ лог задачи 300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73100" y="609600"/>
            <a:ext cx="7797800" cy="1193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/>
              <a:t>Ответ</a:t>
            </a:r>
          </a:p>
        </p:txBody>
      </p:sp>
      <p:sp>
        <p:nvSpPr>
          <p:cNvPr id="5" name="Стрелка вправо 4">
            <a:hlinkClick r:id="rId2" action="ppaction://hlinksldjump"/>
          </p:cNvPr>
          <p:cNvSpPr/>
          <p:nvPr/>
        </p:nvSpPr>
        <p:spPr>
          <a:xfrm>
            <a:off x="7654834" y="6103938"/>
            <a:ext cx="1324066" cy="6604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/>
              <a:t>Далее</a:t>
            </a: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920750" y="2903538"/>
            <a:ext cx="730885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800" b="1" i="1" dirty="0" smtClean="0">
                <a:latin typeface="Calibri" pitchFamily="34" charset="0"/>
              </a:rPr>
              <a:t>В семье 5 детей. Три брата и две сестры.</a:t>
            </a:r>
            <a:endParaRPr lang="ru-RU" sz="4800" b="1" i="1" dirty="0">
              <a:latin typeface="Calibri" pitchFamily="34" charset="0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/>
              <a:t>лог задачи 400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73100" y="609600"/>
            <a:ext cx="7797800" cy="1193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/>
              <a:t>Логическая задача</a:t>
            </a:r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166042" y="2186940"/>
            <a:ext cx="7099300" cy="2586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5400" b="1" i="1" dirty="0">
                <a:latin typeface="Calibri" pitchFamily="34" charset="0"/>
              </a:rPr>
              <a:t>Сколько концов у пяти с половиной палок?</a:t>
            </a:r>
          </a:p>
        </p:txBody>
      </p:sp>
      <p:sp>
        <p:nvSpPr>
          <p:cNvPr id="6" name="Стрелка вправо 5">
            <a:hlinkClick r:id="rId2" action="ppaction://hlinksldjump"/>
          </p:cNvPr>
          <p:cNvSpPr/>
          <p:nvPr/>
        </p:nvSpPr>
        <p:spPr>
          <a:xfrm>
            <a:off x="7615646" y="6103938"/>
            <a:ext cx="1363254" cy="6604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/>
              <a:t>Ответ</a:t>
            </a:r>
          </a:p>
        </p:txBody>
      </p:sp>
      <p:pic>
        <p:nvPicPr>
          <p:cNvPr id="27653" name="Picture 2" descr="http://s2.uploads.ru/t/OwMeE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72175" y="4719638"/>
            <a:ext cx="171450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4" name="Picture 4" descr="http://www.playcast.ru/uploads/2015/10/13/15434278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1331913" y="4264025"/>
            <a:ext cx="2165350" cy="2170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754</TotalTime>
  <Words>673</Words>
  <Application>Microsoft Office PowerPoint</Application>
  <PresentationFormat>Экран (4:3)</PresentationFormat>
  <Paragraphs>141</Paragraphs>
  <Slides>31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2" baseType="lpstr">
      <vt:lpstr>Бумажная</vt:lpstr>
      <vt:lpstr>Математическая эстафета</vt:lpstr>
      <vt:lpstr>Слайд 2</vt:lpstr>
      <vt:lpstr>лог задачи 100</vt:lpstr>
      <vt:lpstr>ответ лог задачи 100</vt:lpstr>
      <vt:lpstr>лог задачи 200</vt:lpstr>
      <vt:lpstr>ответ лог задачи 200</vt:lpstr>
      <vt:lpstr>лог задачи 300</vt:lpstr>
      <vt:lpstr>ответ лог задачи 300</vt:lpstr>
      <vt:lpstr>лог задачи 400</vt:lpstr>
      <vt:lpstr>ответ лог задачи 400</vt:lpstr>
      <vt:lpstr>лог задачи 500</vt:lpstr>
      <vt:lpstr>ответ лог задачи 500</vt:lpstr>
      <vt:lpstr>ребусы 100</vt:lpstr>
      <vt:lpstr>ребусы 200</vt:lpstr>
      <vt:lpstr>ребусы 300</vt:lpstr>
      <vt:lpstr>ребусы 400</vt:lpstr>
      <vt:lpstr>ребусы 500</vt:lpstr>
      <vt:lpstr>ряд чисел 100</vt:lpstr>
      <vt:lpstr>ряд чисел 200</vt:lpstr>
      <vt:lpstr>ряд чисел 300</vt:lpstr>
      <vt:lpstr>ряд чисел 400</vt:lpstr>
      <vt:lpstr>ряд чисел 500</vt:lpstr>
      <vt:lpstr>эстафета 100</vt:lpstr>
      <vt:lpstr>Слайд 24</vt:lpstr>
      <vt:lpstr>эстафета 200</vt:lpstr>
      <vt:lpstr>эстафета 300</vt:lpstr>
      <vt:lpstr>Слайд 27</vt:lpstr>
      <vt:lpstr>эстафета 400</vt:lpstr>
      <vt:lpstr>эстафета 500</vt:lpstr>
      <vt:lpstr>Слайд 30</vt:lpstr>
      <vt:lpstr>конец</vt:lpstr>
    </vt:vector>
  </TitlesOfParts>
  <Company>---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Увлекательная математика</dc:title>
  <dc:creator>Каназирский Денис</dc:creator>
  <cp:lastModifiedBy>Ддт12</cp:lastModifiedBy>
  <cp:revision>66</cp:revision>
  <dcterms:created xsi:type="dcterms:W3CDTF">2016-02-06T17:15:00Z</dcterms:created>
  <dcterms:modified xsi:type="dcterms:W3CDTF">2019-02-15T07:41:55Z</dcterms:modified>
</cp:coreProperties>
</file>