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26"/>
  </p:notesMasterIdLst>
  <p:handoutMasterIdLst>
    <p:handoutMasterId r:id="rId27"/>
  </p:handoutMasterIdLst>
  <p:sldIdLst>
    <p:sldId id="304" r:id="rId2"/>
    <p:sldId id="334" r:id="rId3"/>
    <p:sldId id="335" r:id="rId4"/>
    <p:sldId id="336" r:id="rId5"/>
    <p:sldId id="337" r:id="rId6"/>
    <p:sldId id="338" r:id="rId7"/>
    <p:sldId id="339" r:id="rId8"/>
    <p:sldId id="340" r:id="rId9"/>
    <p:sldId id="341" r:id="rId10"/>
    <p:sldId id="342" r:id="rId11"/>
    <p:sldId id="343" r:id="rId12"/>
    <p:sldId id="344" r:id="rId13"/>
    <p:sldId id="345" r:id="rId14"/>
    <p:sldId id="346" r:id="rId15"/>
    <p:sldId id="347" r:id="rId16"/>
    <p:sldId id="348" r:id="rId17"/>
    <p:sldId id="349" r:id="rId18"/>
    <p:sldId id="350" r:id="rId19"/>
    <p:sldId id="351" r:id="rId20"/>
    <p:sldId id="352" r:id="rId21"/>
    <p:sldId id="353" r:id="rId22"/>
    <p:sldId id="354" r:id="rId23"/>
    <p:sldId id="333" r:id="rId24"/>
    <p:sldId id="355" r:id="rId25"/>
  </p:sldIdLst>
  <p:sldSz cx="9144000" cy="6858000" type="screen4x3"/>
  <p:notesSz cx="7105650" cy="102314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9966"/>
    <a:srgbClr val="FF9900"/>
    <a:srgbClr val="CC6600"/>
    <a:srgbClr val="C2C9DD"/>
    <a:srgbClr val="ABAEC1"/>
    <a:srgbClr val="B9BBCB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84" d="100"/>
          <a:sy n="84" d="100"/>
        </p:scale>
        <p:origin x="150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defTabSz="990600">
              <a:defRPr sz="1300" b="0"/>
            </a:lvl1pPr>
          </a:lstStyle>
          <a:p>
            <a:endParaRPr lang="ru-RU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b="0"/>
            </a:lvl1pPr>
          </a:lstStyle>
          <a:p>
            <a:endParaRPr lang="ru-RU"/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8675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defTabSz="990600">
              <a:defRPr sz="1300" b="0"/>
            </a:lvl1pPr>
          </a:lstStyle>
          <a:p>
            <a:endParaRPr lang="ru-RU"/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18675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b="0"/>
            </a:lvl1pPr>
          </a:lstStyle>
          <a:p>
            <a:fld id="{E4A4A2A5-27EC-4745-ABD0-4DFBEA7E044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8281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defTabSz="990600">
              <a:defRPr sz="1300" b="0"/>
            </a:lvl1pPr>
          </a:lstStyle>
          <a:p>
            <a:endParaRPr lang="ru-RU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b="0"/>
            </a:lvl1pPr>
          </a:lstStyle>
          <a:p>
            <a:endParaRPr lang="ru-RU"/>
          </a:p>
        </p:txBody>
      </p:sp>
      <p:sp>
        <p:nvSpPr>
          <p:cNvPr id="1044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6763"/>
            <a:ext cx="5116512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4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1200" y="4859338"/>
            <a:ext cx="5683250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8675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defTabSz="990600">
              <a:defRPr sz="1300" b="0"/>
            </a:lvl1pPr>
          </a:lstStyle>
          <a:p>
            <a:endParaRPr lang="ru-RU"/>
          </a:p>
        </p:txBody>
      </p:sp>
      <p:sp>
        <p:nvSpPr>
          <p:cNvPr id="1044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18675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b="0"/>
            </a:lvl1pPr>
          </a:lstStyle>
          <a:p>
            <a:fld id="{99462346-2CBE-499D-8F32-E2BF5271691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1870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8E4E2-FF37-4186-97B5-482E533924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2450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42CA-67A3-47BF-BC99-7C922E0367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087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42CA-67A3-47BF-BC99-7C922E0367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832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42CA-67A3-47BF-BC99-7C922E0367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8290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42CA-67A3-47BF-BC99-7C922E0367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85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42CA-67A3-47BF-BC99-7C922E0367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5346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42CA-67A3-47BF-BC99-7C922E0367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768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45538-4810-4A18-B478-7738A7E65A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519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3493D-39D5-4373-AD72-28FC727DE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9214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118B3-196C-43AB-9D91-4CCF2E2C01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2801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6C69B-29EB-41EA-9DE7-53F089687F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427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F490-55E9-4775-B0C4-ABB2C79FAB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536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F1CD-8E2E-412D-8F17-9C854CF42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3710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00FC-9705-4F10-8DDF-31D8241AB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0533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35F7-168A-44F9-A1B7-39DB0216D4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187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47F7-C432-49D2-AFDE-FE45742497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52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D2D4-1C8A-48FE-A819-576866CFC7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016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9242CA-67A3-47BF-BC99-7C922E0367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6641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731" r:id="rId16"/>
    <p:sldLayoutId id="2147483732" r:id="rId17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3.jpe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399"/>
            <a:ext cx="8363272" cy="3456384"/>
          </a:xfrm>
        </p:spPr>
        <p:txBody>
          <a:bodyPr>
            <a:normAutofit/>
          </a:bodyPr>
          <a:lstStyle/>
          <a:p>
            <a:pPr algn="ctr"/>
            <a:r>
              <a:rPr lang="ru-RU" sz="48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8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 что потратить</a:t>
            </a:r>
            <a:br>
              <a:rPr lang="ru-RU" sz="48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жизнь</a:t>
            </a:r>
            <a:r>
              <a:rPr lang="ru-RU" sz="48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?”</a:t>
            </a:r>
            <a:br>
              <a:rPr lang="ru-RU" sz="48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08918">
            <a:off x="5931707" y="2081808"/>
            <a:ext cx="2607192" cy="17381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19379">
            <a:off x="623134" y="1878043"/>
            <a:ext cx="2790056" cy="41850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68277">
            <a:off x="4335067" y="3824609"/>
            <a:ext cx="3491880" cy="23279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60648"/>
            <a:ext cx="8359080" cy="115212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Шестая пара ценностей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3012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Изменить любую черту своей</a:t>
            </a: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внешности (1 жетон)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530120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всю жизнь довольным</a:t>
            </a: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 (2 жетона)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000" y="1196752"/>
            <a:ext cx="3233524" cy="32335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1844824"/>
            <a:ext cx="5076056" cy="338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2166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60648"/>
            <a:ext cx="8215064" cy="864096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Седьмая пара ценностей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3400" y="515719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лет ничем не нарушаемого</a:t>
            </a: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наслаждения</a:t>
            </a:r>
          </a:p>
          <a:p>
            <a:endParaRPr lang="ru-RU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 жетона)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515719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и любовь к вам тех,</a:t>
            </a: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кого вы больше всего цените</a:t>
            </a:r>
          </a:p>
          <a:p>
            <a:endParaRPr lang="ru-RU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 жетона)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980" y="1628800"/>
            <a:ext cx="4139952" cy="27599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258" y="2636912"/>
            <a:ext cx="3744672" cy="249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87285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60648"/>
            <a:ext cx="8287072" cy="864096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Восьмая пара ценностей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5445224"/>
            <a:ext cx="3095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Чистая совесть (2 жетона</a:t>
            </a:r>
            <a:r>
              <a:rPr lang="ru-RU" dirty="0">
                <a:solidFill>
                  <a:schemeClr val="accent1"/>
                </a:solidFill>
              </a:rPr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35289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добиваться успеха во</a:t>
            </a: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всем, чего бы вы ни пожелали</a:t>
            </a: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 жетона)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311" y="1916832"/>
            <a:ext cx="3898177" cy="2592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2271079"/>
            <a:ext cx="4572000" cy="3046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03013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60648"/>
            <a:ext cx="8071048" cy="936104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Девятая пара ценностей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69269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Чудо, совершенное ради</a:t>
            </a: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человека, которого вы любите</a:t>
            </a: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 жетона)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3012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заново пережить</a:t>
            </a: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(повторить) одно любое событие</a:t>
            </a: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прошлого (2 жетона)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42542"/>
            <a:ext cx="3889951" cy="2592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3215" y="2383696"/>
            <a:ext cx="3962623" cy="280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93752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43056" cy="864096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Десятая пара ценностей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479715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Безболезненная смерть,</a:t>
            </a: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придет </a:t>
            </a:r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endParaRPr lang="ru-RU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 жетона)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51571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 дополнительных лет </a:t>
            </a:r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endParaRPr lang="ru-RU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 жетона)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916832"/>
            <a:ext cx="4059943" cy="22837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4174" y="2595726"/>
            <a:ext cx="4427984" cy="221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25321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6554867" cy="511108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игры</a:t>
            </a:r>
            <a:b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Какой покупкой вы более 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довольны</a:t>
            </a: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Пришлось ли 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пожалеть </a:t>
            </a: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том,</a:t>
            </a:r>
            <a:b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вы чего-то не приобрели?</a:t>
            </a:r>
            <a:b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Хотели бы вы что-нибудь</a:t>
            </a:r>
            <a:b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изменить в правилах игры?»</a:t>
            </a:r>
          </a:p>
        </p:txBody>
      </p:sp>
    </p:spTree>
    <p:extLst>
      <p:ext uri="{BB962C8B-B14F-4D97-AF65-F5344CB8AC3E}">
        <p14:creationId xmlns:p14="http://schemas.microsoft.com/office/powerpoint/2010/main" val="244379042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88640"/>
            <a:ext cx="8287072" cy="583116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добиться всего сразу</a:t>
            </a:r>
            <a:b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воспользоваться сразу</a:t>
            </a:r>
            <a:b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всеми возможностями.</a:t>
            </a:r>
            <a:b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это была всего лишь игра. Но </a:t>
            </a:r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то, как </a:t>
            </a: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расходуем свои время, силы </a:t>
            </a:r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возможности </a:t>
            </a: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реальной жизни, позволяет</a:t>
            </a:r>
            <a:b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 верно судить о наших</a:t>
            </a:r>
            <a:b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подлинных ценностях.</a:t>
            </a:r>
          </a:p>
        </p:txBody>
      </p:sp>
    </p:spTree>
    <p:extLst>
      <p:ext uri="{BB962C8B-B14F-4D97-AF65-F5344CB8AC3E}">
        <p14:creationId xmlns:p14="http://schemas.microsoft.com/office/powerpoint/2010/main" val="400131336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32656"/>
            <a:ext cx="8071048" cy="5687144"/>
          </a:xfrm>
        </p:spPr>
        <p:txBody>
          <a:bodyPr/>
          <a:lstStyle/>
          <a:p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работа</a:t>
            </a:r>
            <a:b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“Если бы кто-нибудь проанализировал</a:t>
            </a:r>
            <a:b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решения, которые вы принимали в</a:t>
            </a:r>
            <a:b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игры, какие выводы смог </a:t>
            </a:r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 сделать </a:t>
            </a: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человек о ваших</a:t>
            </a:r>
            <a:b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жизненных ценностях”.</a:t>
            </a:r>
          </a:p>
        </p:txBody>
      </p:sp>
    </p:spTree>
    <p:extLst>
      <p:ext uri="{BB962C8B-B14F-4D97-AF65-F5344CB8AC3E}">
        <p14:creationId xmlns:p14="http://schemas.microsoft.com/office/powerpoint/2010/main" val="322484133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32656"/>
            <a:ext cx="7927032" cy="568714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общих ценностей, которые</a:t>
            </a:r>
            <a:b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могли проявиться во время игры:</a:t>
            </a:r>
            <a:b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Мнения </a:t>
            </a:r>
            <a:r>
              <a:rPr lang="ru-RU" sz="20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людей обо </a:t>
            </a:r>
            <a:r>
              <a:rPr lang="ru-RU" sz="20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</a:t>
            </a:r>
            <a:r>
              <a:rPr lang="ru-RU" sz="20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 Забота </a:t>
            </a:r>
            <a:r>
              <a:rPr lang="ru-RU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благополучии </a:t>
            </a:r>
            <a:r>
              <a:rPr lang="ru-RU" sz="22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r>
              <a:rPr lang="ru-RU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Мои </a:t>
            </a:r>
            <a:r>
              <a:rPr lang="ru-RU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</a:t>
            </a:r>
            <a:r>
              <a:rPr lang="ru-RU" sz="22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</a:t>
            </a:r>
            <a:r>
              <a:rPr lang="ru-RU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Материальные блага</a:t>
            </a:r>
            <a:r>
              <a:rPr lang="ru-RU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 Долгосрочные цели</a:t>
            </a:r>
            <a:r>
              <a:rPr lang="ru-RU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 Надежность</a:t>
            </a:r>
            <a:r>
              <a:rPr lang="ru-RU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 Осмысленная </a:t>
            </a:r>
            <a:r>
              <a:rPr lang="ru-RU" sz="22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</a:t>
            </a:r>
            <a:r>
              <a:rPr lang="ru-RU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з. Мир, согласие</a:t>
            </a:r>
          </a:p>
        </p:txBody>
      </p:sp>
    </p:spTree>
    <p:extLst>
      <p:ext uri="{BB962C8B-B14F-4D97-AF65-F5344CB8AC3E}">
        <p14:creationId xmlns:p14="http://schemas.microsoft.com/office/powerpoint/2010/main" val="1278077366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60648"/>
            <a:ext cx="8431088" cy="61206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Групповая работа</a:t>
            </a: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Что было самым важным в жизни?</a:t>
            </a:r>
            <a:b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Какое личное качество больше всего помогало вам </a:t>
            </a:r>
            <a:r>
              <a:rPr lang="ru-RU" sz="2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трудных ситуациях?</a:t>
            </a:r>
            <a:b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Что помогало и что препятствовало созданию</a:t>
            </a:r>
            <a:b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близких взаимоотношений с другими людьми?</a:t>
            </a:r>
            <a:b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Что вы сделали для своей семьи?</a:t>
            </a:r>
          </a:p>
        </p:txBody>
      </p:sp>
    </p:spTree>
    <p:extLst>
      <p:ext uri="{BB962C8B-B14F-4D97-AF65-F5344CB8AC3E}">
        <p14:creationId xmlns:p14="http://schemas.microsoft.com/office/powerpoint/2010/main" val="192657767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628800"/>
            <a:ext cx="6554867" cy="1524000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жизненные</a:t>
            </a:r>
            <a:br>
              <a:rPr lang="ru-RU" sz="3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ценности?</a:t>
            </a:r>
            <a:br>
              <a:rPr lang="ru-RU" sz="3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жизненные ценности вы</a:t>
            </a:r>
            <a:br>
              <a:rPr lang="ru-RU" sz="3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хотели бы приобрести в течении</a:t>
            </a:r>
            <a:br>
              <a:rPr lang="ru-RU" sz="3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жизни?</a:t>
            </a:r>
          </a:p>
        </p:txBody>
      </p:sp>
    </p:spTree>
    <p:extLst>
      <p:ext uri="{BB962C8B-B14F-4D97-AF65-F5344CB8AC3E}">
        <p14:creationId xmlns:p14="http://schemas.microsoft.com/office/powerpoint/2010/main" val="299303411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88640"/>
            <a:ext cx="8143056" cy="61206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Обсуждение</a:t>
            </a:r>
            <a:r>
              <a:rPr lang="ru-RU" dirty="0">
                <a:solidFill>
                  <a:schemeClr val="accent1"/>
                </a:solidFill>
              </a:rPr>
              <a:t/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/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Каковы же те цели, к достижению которых</a:t>
            </a:r>
            <a:b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стремится большинство людей, - материальные или</a:t>
            </a:r>
            <a:b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духовные они по своей природе?</a:t>
            </a:r>
            <a:b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Находите ли вы какие-либо сходства в ответах на</a:t>
            </a:r>
            <a:b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вопросы?</a:t>
            </a:r>
            <a:b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Существует ли какая-либо общность взглядов на</a:t>
            </a:r>
            <a:b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вещи, которые наиболее важны и значительны в</a:t>
            </a:r>
            <a:b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людей?</a:t>
            </a:r>
          </a:p>
        </p:txBody>
      </p:sp>
    </p:spTree>
    <p:extLst>
      <p:ext uri="{BB962C8B-B14F-4D97-AF65-F5344CB8AC3E}">
        <p14:creationId xmlns:p14="http://schemas.microsoft.com/office/powerpoint/2010/main" val="1719829336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32656"/>
            <a:ext cx="8215064" cy="612068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такое счастье?</a:t>
            </a:r>
            <a:b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Счастье — чувство и состояние полного </a:t>
            </a:r>
            <a:r>
              <a:rPr lang="ru-RU" sz="27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высшего удовлетворения</a:t>
            </a: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(С. И. Ожегов. Словарь русского языка</a:t>
            </a:r>
            <a:r>
              <a:rPr lang="ru-RU" sz="27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ru-RU" sz="28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7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Счастье </a:t>
            </a: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том, чтобы жить для людей и делать </a:t>
            </a:r>
            <a:r>
              <a:rPr lang="ru-RU" sz="27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счастливыми.</a:t>
            </a:r>
            <a:r>
              <a:rPr lang="ru-RU" sz="28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7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Счастье </a:t>
            </a: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найти дело по душе и трудиться творчески</a:t>
            </a:r>
            <a:r>
              <a:rPr lang="ru-RU" sz="27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Счастье </a:t>
            </a: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общении с друзьями и родными</a:t>
            </a:r>
            <a:r>
              <a:rPr lang="ru-RU" sz="27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Счастье </a:t>
            </a: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иметь все необходимое для интересной жизни</a:t>
            </a:r>
            <a:r>
              <a:rPr lang="ru-RU" sz="27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Счастье </a:t>
            </a: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жить сегодня, не задумываясь о завтрашнем дне</a:t>
            </a:r>
            <a:r>
              <a:rPr lang="ru-RU" sz="27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Счастье </a:t>
            </a: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быть здоровым, уметь заботиться о </a:t>
            </a:r>
            <a:r>
              <a:rPr lang="ru-RU" sz="27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-здоровье </a:t>
            </a:r>
            <a:r>
              <a:rPr lang="ru-RU" sz="27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своем </a:t>
            </a:r>
            <a:r>
              <a:rPr lang="ru-RU" sz="27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окружающих.</a:t>
            </a:r>
            <a:endParaRPr lang="ru-RU" sz="28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912062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32656"/>
            <a:ext cx="8287072" cy="604867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проектов</a:t>
            </a:r>
            <a:b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«</a:t>
            </a: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Лестницы к счастью»</a:t>
            </a:r>
            <a:b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/>
                </a:solidFill>
              </a:rPr>
              <a:t/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sz="27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─ ценности </a:t>
            </a:r>
            <a: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повседневной жизни: прилежание,</a:t>
            </a:r>
            <a:b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пунктуальность, трудолюбие, бережливость,</a:t>
            </a:r>
            <a:b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ответственность, любовь к порядку</a:t>
            </a:r>
            <a:r>
              <a:rPr lang="ru-RU" sz="27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─ ценности </a:t>
            </a:r>
            <a: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человеческих отношений:</a:t>
            </a:r>
            <a:b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благодарность, уважение, сострадание,</a:t>
            </a:r>
            <a:b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толерантность</a:t>
            </a:r>
            <a:r>
              <a:rPr lang="ru-RU" sz="27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─ ценности </a:t>
            </a:r>
            <a: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сферы духовной жизни:</a:t>
            </a:r>
            <a:b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чуткость, способность сопереживать, милосердие</a:t>
            </a:r>
            <a:r>
              <a:rPr lang="ru-RU" sz="27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─ ДУХОВНЫЕ </a:t>
            </a:r>
            <a: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ценности: любовь к ближнему,</a:t>
            </a:r>
            <a:b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смирение, вера и т.д.</a:t>
            </a:r>
          </a:p>
        </p:txBody>
      </p:sp>
    </p:spTree>
    <p:extLst>
      <p:ext uri="{BB962C8B-B14F-4D97-AF65-F5344CB8AC3E}">
        <p14:creationId xmlns:p14="http://schemas.microsoft.com/office/powerpoint/2010/main" val="2312605945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41129"/>
            <a:ext cx="750099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Рефлексия. Продолжи фразу</a:t>
            </a:r>
            <a:endParaRPr lang="ru-RU" sz="2800" b="0" dirty="0">
              <a:solidFill>
                <a:schemeClr val="accent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ru-RU" sz="2800" b="0" dirty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Что вы узнали о своих жизненных ценностях</a:t>
            </a:r>
          </a:p>
          <a:p>
            <a:pPr lvl="0" algn="just" eaLnBrk="0" hangingPunct="0"/>
            <a:r>
              <a:rPr lang="ru-RU" sz="2800" b="0" dirty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благодаря игре</a:t>
            </a:r>
            <a:r>
              <a:rPr lang="ru-RU" sz="2800" b="0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2800" b="0" dirty="0">
              <a:solidFill>
                <a:schemeClr val="accent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ru-RU" sz="2800" b="0" dirty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Что, по-вашему, люди ценят из того, что для </a:t>
            </a:r>
            <a:r>
              <a:rPr lang="ru-RU" sz="2800" b="0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вас не </a:t>
            </a:r>
            <a:r>
              <a:rPr lang="ru-RU" sz="2800" b="0" dirty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представляет интерес</a:t>
            </a:r>
            <a:r>
              <a:rPr lang="ru-RU" sz="2800" b="0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2800" b="0" dirty="0">
              <a:solidFill>
                <a:schemeClr val="accent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ru-RU" sz="2800" b="0" dirty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Какие из ваших ценностей, на ваш взгляд, не</a:t>
            </a:r>
          </a:p>
          <a:p>
            <a:pPr lvl="0" algn="just" eaLnBrk="0" hangingPunct="0"/>
            <a:r>
              <a:rPr lang="ru-RU" sz="2800" b="0" dirty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являются ценностями для других</a:t>
            </a:r>
            <a:r>
              <a:rPr lang="ru-RU" sz="2800" b="0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2800" b="0" dirty="0">
              <a:solidFill>
                <a:schemeClr val="accent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ru-RU" sz="2800" b="0" dirty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Все ли люди исповедуют одинаковые ценности</a:t>
            </a:r>
            <a:r>
              <a:rPr lang="ru-RU" sz="2800" b="0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</a:p>
          <a:p>
            <a:pPr lvl="0" algn="just" eaLnBrk="0" hangingPunct="0"/>
            <a:r>
              <a:rPr lang="ru-RU" sz="2800" b="0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было интересно …….</a:t>
            </a:r>
            <a:endParaRPr lang="ru-RU" sz="2800" b="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ru-RU" sz="2800" b="0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мы сегодня разобрались …….</a:t>
            </a:r>
            <a:endParaRPr lang="ru-RU" sz="2800" b="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ru-RU" sz="2800" b="0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я сегодня понял, что …..</a:t>
            </a:r>
            <a:endParaRPr lang="ru-RU" sz="2800" b="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>
              <a:buFontTx/>
              <a:buChar char="-"/>
            </a:pPr>
            <a:r>
              <a:rPr lang="ru-RU" sz="2800" b="0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было трудно …….</a:t>
            </a:r>
          </a:p>
          <a:p>
            <a:pPr lvl="0" algn="just" eaLnBrk="0" hangingPunct="0">
              <a:buFontTx/>
              <a:buChar char="-"/>
            </a:pPr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>
              <a:buFontTx/>
              <a:buChar char="-"/>
            </a:pPr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>
              <a:buFontTx/>
              <a:buChar char="-"/>
            </a:pPr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980728"/>
            <a:ext cx="4957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231" y="1916832"/>
            <a:ext cx="6408343" cy="326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575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1" y="4495800"/>
            <a:ext cx="5472608" cy="22609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20688"/>
            <a:ext cx="878497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«</a:t>
            </a:r>
            <a:r>
              <a:rPr lang="ru-RU" sz="3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ценностей человек уносится потоком, как</a:t>
            </a:r>
          </a:p>
          <a:p>
            <a:r>
              <a:rPr lang="ru-RU" sz="3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в бушующих водах моря»</a:t>
            </a:r>
          </a:p>
          <a:p>
            <a:endParaRPr lang="ru-RU" sz="32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О</a:t>
            </a:r>
            <a: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Винсент </a:t>
            </a:r>
            <a:r>
              <a:rPr lang="ru-RU" sz="2400" i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Думинуко</a:t>
            </a:r>
            <a:r>
              <a:rPr lang="ru-RU" sz="24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(итальянский философ)</a:t>
            </a:r>
          </a:p>
          <a:p>
            <a:endParaRPr lang="ru-RU" sz="32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желай невозможного.</a:t>
            </a:r>
          </a:p>
          <a:p>
            <a:endParaRPr lang="ru-RU" sz="32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</a:t>
            </a:r>
            <a:r>
              <a:rPr lang="ru-RU" sz="2400" i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Хилон</a:t>
            </a:r>
            <a:endParaRPr lang="ru-RU" sz="24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25706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76672"/>
            <a:ext cx="8287072" cy="5543128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</a:t>
            </a:r>
            <a:b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время игры 10 жетонов будут равноценны сумме</a:t>
            </a:r>
            <a:b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 качеств и возможностей, из которых</a:t>
            </a:r>
            <a:b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складывается ваша личность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продажу будут выставляться сразу по две вещи.</a:t>
            </a:r>
            <a:b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вправе выбрать любую из них или никакую, но</a:t>
            </a:r>
            <a:b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не обе сразу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Купить каждую вещь можно только в тот момент,</a:t>
            </a:r>
            <a:b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она выставлена на продажу.</a:t>
            </a:r>
            <a:b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</a:t>
            </a: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следующей паре означает, что предыдущая</a:t>
            </a:r>
            <a:b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окончательно снята с “торгов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жетоны закончатся, вы уже ничего не сможете</a:t>
            </a:r>
            <a:b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купить.</a:t>
            </a:r>
          </a:p>
        </p:txBody>
      </p:sp>
    </p:spTree>
    <p:extLst>
      <p:ext uri="{BB962C8B-B14F-4D97-AF65-F5344CB8AC3E}">
        <p14:creationId xmlns:p14="http://schemas.microsoft.com/office/powerpoint/2010/main" val="402944904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76672"/>
            <a:ext cx="6408712" cy="1490553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пара ценностей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46246">
            <a:off x="5563547" y="2382612"/>
            <a:ext cx="3272949" cy="249289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29100" y="438338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4064298"/>
            <a:ext cx="32758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Хорошая </a:t>
            </a: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просторная</a:t>
            </a:r>
            <a:b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квартира или дом</a:t>
            </a:r>
            <a:b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 жетон)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64987">
            <a:off x="255374" y="1220810"/>
            <a:ext cx="4456787" cy="278549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37695" y="3737054"/>
            <a:ext cx="416875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</a:t>
            </a: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автомобиль</a:t>
            </a:r>
            <a:b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 жетон)</a:t>
            </a:r>
            <a:b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40100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32656"/>
            <a:ext cx="8215064" cy="936104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пара ценностей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6464" y="4118273"/>
            <a:ext cx="4858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 оплаченный отдых в</a:t>
            </a:r>
          </a:p>
          <a:p>
            <a:r>
              <a:rPr lang="ru-RU" sz="1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месяца в любой точке</a:t>
            </a:r>
          </a:p>
          <a:p>
            <a:r>
              <a:rPr lang="ru-RU" sz="1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земного шара для вас и вашего</a:t>
            </a:r>
          </a:p>
          <a:p>
            <a:r>
              <a:rPr lang="ru-RU" sz="1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лучшего друга (2 жетона)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464" y="1317320"/>
            <a:ext cx="4037504" cy="275239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92080" y="4437112"/>
            <a:ext cx="37444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Полная гарантия того, что</a:t>
            </a:r>
          </a:p>
          <a:p>
            <a:r>
              <a:rPr lang="ru-RU" sz="1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девушка (юноша), на которой</a:t>
            </a:r>
          </a:p>
          <a:p>
            <a:r>
              <a:rPr lang="ru-RU" sz="1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мечтаете жениться (за</a:t>
            </a:r>
          </a:p>
          <a:p>
            <a:r>
              <a:rPr lang="ru-RU" sz="1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 мечтаете выйти</a:t>
            </a:r>
          </a:p>
          <a:p>
            <a:r>
              <a:rPr lang="ru-RU" sz="1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замуж), действительно в</a:t>
            </a:r>
          </a:p>
          <a:p>
            <a:r>
              <a:rPr lang="ru-RU" sz="1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недалеком будущем станет</a:t>
            </a:r>
          </a:p>
          <a:p>
            <a:r>
              <a:rPr lang="ru-RU" sz="1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вашей женой (вашим мужем)</a:t>
            </a:r>
          </a:p>
          <a:p>
            <a:r>
              <a:rPr lang="ru-RU" sz="1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 жетона)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0932" y="1870416"/>
            <a:ext cx="3822213" cy="254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16994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88640"/>
            <a:ext cx="8071048" cy="1008112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пара ценностей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500440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большая популярность</a:t>
            </a: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кругу знакомых в течение</a:t>
            </a: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 лет (1 жетон)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80728"/>
            <a:ext cx="4290461" cy="38610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97850" y="5218167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настоящий </a:t>
            </a:r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</a:t>
            </a:r>
            <a:endParaRPr lang="ru-RU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 жетона)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5440" y="1088650"/>
            <a:ext cx="2790056" cy="418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66059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88640"/>
            <a:ext cx="8431088" cy="1008112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Четвертая пара ценностей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4797152"/>
            <a:ext cx="322210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Предприятие, приносящее</a:t>
            </a:r>
          </a:p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большую прибыль</a:t>
            </a:r>
          </a:p>
          <a:p>
            <a:endParaRPr lang="ru-RU" sz="1600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 жетона)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88889" y="5356224"/>
            <a:ext cx="3611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Хорошее образование (2 жетона)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314288"/>
            <a:ext cx="4247456" cy="34108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536" y="2391042"/>
            <a:ext cx="4139952" cy="275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30101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554867" cy="15240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Пятая пара ценностей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121210"/>
            <a:ext cx="2973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Здоровая семья (2 жетона)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85137" y="5136068"/>
            <a:ext cx="3146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Всемирная слава </a:t>
            </a: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 жетона)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7184"/>
            <a:ext cx="4788088" cy="31911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2237746"/>
            <a:ext cx="3864429" cy="289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8774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2191</TotalTime>
  <Words>400</Words>
  <Application>Microsoft Office PowerPoint</Application>
  <PresentationFormat>Экран (4:3)</PresentationFormat>
  <Paragraphs>101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Century Gothic</vt:lpstr>
      <vt:lpstr>Times New Roman</vt:lpstr>
      <vt:lpstr>Wingdings 3</vt:lpstr>
      <vt:lpstr>Сектор</vt:lpstr>
      <vt:lpstr>“На что потратить жизнь?” </vt:lpstr>
      <vt:lpstr>Что такое жизненные ценности?  Какие жизненные ценности вы хотели бы приобрести в течении жизни?</vt:lpstr>
      <vt:lpstr>    </vt:lpstr>
      <vt:lpstr>Правила игры  На время игры 10 жетонов будут равноценны сумме тех качеств и возможностей, из которых складывается ваша личность. На продажу будут выставляться сразу по две вещи. Вы вправе выбрать любую из них или никакую, но только не обе сразу. Купить каждую вещь можно только в тот момент, когда она выставлена на продажу. Переход к следующей паре означает, что предыдущая окончательно снята с “торгов”. Если жетоны закончатся, вы уже ничего не сможете купить.</vt:lpstr>
      <vt:lpstr>Первая пара ценностей   </vt:lpstr>
      <vt:lpstr>Вторая пара ценностей</vt:lpstr>
      <vt:lpstr>Третья пара ценностей</vt:lpstr>
      <vt:lpstr>Четвертая пара ценностей</vt:lpstr>
      <vt:lpstr>Пятая пара ценностей</vt:lpstr>
      <vt:lpstr>Шестая пара ценностей</vt:lpstr>
      <vt:lpstr>Седьмая пара ценностей</vt:lpstr>
      <vt:lpstr>Восьмая пара ценностей</vt:lpstr>
      <vt:lpstr>Девятая пара ценностей</vt:lpstr>
      <vt:lpstr>Десятая пара ценностей</vt:lpstr>
      <vt:lpstr>Обсуждение игры  1. Какой покупкой вы более всего довольны? 2. Пришлось ли вам пожалеть о том, что вы чего-то не приобрели? 3. Хотели бы вы что-нибудь изменить в правилах игры?»</vt:lpstr>
      <vt:lpstr>Нельзя добиться всего сразу или воспользоваться сразу всеми возможностями.  Сегодня это была всего лишь игра. Но то, как мы расходуем свои время, силы и возможности в реальной жизни, позволяет достаточно верно судить о наших подлинных ценностях.</vt:lpstr>
      <vt:lpstr>Групповая работа  “Если бы кто-нибудь проанализировал решения, которые вы принимали в течение игры, какие выводы смог бы сделать этот человек о ваших жизненных ценностях”.</vt:lpstr>
      <vt:lpstr>Перечень общих ценностей, которые могли проявиться во время игры:  а. Мнения других людей обо мне б. Забота о благополучии других в. Мои собственные потребности г. Материальные блага д. Долгосрочные цели е. Надежность ж. Осмысленная жизнь з. Мир, согласие</vt:lpstr>
      <vt:lpstr>                         Групповая работа  - Что было самым важным в жизни?  - Какое личное качество больше всего помогало вам в трудных ситуациях?  - Что помогало и что препятствовало созданию близких взаимоотношений с другими людьми?  - Что вы сделали для своей семьи?</vt:lpstr>
      <vt:lpstr>                                Обсуждение  - Каковы же те цели, к достижению которых стремится большинство людей, - материальные или духовные они по своей природе?  - Находите ли вы какие-либо сходства в ответах на вопросы?  - Существует ли какая-либо общность взглядов на вещи, которые наиболее важны и значительны в жизни людей?</vt:lpstr>
      <vt:lpstr>                          Что такое счастье? - Счастье — чувство и состояние полного высшего удовлетворения. (С. И. Ожегов. Словарь русского языка.) - Счастье в том, чтобы жить для людей и делать их счастливыми. - Счастье - это найти дело по душе и трудиться творчески. - Счастье - в общении с друзьями и родными. - Счастье - иметь все необходимое для интересной жизни. - Счастье - жить сегодня, не задумываясь о завтрашнем дне. - Счастье - быть здоровым, уметь заботиться о -здоровье своем и окружающих.</vt:lpstr>
      <vt:lpstr>                      Составление проектов                       «Лестницы к счастью»  ─ ценности повседневной жизни: прилежание, пунктуальность, трудолюбие, бережливость, ответственность, любовь к порядку; ─ ценности человеческих отношений: благодарность, уважение, сострадание, толерантность; ─ ценности высшей сферы духовной жизни: чуткость, способность сопереживать, милосердие; ─ ДУХОВНЫЕ ценности: любовь к ближнему, смирение, вера и т.д.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ЭКРАН ВЫПОЛНЕНИЯ  ЗАДАНИЙ. </dc:title>
  <dc:creator>202</dc:creator>
  <cp:lastModifiedBy>HP</cp:lastModifiedBy>
  <cp:revision>132</cp:revision>
  <dcterms:created xsi:type="dcterms:W3CDTF">2005-12-12T04:24:53Z</dcterms:created>
  <dcterms:modified xsi:type="dcterms:W3CDTF">2019-04-16T02:51:03Z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729435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S8.2.2</vt:lpwstr>
  </property>
</Properties>
</file>