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329" r:id="rId2"/>
    <p:sldId id="342" r:id="rId3"/>
    <p:sldId id="338" r:id="rId4"/>
    <p:sldId id="322" r:id="rId5"/>
    <p:sldId id="344" r:id="rId6"/>
    <p:sldId id="321" r:id="rId7"/>
    <p:sldId id="343" r:id="rId8"/>
    <p:sldId id="345" r:id="rId9"/>
    <p:sldId id="323" r:id="rId10"/>
    <p:sldId id="324" r:id="rId11"/>
    <p:sldId id="346" r:id="rId12"/>
    <p:sldId id="403" r:id="rId13"/>
    <p:sldId id="349" r:id="rId14"/>
    <p:sldId id="387" r:id="rId15"/>
    <p:sldId id="358" r:id="rId16"/>
    <p:sldId id="347" r:id="rId17"/>
    <p:sldId id="359" r:id="rId18"/>
    <p:sldId id="348" r:id="rId19"/>
    <p:sldId id="400" r:id="rId20"/>
    <p:sldId id="401" r:id="rId21"/>
    <p:sldId id="402" r:id="rId22"/>
    <p:sldId id="389" r:id="rId23"/>
    <p:sldId id="357" r:id="rId24"/>
    <p:sldId id="390" r:id="rId25"/>
    <p:sldId id="378" r:id="rId26"/>
    <p:sldId id="405" r:id="rId27"/>
    <p:sldId id="404" r:id="rId28"/>
    <p:sldId id="386" r:id="rId29"/>
    <p:sldId id="406" r:id="rId30"/>
    <p:sldId id="385" r:id="rId31"/>
    <p:sldId id="40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FFCC"/>
    <a:srgbClr val="FF6600"/>
    <a:srgbClr val="0000FF"/>
    <a:srgbClr val="006600"/>
    <a:srgbClr val="FFFF99"/>
    <a:srgbClr val="FFFFCC"/>
    <a:srgbClr val="FFCC66"/>
    <a:srgbClr val="000000"/>
    <a:srgbClr val="00B0F0"/>
    <a:srgbClr val="FF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 varScale="1">
        <p:scale>
          <a:sx n="58" d="100"/>
          <a:sy n="58" d="100"/>
        </p:scale>
        <p:origin x="-8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01548-E285-4D05-960D-264A6B293217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9F277-50D9-4CBC-A987-9CE4372362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774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74610-BEDB-4E06-8773-105018CD9BA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DC7FD-EA8E-443E-90DD-FC350EF39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slide" Target="slide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23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20.xml"/><Relationship Id="rId4" Type="http://schemas.openxmlformats.org/officeDocument/2006/relationships/slide" Target="slide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3.gif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3.gif"/><Relationship Id="rId7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hyperlink" Target="6%20&#1089;&#1083;&#1072;&#1081;&#1076;" TargetMode="External"/><Relationship Id="rId9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9.xml"/><Relationship Id="rId7" Type="http://schemas.openxmlformats.org/officeDocument/2006/relationships/slide" Target="slide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8.xml"/><Relationship Id="rId11" Type="http://schemas.openxmlformats.org/officeDocument/2006/relationships/slide" Target="slide11.xml"/><Relationship Id="rId5" Type="http://schemas.openxmlformats.org/officeDocument/2006/relationships/slide" Target="slide7.xml"/><Relationship Id="rId10" Type="http://schemas.openxmlformats.org/officeDocument/2006/relationships/slide" Target="slide10.xml"/><Relationship Id="rId4" Type="http://schemas.openxmlformats.org/officeDocument/2006/relationships/image" Target="../media/image3.gif"/><Relationship Id="rId9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78592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«Можно не любить химию, но прожить без неё сегодня и завтра нельзя».</a:t>
            </a:r>
          </a:p>
          <a:p>
            <a:pPr algn="r"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О.М.Нефёдов</a:t>
            </a:r>
          </a:p>
          <a:p>
            <a:pPr>
              <a:buNone/>
            </a:pPr>
            <a:endParaRPr lang="ru-RU" sz="3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>
              <a:buNone/>
            </a:pP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267282" y="5949280"/>
            <a:ext cx="632310" cy="648361"/>
          </a:xfrm>
          <a:prstGeom prst="actionButtonForwardNex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636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59632" y="188640"/>
            <a:ext cx="5904656" cy="9144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Построй горку из оснований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47861" y="1077500"/>
            <a:ext cx="1705007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164288" y="908720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52869" y="1077500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69886" y="5238000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34417" y="937110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KCl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61672" y="517485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242869" y="5245960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609" y="334080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MgO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74828" y="2282132"/>
            <a:ext cx="1620000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Fe(OH)</a:t>
            </a:r>
            <a:r>
              <a:rPr lang="en-US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83485" y="2017440"/>
            <a:ext cx="1620000" cy="1620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en-US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236296" y="2282132"/>
            <a:ext cx="1764016" cy="1620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Zn(OH)</a:t>
            </a:r>
            <a:r>
              <a:rPr lang="en-US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72400" y="638132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146021" y="5877272"/>
            <a:ext cx="681563" cy="898108"/>
          </a:xfrm>
          <a:prstGeom prst="actionButtonForwardNex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8856539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08785 0.4453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92" y="2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0.02894 L -0.49809 0.4942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49" y="2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0.07315 L 0.5882 0.2724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90" y="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48148E-6 L -0.33264 0.09421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32" y="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20" y="1643050"/>
            <a:ext cx="81290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548DD4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Игровое поле № 1                Игровое поле № 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2285992"/>
          <a:ext cx="4357716" cy="37862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2572"/>
                <a:gridCol w="1452572"/>
                <a:gridCol w="1452572"/>
              </a:tblGrid>
              <a:tr h="1262071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u="non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Са(ОН)</a:t>
                      </a:r>
                      <a:r>
                        <a:rPr lang="ru-RU" sz="2400" b="1" u="none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u="non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</a:t>
                      </a:r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(ОН)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2071"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NаН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u="sng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u="non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</a:t>
                      </a:r>
                      <a:endParaRPr lang="ru-RU" sz="2400" u="non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НI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2071"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СаСl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u="sng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u="non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LiОН</a:t>
                      </a:r>
                      <a:endParaRPr lang="ru-RU" sz="2400" u="non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786314" y="2285992"/>
          <a:ext cx="4214844" cy="37862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04948"/>
                <a:gridCol w="1404948"/>
                <a:gridCol w="1404948"/>
              </a:tblGrid>
              <a:tr h="1262071">
                <a:tc>
                  <a:txBody>
                    <a:bodyPr/>
                    <a:lstStyle/>
                    <a:p>
                      <a:pPr algn="ctr"/>
                      <a:endParaRPr lang="ru-RU" sz="2000" b="1" u="non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u="non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Fе(ОН)</a:t>
                      </a:r>
                      <a:r>
                        <a:rPr lang="ru-RU" sz="2400" b="1" u="none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u="non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u="non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u="non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Аl(ОН)</a:t>
                      </a:r>
                      <a:r>
                        <a:rPr lang="ru-RU" sz="2400" b="1" u="none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sz="2400" u="non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u="non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u="non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Сu(ОН)</a:t>
                      </a:r>
                      <a:r>
                        <a:rPr lang="ru-RU" sz="2400" b="1" u="none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u="none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2071"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СаН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КСl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НNО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2071"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СаСО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Zn(ОН)</a:t>
                      </a:r>
                      <a:r>
                        <a:rPr lang="ru-RU" sz="2400" b="1" kern="1200" baseline="-250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00034" y="6215082"/>
            <a:ext cx="39649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эти основания.</a:t>
            </a:r>
            <a:endParaRPr lang="ru-RU" sz="2800" dirty="0" smtClean="0">
              <a:latin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85720" y="142852"/>
            <a:ext cx="857256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Крестики-нолики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Найдите выигрышный путь, состоящий из формул оснований.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 bwMode="auto">
          <a:xfrm>
            <a:off x="428596" y="3071810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B1FD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Прямая соединительная линия 11"/>
          <p:cNvCxnSpPr/>
          <p:nvPr/>
        </p:nvCxnSpPr>
        <p:spPr bwMode="auto">
          <a:xfrm>
            <a:off x="1857356" y="4357694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B1FD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>
            <a:off x="3357554" y="5643578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B1FD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5000628" y="3143248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B1FD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>
            <a:off x="6357950" y="3143248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B1FD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единительная линия 15"/>
          <p:cNvCxnSpPr/>
          <p:nvPr/>
        </p:nvCxnSpPr>
        <p:spPr bwMode="auto">
          <a:xfrm>
            <a:off x="7786710" y="3143248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DB1FDB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500034" y="6215082"/>
            <a:ext cx="45719" cy="9607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785918" y="500042"/>
            <a:ext cx="6400800" cy="1214446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Выполнение самостоятельной работы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267282" y="5949280"/>
            <a:ext cx="632310" cy="648361"/>
          </a:xfrm>
          <a:prstGeom prst="actionButtonForwardNex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2844" y="304800"/>
            <a:ext cx="885831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Выберите из перечня веществ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7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ОКСИДЫ и ОСНОВАНИЯ                                       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720" y="1071546"/>
            <a:ext cx="8629680" cy="5572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СаО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</a:t>
            </a: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Аl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(ОН)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СuО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 </a:t>
            </a: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НСl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Н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О,  Сl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Fе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(ОН)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НNО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40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NаОН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Н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SО</a:t>
            </a:r>
            <a:r>
              <a:rPr kumimoji="0" lang="ru-RU" sz="4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</a:t>
            </a: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42910" y="2571744"/>
          <a:ext cx="8143932" cy="337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4644"/>
                <a:gridCol w="2714644"/>
                <a:gridCol w="2714644"/>
              </a:tblGrid>
              <a:tr h="142876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857520">
                <a:tc>
                  <a:txBody>
                    <a:bodyPr/>
                    <a:lstStyle/>
                    <a:p>
                      <a:endParaRPr lang="ru-RU" sz="3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2800" b="0" i="0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2800" b="0" i="0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800" b="0" i="0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2800" b="0" i="0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8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5786" y="3643314"/>
            <a:ext cx="15001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СаО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СuО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Сl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43306" y="3643314"/>
            <a:ext cx="17859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Аl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(ОН)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NаОН</a:t>
            </a:r>
            <a:endParaRPr lang="ru-RU" sz="2800" baseline="-250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(ОН)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7950" y="3643314"/>
            <a:ext cx="12858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НСl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НNО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SО</a:t>
            </a:r>
            <a:r>
              <a:rPr lang="ru-RU" sz="28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aseline="-25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264318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Оксиды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43306" y="257174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Основания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57950" y="257174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Кислоты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285720" y="500042"/>
            <a:ext cx="8486780" cy="5715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214290"/>
            <a:ext cx="8763000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Многообразие кислот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214282" y="642918"/>
            <a:ext cx="8701118" cy="607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Рисунок 12" descr="Примеры кислот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2311440"/>
            <a:ext cx="3569050" cy="4546560"/>
          </a:xfrm>
          <a:prstGeom prst="rect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14" name="Рисунок 13" descr="смородина кр.bmp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2285992"/>
            <a:ext cx="2264599" cy="252028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357158" y="785794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    Органические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642918"/>
            <a:ext cx="3500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Неорганические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1000" y="214290"/>
            <a:ext cx="8763000" cy="5477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Кислоты в жизни человека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1714488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A50021"/>
                </a:solidFill>
                <a:latin typeface="Comic Sans MS" pitchFamily="66" charset="0"/>
              </a:rPr>
              <a:t>В медицине</a:t>
            </a:r>
            <a:endParaRPr lang="ru-RU" sz="28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121442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кулинарии и продуктах питания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2000240"/>
            <a:ext cx="4071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народном хозяйстве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85723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A50021"/>
                </a:solidFill>
                <a:latin typeface="Comic Sans MS" pitchFamily="66" charset="0"/>
              </a:rPr>
              <a:t>В организме</a:t>
            </a:r>
            <a:endParaRPr lang="ru-RU" sz="2800" dirty="0">
              <a:solidFill>
                <a:srgbClr val="A50021"/>
              </a:solidFill>
              <a:latin typeface="Comic Sans MS" pitchFamily="66" charset="0"/>
            </a:endParaRPr>
          </a:p>
        </p:txBody>
      </p:sp>
      <p:pic>
        <p:nvPicPr>
          <p:cNvPr id="11" name="Picture 4" descr="PE01981_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643050"/>
            <a:ext cx="2786082" cy="265109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7158" y="4286256"/>
            <a:ext cx="2643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Молочная кислота образуется в мышцах при нагрузке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2428868"/>
            <a:ext cx="3805257" cy="3526679"/>
          </a:xfrm>
          <a:prstGeom prst="rect">
            <a:avLst/>
          </a:prstGeom>
          <a:noFill/>
          <a:ln w="38100">
            <a:solidFill>
              <a:srgbClr val="26DFF2"/>
            </a:solidFill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214678" y="6027003"/>
            <a:ext cx="5715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Соляная кислота в желудке способствует перевариванию пищи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43042" y="0"/>
            <a:ext cx="727712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rgbClr val="DB1FDB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Кислоты в природе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DB1FDB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7" name="Содержимое 3" descr="Медоносная пчела.jpe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404664"/>
            <a:ext cx="1928826" cy="3017541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8" name="Рисунок 7" descr="Крапива двудомная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11560" y="3140968"/>
            <a:ext cx="3055959" cy="250033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0" y="5786454"/>
            <a:ext cx="36433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omic Sans MS" pitchFamily="66" charset="0"/>
              </a:rPr>
              <a:t>Муравьиная кислота</a:t>
            </a:r>
          </a:p>
          <a:p>
            <a:pPr algn="ctr"/>
            <a:r>
              <a:rPr lang="ru-RU" sz="2400" b="1" dirty="0" smtClean="0">
                <a:solidFill>
                  <a:srgbClr val="DB1FDB"/>
                </a:solidFill>
                <a:latin typeface="Comic Sans MS" pitchFamily="66" charset="0"/>
              </a:rPr>
              <a:t>НСООН </a:t>
            </a:r>
            <a:endParaRPr lang="ru-RU" sz="2400" b="1" dirty="0">
              <a:solidFill>
                <a:srgbClr val="DB1FDB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Лимон.jpe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429256" y="857232"/>
            <a:ext cx="3357586" cy="2720070"/>
          </a:xfrm>
          <a:prstGeom prst="rect">
            <a:avLst/>
          </a:prstGeom>
          <a:ln w="38100">
            <a:solidFill>
              <a:srgbClr val="26DFF2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143472" y="3500438"/>
            <a:ext cx="400052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>
                <a:latin typeface="Comic Sans MS" pitchFamily="66" charset="0"/>
              </a:rPr>
              <a:t>Лимонная кислота</a:t>
            </a:r>
          </a:p>
          <a:p>
            <a:r>
              <a:rPr lang="ru-RU" sz="2600" b="1" dirty="0" smtClean="0">
                <a:latin typeface="Comic Sans MS" pitchFamily="66" charset="0"/>
              </a:rPr>
              <a:t>Аскорбиновая кислота</a:t>
            </a:r>
            <a:endParaRPr lang="ru-RU" sz="2600" b="1" dirty="0">
              <a:latin typeface="Comic Sans MS" pitchFamily="66" charset="0"/>
            </a:endParaRPr>
          </a:p>
        </p:txBody>
      </p:sp>
      <p:pic>
        <p:nvPicPr>
          <p:cNvPr id="12" name="Рисунок 11" descr="крыжовник.b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851920" y="4365104"/>
            <a:ext cx="2009384" cy="2236250"/>
          </a:xfrm>
          <a:prstGeom prst="rect">
            <a:avLst/>
          </a:prstGeom>
          <a:ln w="38100">
            <a:solidFill>
              <a:srgbClr val="26DFF2"/>
            </a:solidFill>
          </a:ln>
        </p:spPr>
      </p:pic>
      <p:pic>
        <p:nvPicPr>
          <p:cNvPr id="13" name="Рисунок 12" descr="смородина черн.bmp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516216" y="4420536"/>
            <a:ext cx="2042012" cy="2223174"/>
          </a:xfrm>
          <a:prstGeom prst="rect">
            <a:avLst/>
          </a:prstGeom>
          <a:ln w="38100">
            <a:solidFill>
              <a:srgbClr val="26DFF2"/>
            </a:solidFill>
          </a:ln>
        </p:spPr>
      </p:pic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2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92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320"/>
                            </p:stCondLst>
                            <p:childTnLst>
                              <p:par>
                                <p:cTn id="3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320"/>
                            </p:stCondLst>
                            <p:childTnLst>
                              <p:par>
                                <p:cTn id="3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071802" y="214290"/>
            <a:ext cx="5929354" cy="1071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rgbClr val="DB1FDB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Кислотные  дожди – одна из экологических проблем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DB1FDB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Облако 6"/>
          <p:cNvSpPr/>
          <p:nvPr/>
        </p:nvSpPr>
        <p:spPr bwMode="auto">
          <a:xfrm>
            <a:off x="214282" y="285728"/>
            <a:ext cx="2786082" cy="1500198"/>
          </a:xfrm>
          <a:prstGeom prst="cloud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Капля 7"/>
          <p:cNvSpPr/>
          <p:nvPr/>
        </p:nvSpPr>
        <p:spPr bwMode="auto">
          <a:xfrm rot="19176426">
            <a:off x="883731" y="2123224"/>
            <a:ext cx="661366" cy="766056"/>
          </a:xfrm>
          <a:prstGeom prst="teardrop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Капля 8"/>
          <p:cNvSpPr/>
          <p:nvPr/>
        </p:nvSpPr>
        <p:spPr bwMode="auto">
          <a:xfrm rot="19176426">
            <a:off x="2669681" y="1980349"/>
            <a:ext cx="661366" cy="766056"/>
          </a:xfrm>
          <a:prstGeom prst="teardrop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Капля 9"/>
          <p:cNvSpPr/>
          <p:nvPr/>
        </p:nvSpPr>
        <p:spPr bwMode="auto">
          <a:xfrm rot="19176426">
            <a:off x="1883864" y="2694728"/>
            <a:ext cx="661366" cy="766056"/>
          </a:xfrm>
          <a:prstGeom prst="teardrop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2143116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2786058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857224" y="2285992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О</a:t>
            </a:r>
            <a:endParaRPr lang="ru-RU" sz="2400" b="1" dirty="0"/>
          </a:p>
        </p:txBody>
      </p:sp>
      <p:sp>
        <p:nvSpPr>
          <p:cNvPr id="14" name="Облако 13"/>
          <p:cNvSpPr/>
          <p:nvPr/>
        </p:nvSpPr>
        <p:spPr bwMode="auto">
          <a:xfrm>
            <a:off x="714348" y="3286124"/>
            <a:ext cx="2643206" cy="714380"/>
          </a:xfrm>
          <a:prstGeom prst="cloud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43042" y="3571876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NО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00100" y="3357562"/>
            <a:ext cx="71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SО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57422" y="3357562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S</a:t>
            </a:r>
            <a:r>
              <a:rPr lang="ru-RU" sz="2400" dirty="0" smtClean="0"/>
              <a:t> </a:t>
            </a:r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8" name="Капля 17"/>
          <p:cNvSpPr/>
          <p:nvPr/>
        </p:nvSpPr>
        <p:spPr bwMode="auto">
          <a:xfrm rot="19176426">
            <a:off x="1026607" y="2694728"/>
            <a:ext cx="661366" cy="766056"/>
          </a:xfrm>
          <a:prstGeom prst="teardrop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Капля 18"/>
          <p:cNvSpPr/>
          <p:nvPr/>
        </p:nvSpPr>
        <p:spPr bwMode="auto">
          <a:xfrm rot="19176426">
            <a:off x="2741119" y="2909042"/>
            <a:ext cx="661366" cy="766056"/>
          </a:xfrm>
          <a:prstGeom prst="teardrop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Капля 19"/>
          <p:cNvSpPr/>
          <p:nvPr/>
        </p:nvSpPr>
        <p:spPr bwMode="auto">
          <a:xfrm rot="19176426">
            <a:off x="1812425" y="3337670"/>
            <a:ext cx="661366" cy="766056"/>
          </a:xfrm>
          <a:prstGeom prst="teardrop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8662" y="285749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</a:t>
            </a:r>
            <a:r>
              <a:rPr lang="ru-RU" sz="2400" b="1" baseline="-25000" dirty="0" smtClean="0"/>
              <a:t>2</a:t>
            </a:r>
            <a:r>
              <a:rPr lang="en-US" sz="2400" b="1" dirty="0" smtClean="0"/>
              <a:t>S</a:t>
            </a:r>
            <a:r>
              <a:rPr lang="ru-RU" sz="2400" b="1" dirty="0" smtClean="0"/>
              <a:t>О</a:t>
            </a:r>
            <a:r>
              <a:rPr lang="ru-RU" sz="2400" b="1" baseline="-25000" dirty="0" smtClean="0"/>
              <a:t>3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3429000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НNО</a:t>
            </a:r>
            <a:r>
              <a:rPr lang="ru-RU" sz="2400" b="1" baseline="-25000" dirty="0" smtClean="0"/>
              <a:t>3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14612" y="3071810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НNО</a:t>
            </a:r>
            <a:r>
              <a:rPr lang="ru-RU" sz="2400" b="1" baseline="-25000" dirty="0" smtClean="0"/>
              <a:t>2</a:t>
            </a:r>
            <a:endParaRPr lang="ru-RU" sz="2400" b="1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1785926"/>
            <a:ext cx="5005220" cy="410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 flipH="1">
            <a:off x="421825" y="6525344"/>
            <a:ext cx="45719" cy="4571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14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5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5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5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6500"/>
                            </p:stCondLst>
                            <p:childTnLst>
                              <p:par>
                                <p:cTn id="15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/>
      <p:bldP spid="11" grpId="1"/>
      <p:bldP spid="12" grpId="0"/>
      <p:bldP spid="12" grpId="1"/>
      <p:bldP spid="13" grpId="0"/>
      <p:bldP spid="13" grpId="1"/>
      <p:bldP spid="14" grpId="0" animBg="1"/>
      <p:bldP spid="14" grpId="1" animBg="1"/>
      <p:bldP spid="15" grpId="0"/>
      <p:bldP spid="15" grpId="1"/>
      <p:bldP spid="16" grpId="0"/>
      <p:bldP spid="16" grpId="1"/>
      <p:bldP spid="17" grpId="0"/>
      <p:bldP spid="17" grpId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715436" cy="1428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Century Schoolbook" pitchFamily="18" charset="0"/>
              </a:rPr>
              <a:t>Кислоты, их состав,   классификация и значение</a:t>
            </a:r>
            <a:r>
              <a:rPr lang="ru-RU" dirty="0" smtClean="0">
                <a:solidFill>
                  <a:schemeClr val="tx2"/>
                </a:solidFill>
                <a:latin typeface="Century Schoolbook" pitchFamily="18" charset="0"/>
              </a:rPr>
              <a:t> </a:t>
            </a:r>
            <a:endParaRPr lang="ru-RU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3116"/>
            <a:ext cx="8501122" cy="2143140"/>
          </a:xfrm>
        </p:spPr>
        <p:txBody>
          <a:bodyPr>
            <a:normAutofit fontScale="92500" lnSpcReduction="20000"/>
          </a:bodyPr>
          <a:lstStyle/>
          <a:p>
            <a:pPr algn="l">
              <a:buClr>
                <a:srgbClr val="9900CC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tx2"/>
                </a:solidFill>
                <a:latin typeface="Century Schoolbook" pitchFamily="18" charset="0"/>
              </a:rPr>
              <a:t>что такое кислоты, какие они бывают, как их классифицируют; </a:t>
            </a:r>
          </a:p>
          <a:p>
            <a:pPr algn="l"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i="1" dirty="0" smtClean="0">
                <a:latin typeface="Century Schoolbook" pitchFamily="18" charset="0"/>
              </a:rPr>
              <a:t> </a:t>
            </a:r>
            <a:r>
              <a:rPr lang="ru-RU" b="1" i="1" dirty="0" smtClean="0">
                <a:solidFill>
                  <a:schemeClr val="tx2"/>
                </a:solidFill>
                <a:latin typeface="Century Schoolbook" pitchFamily="18" charset="0"/>
              </a:rPr>
              <a:t>формулы некоторых неорганических кислот;</a:t>
            </a:r>
          </a:p>
          <a:p>
            <a:pPr algn="l">
              <a:buClr>
                <a:srgbClr val="9900CC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Century Schoolbook" pitchFamily="18" charset="0"/>
              </a:rPr>
              <a:t>правила техники безопасности при работе с кислотами;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1714488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Century Schoolbook" pitchFamily="18" charset="0"/>
              </a:rPr>
              <a:t>Что нам нужно узнать: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357422" y="4214818"/>
            <a:ext cx="5128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Century Schoolbook" pitchFamily="18" charset="0"/>
              </a:rPr>
              <a:t>Чему мы должны научиться: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8596" y="4786322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chemeClr val="tx2"/>
                </a:solidFill>
                <a:latin typeface="Century Schoolbook" pitchFamily="18" charset="0"/>
              </a:rPr>
              <a:t>распознавать кислоты среди других соединений; </a:t>
            </a: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build="p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2844" y="142852"/>
            <a:ext cx="8763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entury Schoolbook" pitchFamily="18" charset="0"/>
                <a:ea typeface="+mj-ea"/>
                <a:cs typeface="+mj-cs"/>
              </a:rPr>
              <a:t>Состав кислот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entury Schoolbook" pitchFamily="18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928670"/>
            <a:ext cx="595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54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928670"/>
            <a:ext cx="734496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</a:t>
            </a:r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1643050"/>
            <a:ext cx="829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0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40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496" y="1643050"/>
            <a:ext cx="1258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SО</a:t>
            </a:r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2357430"/>
            <a:ext cx="829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r>
              <a:rPr lang="ru-RU" sz="4000" b="1" dirty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endParaRPr lang="ru-RU" sz="4000" b="1" cap="none" spc="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00496" y="2357430"/>
            <a:ext cx="1300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</a:t>
            </a:r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34" y="1643050"/>
            <a:ext cx="20002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Атомы</a:t>
            </a:r>
          </a:p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водорода 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5140" y="1643050"/>
            <a:ext cx="20717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99"/>
                </a:solidFill>
              </a:rPr>
              <a:t>Кислотный остаток</a:t>
            </a:r>
            <a:endParaRPr lang="ru-RU" sz="3200" b="1" dirty="0">
              <a:solidFill>
                <a:srgbClr val="990099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 bwMode="auto">
          <a:xfrm flipV="1">
            <a:off x="2285984" y="1357298"/>
            <a:ext cx="1000132" cy="60990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2285984" y="2071678"/>
            <a:ext cx="928694" cy="3303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Прямая со стрелкой 16"/>
          <p:cNvCxnSpPr/>
          <p:nvPr/>
        </p:nvCxnSpPr>
        <p:spPr bwMode="auto">
          <a:xfrm>
            <a:off x="2285984" y="2214554"/>
            <a:ext cx="928694" cy="57150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Прямая соединительная линия 17"/>
          <p:cNvCxnSpPr/>
          <p:nvPr/>
        </p:nvCxnSpPr>
        <p:spPr bwMode="auto">
          <a:xfrm>
            <a:off x="3929058" y="1714488"/>
            <a:ext cx="121444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Прямая соединительная линия 18"/>
          <p:cNvCxnSpPr/>
          <p:nvPr/>
        </p:nvCxnSpPr>
        <p:spPr bwMode="auto">
          <a:xfrm>
            <a:off x="5072066" y="1714488"/>
            <a:ext cx="1428760" cy="4286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Прямая соединительная линия 19"/>
          <p:cNvCxnSpPr/>
          <p:nvPr/>
        </p:nvCxnSpPr>
        <p:spPr bwMode="auto">
          <a:xfrm>
            <a:off x="4143372" y="2500306"/>
            <a:ext cx="107157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Прямая соединительная линия 20"/>
          <p:cNvCxnSpPr/>
          <p:nvPr/>
        </p:nvCxnSpPr>
        <p:spPr bwMode="auto">
          <a:xfrm>
            <a:off x="4071934" y="3286124"/>
            <a:ext cx="1214446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 flipV="1">
            <a:off x="5143504" y="2214554"/>
            <a:ext cx="1500198" cy="2857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Прямая соединительная линия 22"/>
          <p:cNvCxnSpPr/>
          <p:nvPr/>
        </p:nvCxnSpPr>
        <p:spPr bwMode="auto">
          <a:xfrm flipV="1">
            <a:off x="5286380" y="2357430"/>
            <a:ext cx="1357322" cy="92869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428596" y="3571876"/>
            <a:ext cx="821537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nstantia" pitchFamily="18" charset="0"/>
              </a:rPr>
              <a:t>Кислоты </a:t>
            </a:r>
            <a:r>
              <a:rPr lang="ru-RU" sz="3200" b="1" dirty="0" smtClean="0">
                <a:solidFill>
                  <a:srgbClr val="FF0000"/>
                </a:solidFill>
                <a:latin typeface="Constantia" pitchFamily="18" charset="0"/>
              </a:rPr>
              <a:t>– сложные вещества, молекулы которых состоят из атомов водорода и кислотного остатка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Constantia" pitchFamily="18" charset="0"/>
              </a:rPr>
              <a:t>.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1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1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8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1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3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1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9" grpId="0"/>
      <p:bldP spid="9" grpId="1"/>
      <p:bldP spid="10" grpId="0"/>
      <p:bldP spid="11" grpId="0"/>
      <p:bldP spid="11" grpId="1"/>
      <p:bldP spid="12" grpId="0"/>
      <p:bldP spid="13" grpId="0"/>
      <p:bldP spid="14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00113" y="333375"/>
            <a:ext cx="7200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Основные классы соединений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Arial" charset="0"/>
            </a:endParaRPr>
          </a:p>
        </p:txBody>
      </p:sp>
      <p:cxnSp>
        <p:nvCxnSpPr>
          <p:cNvPr id="7" name="Прямая со стрелкой 6"/>
          <p:cNvCxnSpPr>
            <a:stCxn id="6" idx="2"/>
          </p:cNvCxnSpPr>
          <p:nvPr/>
        </p:nvCxnSpPr>
        <p:spPr>
          <a:xfrm rot="5400000">
            <a:off x="3127768" y="-15497"/>
            <a:ext cx="504810" cy="2240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6" idx="2"/>
          </p:cNvCxnSpPr>
          <p:nvPr/>
        </p:nvCxnSpPr>
        <p:spPr>
          <a:xfrm rot="16200000" flipH="1">
            <a:off x="5378064" y="-25013"/>
            <a:ext cx="504810" cy="2259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6" idx="2"/>
          </p:cNvCxnSpPr>
          <p:nvPr/>
        </p:nvCxnSpPr>
        <p:spPr>
          <a:xfrm rot="5400000">
            <a:off x="2890836" y="1247769"/>
            <a:ext cx="2005008" cy="12144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2"/>
          </p:cNvCxnSpPr>
          <p:nvPr/>
        </p:nvCxnSpPr>
        <p:spPr>
          <a:xfrm rot="16200000" flipH="1">
            <a:off x="4176719" y="1176331"/>
            <a:ext cx="2005008" cy="13573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00100" y="2857496"/>
            <a:ext cx="2376488" cy="7207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кислоты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2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929322" y="2857496"/>
            <a:ext cx="2162172" cy="71438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соли</a:t>
            </a:r>
          </a:p>
        </p:txBody>
      </p:sp>
      <p:sp>
        <p:nvSpPr>
          <p:cNvPr id="13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71538" y="1357298"/>
            <a:ext cx="2376488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оксиды</a:t>
            </a:r>
          </a:p>
        </p:txBody>
      </p:sp>
      <p:sp>
        <p:nvSpPr>
          <p:cNvPr id="14" name="AutoShape 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00694" y="1357298"/>
            <a:ext cx="2519362" cy="64928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основания</a:t>
            </a:r>
            <a:endParaRPr lang="ru-RU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267282" y="5949280"/>
            <a:ext cx="632310" cy="648361"/>
          </a:xfrm>
          <a:prstGeom prst="actionButtonForwardNext">
            <a:avLst/>
          </a:prstGeom>
          <a:solidFill>
            <a:schemeClr val="accent1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14348" y="1643050"/>
            <a:ext cx="6786610" cy="623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Кислоты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2928934"/>
            <a:ext cx="8429684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Бескислородные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Кислородсодержащие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3571876"/>
            <a:ext cx="20002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НСl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  </a:t>
            </a:r>
          </a:p>
          <a:p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НВr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  </a:t>
            </a:r>
          </a:p>
          <a:p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baseline="-2500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2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S  </a:t>
            </a:r>
          </a:p>
          <a:p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entury Schoolbook" pitchFamily="18" charset="0"/>
              </a:rPr>
              <a:t>НF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3714752"/>
            <a:ext cx="15716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2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S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       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НN  Н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3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Р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  </a:t>
            </a:r>
            <a:r>
              <a:rPr lang="ru-RU" sz="44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НСl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 Schoolbook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 rot="10800000" flipV="1">
            <a:off x="1857356" y="2285992"/>
            <a:ext cx="1500198" cy="5000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Прямая со стрелкой 10"/>
          <p:cNvCxnSpPr/>
          <p:nvPr/>
        </p:nvCxnSpPr>
        <p:spPr bwMode="auto">
          <a:xfrm>
            <a:off x="4500562" y="2285992"/>
            <a:ext cx="1643074" cy="50006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85786" y="142852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кислот 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928670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1C9FF0"/>
                </a:solidFill>
                <a:latin typeface="Comic Sans MS" pitchFamily="66" charset="0"/>
                <a:cs typeface="Times New Roman" pitchFamily="18" charset="0"/>
              </a:rPr>
              <a:t>1. </a:t>
            </a:r>
            <a:r>
              <a:rPr lang="en-US" sz="3200" b="1" dirty="0" smtClean="0">
                <a:solidFill>
                  <a:srgbClr val="1C9FF0"/>
                </a:solidFill>
                <a:latin typeface="Comic Sans MS" pitchFamily="66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Times New Roman" pitchFamily="18" charset="0"/>
              </a:rPr>
              <a:t>По наличию кислорода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6512" y="3714752"/>
            <a:ext cx="1214446" cy="280076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 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4</a:t>
            </a:r>
          </a:p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3</a:t>
            </a:r>
          </a:p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4</a:t>
            </a:r>
          </a:p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</a:rPr>
              <a:t>4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4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4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/>
      <p:bldP spid="9" grpId="0"/>
      <p:bldP spid="12" grpId="0"/>
      <p:bldP spid="13" grpId="0"/>
      <p:bldP spid="14" grpId="0"/>
      <p:bldP spid="14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916890" y="464323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1472" y="142852"/>
            <a:ext cx="664373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rgbClr val="DB1FDB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  <a:t>2. По числу атомов водорода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DB1FDB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AutoShape 3"/>
          <p:cNvSpPr txBox="1">
            <a:spLocks noChangeArrowheads="1"/>
          </p:cNvSpPr>
          <p:nvPr/>
        </p:nvSpPr>
        <p:spPr bwMode="auto">
          <a:xfrm rot="10800000">
            <a:off x="2928926" y="2214554"/>
            <a:ext cx="3357586" cy="2286016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26DFF2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rot="10800000" vert="horz" wrap="none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DB1FDB"/>
                </a:solidFill>
                <a:effectLst/>
                <a:uLnTx/>
                <a:uFillTx/>
                <a:latin typeface="Century Schoolbook" pitchFamily="18" charset="0"/>
                <a:ea typeface="+mn-ea"/>
                <a:cs typeface="+mn-cs"/>
              </a:rPr>
              <a:t>КИСЛОТЫ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DB1FDB"/>
              </a:solidFill>
              <a:effectLst/>
              <a:uLnTx/>
              <a:uFillTx/>
              <a:latin typeface="Century Schoolbook" pitchFamily="18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2928934"/>
            <a:ext cx="142876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Сl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  </a:t>
            </a:r>
          </a:p>
          <a:p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I</a:t>
            </a:r>
            <a:endParaRPr lang="ru-RU" sz="4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NО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3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8082" y="2786058"/>
            <a:ext cx="1571636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S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4</a:t>
            </a:r>
            <a:endParaRPr lang="ru-RU" sz="4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S</a:t>
            </a:r>
            <a:endParaRPr lang="ru-RU" sz="4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en-US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Si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3</a:t>
            </a:r>
            <a:endParaRPr lang="ru-RU" sz="4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5715016"/>
            <a:ext cx="1428760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Р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О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4</a:t>
            </a:r>
            <a:endParaRPr lang="ru-RU" sz="44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1500174"/>
            <a:ext cx="2857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одно-</a:t>
            </a:r>
          </a:p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основные</a:t>
            </a:r>
            <a:endParaRPr lang="ru-RU" sz="3200" b="1" u="sng" dirty="0">
              <a:solidFill>
                <a:srgbClr val="9900CC"/>
              </a:solidFill>
              <a:latin typeface="Century Schoolbook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72198" y="1357298"/>
            <a:ext cx="2857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двух-</a:t>
            </a:r>
          </a:p>
          <a:p>
            <a:pPr algn="ctr"/>
            <a:r>
              <a:rPr lang="ru-RU" sz="3200" b="1" u="sng" dirty="0" smtClean="0">
                <a:solidFill>
                  <a:srgbClr val="9900CC"/>
                </a:solidFill>
                <a:latin typeface="Century Schoolbook" pitchFamily="18" charset="0"/>
              </a:rPr>
              <a:t>основные</a:t>
            </a:r>
            <a:endParaRPr lang="ru-RU" sz="3200" b="1" u="sng" dirty="0">
              <a:solidFill>
                <a:srgbClr val="9900CC"/>
              </a:solidFill>
              <a:latin typeface="Century Schoolbook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28860" y="4857760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err="1" smtClean="0">
                <a:solidFill>
                  <a:srgbClr val="9900CC"/>
                </a:solidFill>
                <a:latin typeface="Century Schoolbook" pitchFamily="18" charset="0"/>
              </a:rPr>
              <a:t>трехосновные</a:t>
            </a:r>
            <a:endParaRPr lang="ru-RU" sz="3200" b="1" u="sng" dirty="0">
              <a:solidFill>
                <a:srgbClr val="9900CC"/>
              </a:solidFill>
              <a:latin typeface="Century Schoolbook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72264" y="2786058"/>
            <a:ext cx="107157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2</a:t>
            </a:r>
          </a:p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2</a:t>
            </a:r>
          </a:p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2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472" y="2928934"/>
            <a:ext cx="71438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endParaRPr lang="ru-RU" sz="4400" b="1" spc="50" baseline="-2500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endParaRPr lang="ru-RU" sz="4400" b="1" spc="50" baseline="-2500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Schoolbook" pitchFamily="18" charset="0"/>
              <a:cs typeface="Times New Roman" pitchFamily="18" charset="0"/>
            </a:endParaRP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14744" y="5715016"/>
            <a:ext cx="8221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Н</a:t>
            </a:r>
            <a:r>
              <a:rPr lang="ru-RU" sz="4400" b="1" spc="50" baseline="-2500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  <a:cs typeface="Times New Roman" pitchFamily="18" charset="0"/>
              </a:rPr>
              <a:t>3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5688" y="857232"/>
            <a:ext cx="885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Число атомов водорода в кислоте называют </a:t>
            </a:r>
            <a:r>
              <a:rPr lang="ru-RU" sz="2400" b="1" dirty="0" err="1" smtClean="0">
                <a:solidFill>
                  <a:srgbClr val="9E5ECE"/>
                </a:solidFill>
                <a:latin typeface="Comic Sans MS" pitchFamily="66" charset="0"/>
              </a:rPr>
              <a:t>основностью</a:t>
            </a:r>
            <a:r>
              <a:rPr lang="ru-RU" sz="2400" dirty="0" smtClean="0">
                <a:latin typeface="Comic Sans MS" pitchFamily="66" charset="0"/>
              </a:rPr>
              <a:t>.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6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8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38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88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4" grpId="1"/>
      <p:bldP spid="15" grpId="0"/>
      <p:bldP spid="15" grpId="1"/>
      <p:bldP spid="16" grpId="0"/>
      <p:bldP spid="16" grpId="1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slide-4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500042"/>
            <a:ext cx="6357982" cy="47622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2844" y="142852"/>
            <a:ext cx="87630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Правила техники безопасности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при работе с кислотами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071810"/>
            <a:ext cx="4570065" cy="2143140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071546"/>
            <a:ext cx="8606400" cy="1500198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0" y="4000504"/>
            <a:ext cx="59293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Запомни:</a:t>
            </a:r>
          </a:p>
          <a:p>
            <a:pPr marL="342900" indent="-342900" algn="ctr">
              <a:defRPr/>
            </a:pPr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 ЛЕЙ ВОДУ В КИСЛОТУ!!!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1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357158" y="0"/>
            <a:ext cx="8501122" cy="6572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42844" y="357166"/>
            <a:ext cx="8715436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Лабораторный опыт</a:t>
            </a:r>
          </a:p>
          <a:p>
            <a:pPr lvl="0"/>
            <a:r>
              <a:rPr lang="ru-RU" b="1" dirty="0" smtClean="0">
                <a:solidFill>
                  <a:srgbClr val="6600FF"/>
                </a:solidFill>
                <a:latin typeface="Comic Sans MS" pitchFamily="66" charset="0"/>
              </a:rPr>
              <a:t>«Изменение окраски индикаторов </a:t>
            </a:r>
            <a:br>
              <a:rPr lang="ru-RU" b="1" dirty="0" smtClean="0">
                <a:solidFill>
                  <a:srgbClr val="6600FF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6600FF"/>
                </a:solidFill>
                <a:latin typeface="Comic Sans MS" pitchFamily="66" charset="0"/>
              </a:rPr>
              <a:t>в зависимости от среды»</a:t>
            </a:r>
          </a:p>
          <a:p>
            <a:endParaRPr lang="ru-RU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728" y="2428868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Название индикатора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Окраска индикатора в кислой среде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Лакмус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Метиловый оранжевый</a:t>
                      </a:r>
                    </a:p>
                    <a:p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Фенолфталеин</a:t>
                      </a:r>
                    </a:p>
                    <a:p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28596" y="0"/>
            <a:ext cx="8229600" cy="1139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Изменение окраски индикаторов 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 зависимости от среды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6600FF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7" name="Group 46"/>
          <p:cNvGraphicFramePr>
            <a:graphicFrameLocks/>
          </p:cNvGraphicFramePr>
          <p:nvPr/>
        </p:nvGraphicFramePr>
        <p:xfrm>
          <a:off x="285720" y="1142984"/>
          <a:ext cx="8569325" cy="4958081"/>
        </p:xfrm>
        <a:graphic>
          <a:graphicData uri="http://schemas.openxmlformats.org/drawingml/2006/table">
            <a:tbl>
              <a:tblPr/>
              <a:tblGrid>
                <a:gridCol w="2105010"/>
                <a:gridCol w="2357454"/>
                <a:gridCol w="2071702"/>
                <a:gridCol w="2035159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Название индикатора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Окраска индикатора в нейтральной среде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Окраска индикатора в щелочной среде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Окраска индикатора в кислой среде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1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Лакмус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Фиолетовая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Синяя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Метиловый оранжевый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Оранжевая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Желтая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505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Фенолфта-леин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Бесцветная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mic Sans MS" pitchFamily="66" charset="0"/>
                        </a:rPr>
                        <a:t>Малиновая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929454" y="2857496"/>
            <a:ext cx="17859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Красная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72330" y="4000504"/>
            <a:ext cx="16430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ru-RU" sz="26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Красно-розовая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16" y="5000636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Бесцветная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2400" y="304800"/>
            <a:ext cx="8763000" cy="4809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j-ea"/>
                <a:cs typeface="Times New Roman" pitchFamily="18" charset="0"/>
              </a:rPr>
              <a:t>Определите оксиды, соответствующие кислотам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1142984"/>
            <a:ext cx="2857520" cy="5286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kumimoji="0" lang="ru-RU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SО</a:t>
            </a:r>
            <a:r>
              <a:rPr kumimoji="0" lang="ru-RU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→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</a:t>
            </a:r>
            <a:r>
              <a:rPr kumimoji="0" lang="ru-RU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SО</a:t>
            </a:r>
            <a:r>
              <a:rPr kumimoji="0" lang="ru-RU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→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НNО</a:t>
            </a:r>
            <a:r>
              <a:rPr kumimoji="0" lang="ru-RU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→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НNО</a:t>
            </a:r>
            <a:r>
              <a:rPr kumimoji="0" lang="ru-RU" sz="4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→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1285860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Серная кислота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2643182"/>
            <a:ext cx="5715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Сернистая кислота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4143380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Азотная кислота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4678" y="5643578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Азотистая кислота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4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4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4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4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/>
      <p:bldP spid="9" grpId="0"/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75489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0" y="103961"/>
            <a:ext cx="1920908" cy="1512168"/>
          </a:xfrm>
          <a:prstGeom prst="star5">
            <a:avLst>
              <a:gd name="adj" fmla="val 27385"/>
              <a:gd name="hf" fmla="val 105146"/>
              <a:gd name="vf" fmla="val 11055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KCL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4-конечная звезда 6"/>
          <p:cNvSpPr/>
          <p:nvPr/>
        </p:nvSpPr>
        <p:spPr>
          <a:xfrm>
            <a:off x="4467635" y="-178196"/>
            <a:ext cx="3470061" cy="1692073"/>
          </a:xfrm>
          <a:prstGeom prst="star4">
            <a:avLst>
              <a:gd name="adj" fmla="val 18273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HNO3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4486781" y="860045"/>
            <a:ext cx="2878835" cy="1655735"/>
          </a:xfrm>
          <a:prstGeom prst="star7">
            <a:avLst>
              <a:gd name="adj" fmla="val 23929"/>
              <a:gd name="hf" fmla="val 102572"/>
              <a:gd name="vf" fmla="val 10521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Fe(OH)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ятно 2 8"/>
          <p:cNvSpPr/>
          <p:nvPr/>
        </p:nvSpPr>
        <p:spPr>
          <a:xfrm>
            <a:off x="910079" y="-15966"/>
            <a:ext cx="2073156" cy="1423628"/>
          </a:xfrm>
          <a:prstGeom prst="irregularSeal2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MgO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ятно 2 9"/>
          <p:cNvSpPr/>
          <p:nvPr/>
        </p:nvSpPr>
        <p:spPr>
          <a:xfrm>
            <a:off x="3935928" y="-116834"/>
            <a:ext cx="2266738" cy="1480969"/>
          </a:xfrm>
          <a:prstGeom prst="irregularSeal2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но 1 10"/>
          <p:cNvSpPr/>
          <p:nvPr/>
        </p:nvSpPr>
        <p:spPr>
          <a:xfrm>
            <a:off x="6346682" y="-116834"/>
            <a:ext cx="2136678" cy="1539681"/>
          </a:xfrm>
          <a:prstGeom prst="irregularSeal1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7-конечная звезда 11"/>
          <p:cNvSpPr/>
          <p:nvPr/>
        </p:nvSpPr>
        <p:spPr>
          <a:xfrm>
            <a:off x="2267196" y="910471"/>
            <a:ext cx="2157759" cy="1493635"/>
          </a:xfrm>
          <a:prstGeom prst="star7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5-конечная звезда 12"/>
          <p:cNvSpPr/>
          <p:nvPr/>
        </p:nvSpPr>
        <p:spPr>
          <a:xfrm>
            <a:off x="4607" y="1175765"/>
            <a:ext cx="2084008" cy="1453330"/>
          </a:xfrm>
          <a:prstGeom prst="star5">
            <a:avLst>
              <a:gd name="adj" fmla="val 24580"/>
              <a:gd name="hf" fmla="val 105146"/>
              <a:gd name="vf" fmla="val 11055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6-конечная звезда 13"/>
          <p:cNvSpPr/>
          <p:nvPr/>
        </p:nvSpPr>
        <p:spPr>
          <a:xfrm>
            <a:off x="1221016" y="623649"/>
            <a:ext cx="2031803" cy="1780457"/>
          </a:xfrm>
          <a:prstGeom prst="star6">
            <a:avLst>
              <a:gd name="adj" fmla="val 19122"/>
              <a:gd name="hf" fmla="val 115470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5-конечная звезда 14"/>
          <p:cNvSpPr/>
          <p:nvPr/>
        </p:nvSpPr>
        <p:spPr>
          <a:xfrm>
            <a:off x="3519228" y="695847"/>
            <a:ext cx="2467414" cy="1547522"/>
          </a:xfrm>
          <a:prstGeom prst="star5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12-конечная звезда 15"/>
          <p:cNvSpPr/>
          <p:nvPr/>
        </p:nvSpPr>
        <p:spPr>
          <a:xfrm>
            <a:off x="2786572" y="-54071"/>
            <a:ext cx="1465312" cy="1263776"/>
          </a:xfrm>
          <a:prstGeom prst="star12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0-конечная звезда 16"/>
          <p:cNvSpPr/>
          <p:nvPr/>
        </p:nvSpPr>
        <p:spPr>
          <a:xfrm>
            <a:off x="6562706" y="1073741"/>
            <a:ext cx="1144158" cy="1228341"/>
          </a:xfrm>
          <a:prstGeom prst="star10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-облако 18"/>
          <p:cNvSpPr/>
          <p:nvPr/>
        </p:nvSpPr>
        <p:spPr>
          <a:xfrm>
            <a:off x="1844366" y="3929591"/>
            <a:ext cx="2091562" cy="1266265"/>
          </a:xfrm>
          <a:prstGeom prst="cloudCallout">
            <a:avLst>
              <a:gd name="adj1" fmla="val -79124"/>
              <a:gd name="adj2" fmla="val 646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Зажги звезду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7813"/>
            <a:ext cx="8229600" cy="2008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Выберите строку, в которой находятся только формулы кислот и щёлкни по ней левой клавишей мыши.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 bwMode="auto">
          <a:xfrm>
            <a:off x="1071538" y="2857496"/>
            <a:ext cx="7358114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SО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4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,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СаН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,  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S,  Н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I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,  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 bwMode="auto">
          <a:xfrm>
            <a:off x="1000100" y="3929066"/>
            <a:ext cx="7429552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SО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,  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СО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,  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S,  Н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I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,  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2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Si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000100" y="5000636"/>
            <a:ext cx="7358114" cy="7858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РО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4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,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(ОН)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, Н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S, Н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F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, Н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N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3</a:t>
            </a:r>
            <a:r>
              <a:rPr lang="ru-RU" sz="36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4294967295"/>
          </p:nvPr>
        </p:nvSpPr>
        <p:spPr>
          <a:xfrm>
            <a:off x="1714480" y="214290"/>
            <a:ext cx="6400800" cy="100012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tx2"/>
                </a:solidFill>
              </a:rPr>
              <a:t>Рефлексия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785794"/>
            <a:ext cx="871540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ea typeface="+mj-ea"/>
                <a:cs typeface="+mj-cs"/>
              </a:rPr>
              <a:t>1.Какие вещества называют кислотами?</a:t>
            </a:r>
          </a:p>
          <a:p>
            <a:r>
              <a:rPr lang="ru-RU" sz="2800" dirty="0" smtClean="0">
                <a:solidFill>
                  <a:schemeClr val="tx2"/>
                </a:solidFill>
                <a:ea typeface="+mj-ea"/>
                <a:cs typeface="+mj-cs"/>
              </a:rPr>
              <a:t>2. По  каким признакам их  классифицируют?</a:t>
            </a:r>
          </a:p>
          <a:p>
            <a:r>
              <a:rPr lang="ru-RU" sz="2800" dirty="0" smtClean="0">
                <a:solidFill>
                  <a:schemeClr val="tx2"/>
                </a:solidFill>
                <a:ea typeface="+mj-ea"/>
                <a:cs typeface="+mj-cs"/>
              </a:rPr>
              <a:t>3.С помощью каких веществ можно отличить кислоты от оснований?</a:t>
            </a:r>
          </a:p>
          <a:p>
            <a:r>
              <a:rPr lang="ru-RU" sz="2800" dirty="0" smtClean="0">
                <a:solidFill>
                  <a:schemeClr val="tx2"/>
                </a:solidFill>
                <a:ea typeface="+mj-ea"/>
                <a:cs typeface="+mj-cs"/>
              </a:rPr>
              <a:t>4.Приведите примеры кислот, которые вы запомнили на сегодняшнем уроке?</a:t>
            </a:r>
          </a:p>
          <a:p>
            <a:pPr lvl="0"/>
            <a:r>
              <a:rPr lang="ru-RU" sz="2800" dirty="0" smtClean="0">
                <a:solidFill>
                  <a:schemeClr val="tx2"/>
                </a:solidFill>
                <a:ea typeface="+mj-ea"/>
                <a:cs typeface="+mj-cs"/>
              </a:rPr>
              <a:t>5.</a:t>
            </a:r>
            <a:r>
              <a:rPr lang="ru-RU" sz="2800" dirty="0" smtClean="0">
                <a:solidFill>
                  <a:schemeClr val="tx2"/>
                </a:solidFill>
              </a:rPr>
              <a:t> Дайте характеристику следующим кислотам</a:t>
            </a:r>
          </a:p>
          <a:p>
            <a:pPr lvl="0"/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 err="1" smtClean="0">
                <a:solidFill>
                  <a:schemeClr val="tx2"/>
                </a:solidFill>
              </a:rPr>
              <a:t>HCl</a:t>
            </a:r>
            <a:r>
              <a:rPr lang="ru-RU" sz="2800" dirty="0" smtClean="0">
                <a:solidFill>
                  <a:schemeClr val="tx2"/>
                </a:solidFill>
              </a:rPr>
              <a:t>, HNO</a:t>
            </a:r>
            <a:r>
              <a:rPr lang="ru-RU" sz="1400" dirty="0" smtClean="0">
                <a:solidFill>
                  <a:schemeClr val="tx2"/>
                </a:solidFill>
              </a:rPr>
              <a:t>3</a:t>
            </a:r>
            <a:r>
              <a:rPr lang="ru-RU" sz="2800" dirty="0" smtClean="0">
                <a:solidFill>
                  <a:schemeClr val="tx2"/>
                </a:solidFill>
              </a:rPr>
              <a:t>, H</a:t>
            </a:r>
            <a:r>
              <a:rPr lang="ru-RU" sz="1400" dirty="0" smtClean="0">
                <a:solidFill>
                  <a:schemeClr val="tx2"/>
                </a:solidFill>
              </a:rPr>
              <a:t>2</a:t>
            </a:r>
            <a:r>
              <a:rPr lang="ru-RU" sz="2800" dirty="0" smtClean="0">
                <a:solidFill>
                  <a:schemeClr val="tx2"/>
                </a:solidFill>
              </a:rPr>
              <a:t>SiO</a:t>
            </a:r>
            <a:r>
              <a:rPr lang="ru-RU" sz="1400" dirty="0" smtClean="0">
                <a:solidFill>
                  <a:schemeClr val="tx2"/>
                </a:solidFill>
              </a:rPr>
              <a:t>3</a:t>
            </a:r>
            <a:r>
              <a:rPr lang="ru-RU" sz="2800" dirty="0" smtClean="0">
                <a:solidFill>
                  <a:schemeClr val="tx2"/>
                </a:solidFill>
              </a:rPr>
              <a:t> по плану: </a:t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1.название</a:t>
            </a:r>
          </a:p>
          <a:p>
            <a:pPr lvl="0"/>
            <a:r>
              <a:rPr lang="en-US" sz="2800" dirty="0" smtClean="0">
                <a:solidFill>
                  <a:schemeClr val="tx2"/>
                </a:solidFill>
              </a:rPr>
              <a:t>2. </a:t>
            </a:r>
            <a:r>
              <a:rPr lang="ru-RU" sz="2800" dirty="0" smtClean="0">
                <a:solidFill>
                  <a:schemeClr val="tx2"/>
                </a:solidFill>
              </a:rPr>
              <a:t>классификация:</a:t>
            </a:r>
          </a:p>
          <a:p>
            <a:pPr lvl="0"/>
            <a:r>
              <a:rPr lang="ru-RU" sz="2800" dirty="0" smtClean="0">
                <a:solidFill>
                  <a:schemeClr val="tx2"/>
                </a:solidFill>
              </a:rPr>
              <a:t>а)по наличие кислорода</a:t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б) по </a:t>
            </a:r>
            <a:r>
              <a:rPr lang="ru-RU" sz="2800" dirty="0" err="1" smtClean="0">
                <a:solidFill>
                  <a:schemeClr val="tx2"/>
                </a:solidFill>
              </a:rPr>
              <a:t>основности</a:t>
            </a: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>3. соответствующий оксид</a:t>
            </a:r>
          </a:p>
          <a:p>
            <a:endParaRPr lang="ru-RU" sz="2800" dirty="0" smtClean="0">
              <a:solidFill>
                <a:schemeClr val="tx2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лако 11"/>
          <p:cNvSpPr/>
          <p:nvPr/>
        </p:nvSpPr>
        <p:spPr>
          <a:xfrm>
            <a:off x="109348" y="188640"/>
            <a:ext cx="1942372" cy="1080000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14"/>
          <p:cNvGrpSpPr/>
          <p:nvPr/>
        </p:nvGrpSpPr>
        <p:grpSpPr>
          <a:xfrm>
            <a:off x="2051719" y="140471"/>
            <a:ext cx="1936637" cy="1176337"/>
            <a:chOff x="2051720" y="140471"/>
            <a:chExt cx="1536700" cy="1176337"/>
          </a:xfrm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140471"/>
              <a:ext cx="1536700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393816" y="407476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err="1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CaO</a:t>
              </a:r>
              <a:endPara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Группа 16"/>
          <p:cNvGrpSpPr/>
          <p:nvPr/>
        </p:nvGrpSpPr>
        <p:grpSpPr>
          <a:xfrm>
            <a:off x="3972750" y="140470"/>
            <a:ext cx="1871656" cy="1176337"/>
            <a:chOff x="3972750" y="140470"/>
            <a:chExt cx="1871656" cy="1176337"/>
          </a:xfrm>
        </p:grpSpPr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2750" y="140470"/>
              <a:ext cx="1871656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353074" y="454734"/>
              <a:ext cx="11993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H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SO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" name="Группа 18"/>
          <p:cNvGrpSpPr/>
          <p:nvPr/>
        </p:nvGrpSpPr>
        <p:grpSpPr>
          <a:xfrm>
            <a:off x="5652120" y="188640"/>
            <a:ext cx="1800200" cy="1176337"/>
            <a:chOff x="5652120" y="188640"/>
            <a:chExt cx="1800200" cy="1176337"/>
          </a:xfrm>
        </p:grpSpPr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188640"/>
              <a:ext cx="1800200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011046" y="446574"/>
              <a:ext cx="10310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Na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endPara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Группа 20"/>
          <p:cNvGrpSpPr/>
          <p:nvPr/>
        </p:nvGrpSpPr>
        <p:grpSpPr>
          <a:xfrm>
            <a:off x="7093394" y="140469"/>
            <a:ext cx="2050606" cy="1176337"/>
            <a:chOff x="7093394" y="140469"/>
            <a:chExt cx="2050606" cy="1176337"/>
          </a:xfrm>
        </p:grpSpPr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3394" y="140469"/>
              <a:ext cx="2050606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7521526" y="394384"/>
              <a:ext cx="118974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MgCl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Группа 22"/>
          <p:cNvGrpSpPr/>
          <p:nvPr/>
        </p:nvGrpSpPr>
        <p:grpSpPr>
          <a:xfrm>
            <a:off x="780998" y="1108010"/>
            <a:ext cx="1990802" cy="1176337"/>
            <a:chOff x="780998" y="1108010"/>
            <a:chExt cx="1990802" cy="1176337"/>
          </a:xfrm>
        </p:grpSpPr>
        <p:pic>
          <p:nvPicPr>
            <p:cNvPr id="1039" name="Picture 1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998" y="1108010"/>
              <a:ext cx="1990802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380296" y="1434568"/>
              <a:ext cx="7922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SO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Группа 24"/>
          <p:cNvGrpSpPr/>
          <p:nvPr/>
        </p:nvGrpSpPr>
        <p:grpSpPr>
          <a:xfrm>
            <a:off x="2771800" y="1108010"/>
            <a:ext cx="1969300" cy="1176337"/>
            <a:chOff x="2771800" y="1108010"/>
            <a:chExt cx="1969300" cy="1176337"/>
          </a:xfrm>
        </p:grpSpPr>
        <p:pic>
          <p:nvPicPr>
            <p:cNvPr id="1040" name="Picture 16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1108010"/>
              <a:ext cx="1969300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3165583" y="1364977"/>
              <a:ext cx="1130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HNO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26"/>
          <p:cNvGrpSpPr/>
          <p:nvPr/>
        </p:nvGrpSpPr>
        <p:grpSpPr>
          <a:xfrm>
            <a:off x="4741100" y="1108009"/>
            <a:ext cx="2135156" cy="1176337"/>
            <a:chOff x="4741100" y="1108009"/>
            <a:chExt cx="2135156" cy="1176337"/>
          </a:xfrm>
        </p:grpSpPr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100" y="1108009"/>
              <a:ext cx="2135156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5208193" y="1409447"/>
              <a:ext cx="10983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Fe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sz="20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28"/>
          <p:cNvGrpSpPr/>
          <p:nvPr/>
        </p:nvGrpSpPr>
        <p:grpSpPr>
          <a:xfrm>
            <a:off x="6867647" y="1082888"/>
            <a:ext cx="1894923" cy="1176337"/>
            <a:chOff x="6867647" y="1082888"/>
            <a:chExt cx="1894923" cy="1176337"/>
          </a:xfrm>
        </p:grpSpPr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7647" y="1082888"/>
              <a:ext cx="1894923" cy="1176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7503163" y="1365601"/>
              <a:ext cx="6238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Zn</a:t>
              </a:r>
              <a:endPara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2"/>
          <p:cNvGrpSpPr/>
          <p:nvPr/>
        </p:nvGrpSpPr>
        <p:grpSpPr>
          <a:xfrm>
            <a:off x="5208192" y="3111446"/>
            <a:ext cx="3935808" cy="3663784"/>
            <a:chOff x="5208192" y="3111446"/>
            <a:chExt cx="3935808" cy="3663784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31968" y="4963198"/>
              <a:ext cx="1812032" cy="1812032"/>
            </a:xfrm>
            <a:prstGeom prst="rect">
              <a:avLst/>
            </a:prstGeom>
          </p:spPr>
        </p:pic>
        <p:sp>
          <p:nvSpPr>
            <p:cNvPr id="2" name="Облако 1"/>
            <p:cNvSpPr/>
            <p:nvPr/>
          </p:nvSpPr>
          <p:spPr>
            <a:xfrm>
              <a:off x="5208192" y="3111446"/>
              <a:ext cx="3029791" cy="1757714"/>
            </a:xfrm>
            <a:prstGeom prst="cloud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rgbClr val="7030A0"/>
                  </a:solidFill>
                  <a:latin typeface="Times New Roman" pitchFamily="18" charset="0"/>
                  <a:cs typeface="Times New Roman" pitchFamily="18" charset="0"/>
                </a:rPr>
                <a:t>Выбери оксиды</a:t>
              </a:r>
              <a:endPara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312947" y="5661248"/>
            <a:ext cx="802670" cy="720080"/>
          </a:xfrm>
          <a:prstGeom prst="actionButtonForwardNex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3929066"/>
            <a:ext cx="184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64305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Домашнее задание:</a:t>
            </a:r>
            <a:r>
              <a:rPr lang="en-US" dirty="0" smtClean="0">
                <a:solidFill>
                  <a:schemeClr val="tx2"/>
                </a:solidFill>
                <a:latin typeface="Arial Black" pitchFamily="34" charset="0"/>
              </a:rPr>
              <a:t>&amp;43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, задания после </a:t>
            </a:r>
            <a:r>
              <a:rPr lang="en-US" dirty="0" smtClean="0">
                <a:solidFill>
                  <a:schemeClr val="tx2"/>
                </a:solidFill>
                <a:latin typeface="Arial Black" pitchFamily="34" charset="0"/>
              </a:rPr>
              <a:t>&amp;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,составить кроссворд по теме «Кислоты»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66636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2000240"/>
            <a:ext cx="2528567" cy="21081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00298" y="3929066"/>
            <a:ext cx="40574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МОЛОДЦЫ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6636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ручной ввод 5"/>
          <p:cNvSpPr/>
          <p:nvPr/>
        </p:nvSpPr>
        <p:spPr>
          <a:xfrm>
            <a:off x="971600" y="116632"/>
            <a:ext cx="914400" cy="457200"/>
          </a:xfrm>
          <a:prstGeom prst="flowChartManualInpu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CaO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ручное управление 7"/>
          <p:cNvSpPr/>
          <p:nvPr/>
        </p:nvSpPr>
        <p:spPr>
          <a:xfrm>
            <a:off x="1985320" y="276617"/>
            <a:ext cx="1567627" cy="400110"/>
          </a:xfrm>
          <a:prstGeom prst="flowChartManualOperation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MgCl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3552946" y="94540"/>
            <a:ext cx="1163070" cy="742172"/>
          </a:xfrm>
          <a:prstGeom prst="snip1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4717504" y="94540"/>
            <a:ext cx="1510680" cy="914400"/>
          </a:xfrm>
          <a:prstGeom prst="hexagon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28184" y="94540"/>
            <a:ext cx="1728192" cy="914400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ZnO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Блок-схема: ручной ввод 12"/>
          <p:cNvSpPr/>
          <p:nvPr/>
        </p:nvSpPr>
        <p:spPr>
          <a:xfrm>
            <a:off x="7539849" y="73284"/>
            <a:ext cx="914400" cy="457200"/>
          </a:xfrm>
          <a:prstGeom prst="flowChartManualInpu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карточка 14"/>
          <p:cNvSpPr/>
          <p:nvPr/>
        </p:nvSpPr>
        <p:spPr>
          <a:xfrm>
            <a:off x="58982" y="640663"/>
            <a:ext cx="914400" cy="804672"/>
          </a:xfrm>
          <a:prstGeom prst="flowChartPunchedCard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BaO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Блок-схема: ручное управление 15"/>
          <p:cNvSpPr/>
          <p:nvPr/>
        </p:nvSpPr>
        <p:spPr>
          <a:xfrm>
            <a:off x="1259632" y="1042999"/>
            <a:ext cx="2160240" cy="612648"/>
          </a:xfrm>
          <a:prstGeom prst="flowChartManualOperation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(OH)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документ 16"/>
          <p:cNvSpPr/>
          <p:nvPr/>
        </p:nvSpPr>
        <p:spPr>
          <a:xfrm>
            <a:off x="3523037" y="1263009"/>
            <a:ext cx="914400" cy="612648"/>
          </a:xfrm>
          <a:prstGeom prst="flowChartDocumen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перфолента 17"/>
          <p:cNvSpPr/>
          <p:nvPr/>
        </p:nvSpPr>
        <p:spPr>
          <a:xfrm>
            <a:off x="4717504" y="1002070"/>
            <a:ext cx="914400" cy="804672"/>
          </a:xfrm>
          <a:prstGeom prst="flowChartPunchedTap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ручной ввод 18"/>
          <p:cNvSpPr/>
          <p:nvPr/>
        </p:nvSpPr>
        <p:spPr>
          <a:xfrm>
            <a:off x="6177880" y="1263009"/>
            <a:ext cx="914400" cy="457200"/>
          </a:xfrm>
          <a:prstGeom prst="flowChartManualInpu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с двумя вырезанными соседними углами 19"/>
          <p:cNvSpPr/>
          <p:nvPr/>
        </p:nvSpPr>
        <p:spPr>
          <a:xfrm>
            <a:off x="7539849" y="932024"/>
            <a:ext cx="914400" cy="914400"/>
          </a:xfrm>
          <a:prstGeom prst="snip2Same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Выноска-облако 1"/>
          <p:cNvSpPr/>
          <p:nvPr/>
        </p:nvSpPr>
        <p:spPr>
          <a:xfrm>
            <a:off x="2311933" y="2060848"/>
            <a:ext cx="2125504" cy="1152128"/>
          </a:xfrm>
          <a:prstGeom prst="cloudCallout">
            <a:avLst>
              <a:gd name="adj1" fmla="val -85984"/>
              <a:gd name="adj2" fmla="val 596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Помоги перейти ручей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720" y="2636912"/>
            <a:ext cx="1139698" cy="1179587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96913" y="5879578"/>
            <a:ext cx="874687" cy="824085"/>
          </a:xfrm>
          <a:prstGeom prst="actionButtonForwardNext">
            <a:avLst/>
          </a:prstGeom>
          <a:solidFill>
            <a:schemeClr val="accent1"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1335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1.48148E-6 L 0.08385 0.460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2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-0.12534 0.4740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67" y="2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4444E-6 L -0.33854 0.48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24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96296E-6 L 0.48038 0.4094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10" y="2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81481E-6 L 0.21441 0.3340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12" y="16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0.19357 0.3918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1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9259E-6 L 0.04202 0.3664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1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900113" y="333375"/>
            <a:ext cx="72009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Arial" charset="0"/>
                <a:hlinkClick r:id="rId4" action="ppaction://hlinkfile"/>
              </a:rPr>
              <a:t>Оксид серы(</a:t>
            </a:r>
            <a:r>
              <a:rPr lang="en-US" sz="2800" b="1">
                <a:latin typeface="Arial" charset="0"/>
                <a:hlinkClick r:id="rId4" action="ppaction://hlinkfile"/>
              </a:rPr>
              <a:t>IV</a:t>
            </a:r>
            <a:r>
              <a:rPr lang="ru-RU" sz="2800" b="1">
                <a:latin typeface="Arial" charset="0"/>
                <a:hlinkClick r:id="rId4" action="ppaction://hlinkfile"/>
              </a:rPr>
              <a:t>) является:</a:t>
            </a:r>
            <a:endParaRPr lang="ru-RU" sz="2800" b="1">
              <a:latin typeface="Arial" charset="0"/>
            </a:endParaRPr>
          </a:p>
        </p:txBody>
      </p:sp>
      <p:sp>
        <p:nvSpPr>
          <p:cNvPr id="7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03350" y="1052513"/>
            <a:ext cx="2376488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6" action="ppaction://hlinksldjump"/>
              </a:rPr>
              <a:t>основным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8" name="AutoShape 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03350" y="1989138"/>
            <a:ext cx="2376488" cy="7207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кислотным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9" name="AutoShape 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16463" y="1052513"/>
            <a:ext cx="2519362" cy="64928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6" action="ppaction://hlinksldjump"/>
              </a:rPr>
              <a:t>амфотерным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0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16463" y="1916113"/>
            <a:ext cx="2519362" cy="7921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6" action="ppaction://hlinksldjump"/>
              </a:rPr>
              <a:t>Несолеобразующим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1116013" y="2852738"/>
            <a:ext cx="65516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Arial" charset="0"/>
              </a:rPr>
              <a:t>К </a:t>
            </a:r>
            <a:r>
              <a:rPr lang="ru-RU" sz="2800" b="1" dirty="0" err="1">
                <a:latin typeface="Arial" charset="0"/>
              </a:rPr>
              <a:t>амфотерным</a:t>
            </a:r>
            <a:r>
              <a:rPr lang="ru-RU" sz="2800" b="1" dirty="0">
                <a:latin typeface="Arial" charset="0"/>
              </a:rPr>
              <a:t> оксидам относится:</a:t>
            </a:r>
          </a:p>
        </p:txBody>
      </p:sp>
      <p:sp>
        <p:nvSpPr>
          <p:cNvPr id="12" name="AutoShape 15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03350" y="3573463"/>
            <a:ext cx="2376488" cy="64928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6" action="ppaction://hlinksldjump"/>
              </a:rPr>
              <a:t>CaO</a:t>
            </a:r>
            <a:endParaRPr lang="ru-RU" sz="2800" b="1" baseline="-25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3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403350" y="4652963"/>
            <a:ext cx="2374900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6" action="ppaction://hlinksldjump"/>
              </a:rPr>
              <a:t>SO3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hlinkClick r:id="rId5" action="ppaction://hlinksldjump"/>
            </a:endParaRPr>
          </a:p>
        </p:txBody>
      </p:sp>
      <p:sp>
        <p:nvSpPr>
          <p:cNvPr id="14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716463" y="3573463"/>
            <a:ext cx="2519362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6" action="ppaction://hlinksldjump"/>
              </a:rPr>
              <a:t>CO</a:t>
            </a:r>
            <a:r>
              <a:rPr lang="en-US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6" action="ppaction://hlinksldjump"/>
              </a:rPr>
              <a:t>2</a:t>
            </a:r>
            <a:endParaRPr lang="ru-RU" sz="2800" b="1" baseline="-25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5" name="AutoShape 18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16463" y="4652963"/>
            <a:ext cx="2519362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Cr</a:t>
            </a:r>
            <a:r>
              <a:rPr lang="en-US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2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O</a:t>
            </a:r>
            <a:r>
              <a:rPr lang="en-US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3</a:t>
            </a:r>
            <a:endParaRPr lang="ru-RU" sz="2800" b="1" baseline="-25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00560" y="5949279"/>
            <a:ext cx="799553" cy="750471"/>
          </a:xfrm>
          <a:prstGeom prst="actionButtonForwardNext">
            <a:avLst/>
          </a:prstGeom>
          <a:solidFill>
            <a:schemeClr val="accent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>
            <a:normAutofit/>
          </a:bodyPr>
          <a:lstStyle/>
          <a:p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+mn-ea"/>
              <a:cs typeface="+mn-cs"/>
              <a:hlinkClick r:id="rId5" action="ppaction://hlinksldjump"/>
            </a:endParaRPr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Оксид алюминия является: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395288" y="188913"/>
            <a:ext cx="84978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atin typeface="Arial" charset="0"/>
              </a:rPr>
              <a:t>Среди следующих оксидов кислотным является:</a:t>
            </a:r>
          </a:p>
        </p:txBody>
      </p:sp>
      <p:sp>
        <p:nvSpPr>
          <p:cNvPr id="33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2565400"/>
            <a:ext cx="2160588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MgO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4" name="AutoShape 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1557338"/>
            <a:ext cx="2160588" cy="6477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CO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5" name="AutoShape 7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87900" y="1557338"/>
            <a:ext cx="2305050" cy="64928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AI</a:t>
            </a:r>
            <a:r>
              <a:rPr lang="en-US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2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O</a:t>
            </a:r>
            <a:r>
              <a:rPr lang="en-US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3</a:t>
            </a:r>
            <a:endParaRPr lang="ru-RU" sz="2800" b="1" baseline="-25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6" name="AutoShape 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87900" y="2565400"/>
            <a:ext cx="2305050" cy="64928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N</a:t>
            </a:r>
            <a:r>
              <a:rPr lang="en-US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2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O</a:t>
            </a:r>
            <a:r>
              <a:rPr lang="en-US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3</a:t>
            </a:r>
            <a:endParaRPr lang="ru-RU" sz="2800" b="1" baseline="-25000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9" name="AutoShape 1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47813" y="4221163"/>
            <a:ext cx="2286000" cy="52322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кислотным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40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357813"/>
            <a:ext cx="2279650" cy="52322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основным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41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57752" y="5214950"/>
            <a:ext cx="2492373" cy="95410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Несолеобра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 </a:t>
            </a:r>
            <a:r>
              <a:rPr lang="ru-RU" sz="28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7" action="ppaction://hlinksldjump"/>
              </a:rPr>
              <a:t>зующий</a:t>
            </a:r>
            <a:endParaRPr lang="ru-RU" sz="28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hlinkClick r:id="rId7" action="ppaction://hlinksldjump"/>
            </a:endParaRPr>
          </a:p>
        </p:txBody>
      </p:sp>
      <p:sp>
        <p:nvSpPr>
          <p:cNvPr id="42" name="AutoShape 20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87900" y="4221163"/>
            <a:ext cx="2633663" cy="52322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hlinkClick r:id="rId5" action="ppaction://hlinksldjump"/>
              </a:rPr>
              <a:t>амфотерным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51" name="Rectangle 5"/>
          <p:cNvSpPr>
            <a:spLocks noChangeArrowheads="1"/>
          </p:cNvSpPr>
          <p:nvPr/>
        </p:nvSpPr>
        <p:spPr bwMode="auto">
          <a:xfrm>
            <a:off x="684213" y="5084763"/>
            <a:ext cx="80676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endParaRPr lang="ru-RU" sz="2800" b="1">
              <a:latin typeface="Arial" charset="0"/>
            </a:endParaRPr>
          </a:p>
        </p:txBody>
      </p:sp>
      <p:sp>
        <p:nvSpPr>
          <p:cNvPr id="52" name="AutoShape 8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86776" y="500042"/>
            <a:ext cx="433387" cy="369332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ru-RU"/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5462" y="5944255"/>
            <a:ext cx="793963" cy="830976"/>
          </a:xfrm>
          <a:prstGeom prst="actionButtonForwardNex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50825" y="2997200"/>
          <a:ext cx="2655888" cy="3095625"/>
        </p:xfrm>
        <a:graphic>
          <a:graphicData uri="http://schemas.openxmlformats.org/presentationml/2006/ole">
            <p:oleObj spid="_x0000_s2064" name="Точечный рисунок BMP" r:id="rId4" imgW="2352301" imgH="2742950" progId="PBrush">
              <p:embed/>
            </p:oleObj>
          </a:graphicData>
        </a:graphic>
      </p:graphicFrame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1908175" y="333375"/>
            <a:ext cx="5256213" cy="2952750"/>
          </a:xfrm>
          <a:prstGeom prst="cloudCallout">
            <a:avLst>
              <a:gd name="adj1" fmla="val -30338"/>
              <a:gd name="adj2" fmla="val 81023"/>
            </a:avLst>
          </a:prstGeom>
          <a:solidFill>
            <a:srgbClr val="FFCCCC"/>
          </a:solidFill>
          <a:ln w="127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 sz="4000">
              <a:latin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700338" y="1125538"/>
            <a:ext cx="4038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Молодец ! Ответ правильный,</a:t>
            </a:r>
            <a:b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поздравляю с победой !</a:t>
            </a:r>
            <a:b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Так держать !</a:t>
            </a:r>
          </a:p>
        </p:txBody>
      </p:sp>
      <p:sp>
        <p:nvSpPr>
          <p:cNvPr id="9" name="AutoShape 5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243888" y="260350"/>
            <a:ext cx="574675" cy="360363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968" y="4963198"/>
            <a:ext cx="1812032" cy="1812032"/>
          </a:xfrm>
          <a:prstGeom prst="rect">
            <a:avLst/>
          </a:prstGeom>
        </p:spPr>
      </p:pic>
      <p:sp>
        <p:nvSpPr>
          <p:cNvPr id="30" name="Заголовок 29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7772400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Подзаголовок 30"/>
          <p:cNvSpPr>
            <a:spLocks noGrp="1"/>
          </p:cNvSpPr>
          <p:nvPr>
            <p:ph type="subTitle" idx="1"/>
          </p:nvPr>
        </p:nvSpPr>
        <p:spPr>
          <a:xfrm>
            <a:off x="1142976" y="34290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874713" y="1905000"/>
          <a:ext cx="2185987" cy="2244725"/>
        </p:xfrm>
        <a:graphic>
          <a:graphicData uri="http://schemas.openxmlformats.org/presentationml/2006/ole">
            <p:oleObj spid="_x0000_s12304" name="Точечный рисунок BMP" r:id="rId5" imgW="2952897" imgH="3067352" progId="PBrush">
              <p:embed/>
            </p:oleObj>
          </a:graphicData>
        </a:graphic>
      </p:graphicFrame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886200" y="304800"/>
            <a:ext cx="3709988" cy="1468438"/>
          </a:xfrm>
          <a:prstGeom prst="cloudCallout">
            <a:avLst>
              <a:gd name="adj1" fmla="val -63009"/>
              <a:gd name="adj2" fmla="val 96486"/>
            </a:avLst>
          </a:prstGeom>
          <a:solidFill>
            <a:srgbClr val="FFCCFF"/>
          </a:solidFill>
          <a:ln w="12700" cap="sq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 sz="4000">
              <a:latin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924300" y="620713"/>
            <a:ext cx="3581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Нет, неправильно</a:t>
            </a:r>
            <a:br>
              <a:rPr lang="ru-RU" sz="2400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ru-RU" sz="2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84213" y="5084763"/>
            <a:ext cx="80676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endParaRPr lang="ru-RU" sz="2800" b="1">
              <a:latin typeface="Arial" charset="0"/>
            </a:endParaRPr>
          </a:p>
        </p:txBody>
      </p:sp>
      <p:sp>
        <p:nvSpPr>
          <p:cNvPr id="10" name="AutoShape 8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172450" y="333375"/>
            <a:ext cx="504825" cy="3587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1817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74808" y="779713"/>
            <a:ext cx="2088232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07913" y="1955660"/>
            <a:ext cx="2088232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30152" y="3068960"/>
            <a:ext cx="2065993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Cu(OH)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18022" y="777396"/>
            <a:ext cx="2088232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MgCl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52348" y="1929942"/>
            <a:ext cx="2088232" cy="914400"/>
          </a:xfrm>
          <a:prstGeom prst="round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ZnO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61864" y="3068960"/>
            <a:ext cx="203007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Fe(OH)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9033" y="4558868"/>
            <a:ext cx="3384376" cy="2376264"/>
          </a:xfrm>
          <a:prstGeom prst="rect">
            <a:avLst/>
          </a:prstGeom>
        </p:spPr>
      </p:pic>
      <p:sp>
        <p:nvSpPr>
          <p:cNvPr id="10" name="Пятно 2 9"/>
          <p:cNvSpPr/>
          <p:nvPr/>
        </p:nvSpPr>
        <p:spPr>
          <a:xfrm>
            <a:off x="5220072" y="5212668"/>
            <a:ext cx="1686182" cy="736612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ятно 2 10"/>
          <p:cNvSpPr/>
          <p:nvPr/>
        </p:nvSpPr>
        <p:spPr>
          <a:xfrm>
            <a:off x="7141221" y="5313578"/>
            <a:ext cx="1979712" cy="914400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Cu(OH)</a:t>
            </a:r>
            <a:r>
              <a:rPr lang="en-US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05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ятно 2 11"/>
          <p:cNvSpPr/>
          <p:nvPr/>
        </p:nvSpPr>
        <p:spPr>
          <a:xfrm>
            <a:off x="6228184" y="5632233"/>
            <a:ext cx="1924178" cy="728346"/>
          </a:xfrm>
          <a:prstGeom prst="irregularSeal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Fe(OH)</a:t>
            </a:r>
            <a:r>
              <a:rPr lang="en-US" sz="105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05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6791942" y="3557348"/>
            <a:ext cx="2380782" cy="1229308"/>
          </a:xfrm>
          <a:prstGeom prst="cloudCallout">
            <a:avLst>
              <a:gd name="adj1" fmla="val -33670"/>
              <a:gd name="adj2" fmla="val 8504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Собери основания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1960" y="5949279"/>
            <a:ext cx="681608" cy="748999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258013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</TotalTime>
  <Words>626</Words>
  <Application>Microsoft Office PowerPoint</Application>
  <PresentationFormat>Экран (4:3)</PresentationFormat>
  <Paragraphs>282</Paragraphs>
  <Slides>31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Тема Office</vt:lpstr>
      <vt:lpstr>Точечный рисунок BMP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Кислоты, их состав,   классификация и значение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256</cp:revision>
  <dcterms:created xsi:type="dcterms:W3CDTF">2012-10-27T17:52:34Z</dcterms:created>
  <dcterms:modified xsi:type="dcterms:W3CDTF">2019-04-30T20:12:53Z</dcterms:modified>
</cp:coreProperties>
</file>