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7" r:id="rId4"/>
    <p:sldId id="259" r:id="rId5"/>
    <p:sldId id="271" r:id="rId6"/>
    <p:sldId id="263" r:id="rId7"/>
    <p:sldId id="268" r:id="rId8"/>
    <p:sldId id="272" r:id="rId9"/>
    <p:sldId id="262" r:id="rId10"/>
    <p:sldId id="275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352E8-A152-4931-98B9-B7421D4AF75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507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922E7-BC0A-46E6-A7CB-5B1145CA1A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9168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06B4E-597D-4AA5-AFC1-4F5BAFA9D80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7518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4E969-C390-450E-9C0C-1B36DEBF6A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1805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DDC0A-A5E7-4B0C-82D3-B85F3C437A2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828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AC0B6-BC5F-459B-9E54-FB9D332C2C5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7273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DDB68-E190-4E96-B962-48E23F3D2B2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8658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1B25F-0647-49D1-BC16-5E4CE0885C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2348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B6AA5-3157-46B4-8135-E859B7D2FF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5700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4E141-6F8C-4682-956E-C95497CF5B9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228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1BA8C-10DC-4F9E-B884-27E75630AF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7151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DB9A99-0107-4FCD-A505-3AE6206994A8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129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20713"/>
            <a:ext cx="8642350" cy="10699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Районный  конкурс профессионального мастерства педагогических работников дошкольного образования</a:t>
            </a:r>
            <a:r>
              <a:rPr lang="ru-RU" sz="1600" b="1" dirty="0">
                <a:solidFill>
                  <a:srgbClr val="002060"/>
                </a:solidFill>
                <a:ea typeface="Times New Roman"/>
              </a:rPr>
              <a:t/>
            </a:r>
            <a:br>
              <a:rPr lang="ru-RU" sz="1600" b="1" dirty="0">
                <a:solidFill>
                  <a:srgbClr val="002060"/>
                </a:solidFill>
                <a:ea typeface="Times New Roman"/>
              </a:rPr>
            </a:b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«Методическая разработка - 2019»</a:t>
            </a:r>
            <a:r>
              <a:rPr lang="ru-RU" sz="1600" b="1" dirty="0">
                <a:solidFill>
                  <a:srgbClr val="002060"/>
                </a:solidFill>
                <a:ea typeface="Times New Roman"/>
              </a:rPr>
              <a:t/>
            </a:r>
            <a:br>
              <a:rPr lang="ru-RU" sz="1600" b="1" dirty="0">
                <a:solidFill>
                  <a:srgbClr val="002060"/>
                </a:solidFill>
                <a:ea typeface="Times New Roman"/>
              </a:rPr>
            </a:br>
            <a:r>
              <a:rPr lang="ru-RU" sz="1800" dirty="0">
                <a:ea typeface="Times New Roman"/>
              </a:rPr>
              <a:t> 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800"/>
            <a:ext cx="8713788" cy="4896544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b="1" dirty="0" smtClean="0">
              <a:solidFill>
                <a:srgbClr val="00206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</a:rPr>
              <a:t>ПРОЕКТ</a:t>
            </a:r>
            <a:br>
              <a:rPr lang="ru-RU" altLang="ru-RU" b="1" dirty="0" smtClean="0">
                <a:solidFill>
                  <a:srgbClr val="002060"/>
                </a:solidFill>
              </a:rPr>
            </a:br>
            <a:r>
              <a:rPr lang="ru-RU" altLang="ru-RU" b="1" dirty="0" smtClean="0">
                <a:solidFill>
                  <a:srgbClr val="002060"/>
                </a:solidFill>
              </a:rPr>
              <a:t>Тема: </a:t>
            </a:r>
            <a:r>
              <a:rPr lang="ru-RU" altLang="ru-RU" b="1" i="1" dirty="0" smtClean="0">
                <a:solidFill>
                  <a:srgbClr val="FF0000"/>
                </a:solidFill>
              </a:rPr>
              <a:t>«Буквы изучаю, здоровье улучшаю!»</a:t>
            </a:r>
          </a:p>
          <a:p>
            <a:pPr algn="r" eaLnBrk="1" hangingPunct="1">
              <a:buFontTx/>
              <a:buNone/>
            </a:pPr>
            <a:r>
              <a:rPr lang="ru-RU" altLang="ru-RU" sz="2000" b="1" dirty="0" smtClean="0">
                <a:solidFill>
                  <a:srgbClr val="002060"/>
                </a:solidFill>
              </a:rPr>
              <a:t>Автор: </a:t>
            </a:r>
            <a:r>
              <a:rPr lang="ru-RU" altLang="ru-RU" sz="2000" b="1" dirty="0" err="1" smtClean="0">
                <a:solidFill>
                  <a:srgbClr val="002060"/>
                </a:solidFill>
              </a:rPr>
              <a:t>Теренко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 Н.А</a:t>
            </a:r>
            <a:r>
              <a:rPr lang="ru-RU" altLang="ru-RU" dirty="0" smtClean="0">
                <a:solidFill>
                  <a:srgbClr val="002060"/>
                </a:solidFill>
              </a:rPr>
              <a:t>.</a:t>
            </a:r>
          </a:p>
          <a:p>
            <a:pPr algn="r" eaLnBrk="1" hangingPunct="1">
              <a:buFontTx/>
              <a:buNone/>
            </a:pPr>
            <a:r>
              <a:rPr lang="ru-RU" altLang="ru-RU" sz="2000" b="1" dirty="0" smtClean="0">
                <a:solidFill>
                  <a:srgbClr val="002060"/>
                </a:solidFill>
              </a:rPr>
              <a:t>учитель-логопед</a:t>
            </a:r>
          </a:p>
          <a:p>
            <a:pPr algn="r" eaLnBrk="1" hangingPunct="1">
              <a:buFontTx/>
              <a:buNone/>
            </a:pPr>
            <a:r>
              <a:rPr lang="ru-RU" altLang="ru-RU" sz="2000" b="1" dirty="0" smtClean="0">
                <a:solidFill>
                  <a:srgbClr val="002060"/>
                </a:solidFill>
              </a:rPr>
              <a:t>МКДОУ «Детский сад №24»</a:t>
            </a:r>
          </a:p>
          <a:p>
            <a:pPr eaLnBrk="1" hangingPunct="1"/>
            <a:endParaRPr lang="ru-RU" altLang="ru-RU" i="1" dirty="0" smtClean="0"/>
          </a:p>
          <a:p>
            <a:pPr algn="ctr" eaLnBrk="1" hangingPunct="1">
              <a:buFontTx/>
              <a:buNone/>
            </a:pPr>
            <a:endParaRPr lang="ru-RU" altLang="ru-RU" sz="2000" b="1" dirty="0" smtClean="0">
              <a:solidFill>
                <a:srgbClr val="002060"/>
              </a:solidFill>
            </a:endParaRPr>
          </a:p>
          <a:p>
            <a:pPr algn="ctr" eaLnBrk="1" hangingPunct="1">
              <a:buFontTx/>
              <a:buNone/>
            </a:pPr>
            <a:endParaRPr lang="ru-RU" altLang="ru-RU" sz="2000" b="1" dirty="0">
              <a:solidFill>
                <a:srgbClr val="00206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altLang="ru-RU" sz="2000" b="1" dirty="0" smtClean="0">
                <a:solidFill>
                  <a:srgbClr val="002060"/>
                </a:solidFill>
              </a:rPr>
              <a:t>2019 год</a:t>
            </a:r>
          </a:p>
          <a:p>
            <a:pPr eaLnBrk="1" hangingPunct="1"/>
            <a:endParaRPr lang="ru-RU" altLang="ru-RU" i="1" dirty="0" smtClean="0"/>
          </a:p>
          <a:p>
            <a:pPr eaLnBrk="1" hangingPunct="1">
              <a:buFontTx/>
              <a:buNone/>
            </a:pPr>
            <a:r>
              <a:rPr lang="ru-RU" altLang="ru-RU" i="1" dirty="0" smtClean="0"/>
              <a:t>                                                                                              </a:t>
            </a: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67073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92888" cy="634082"/>
          </a:xfrm>
        </p:spPr>
        <p:txBody>
          <a:bodyPr/>
          <a:lstStyle/>
          <a:p>
            <a:r>
              <a:rPr lang="ru-RU" altLang="ru-RU" sz="2800" b="1" dirty="0" smtClean="0">
                <a:solidFill>
                  <a:srgbClr val="C00000"/>
                </a:solidFill>
              </a:rPr>
              <a:t>Презентация альбома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692696"/>
            <a:ext cx="8568952" cy="2304256"/>
          </a:xfrm>
        </p:spPr>
        <p:txBody>
          <a:bodyPr/>
          <a:lstStyle/>
          <a:p>
            <a:pPr lvl="0" algn="just">
              <a:spcAft>
                <a:spcPts val="0"/>
              </a:spcAft>
            </a:pPr>
            <a:r>
              <a:rPr lang="ru-RU" sz="1800" dirty="0">
                <a:solidFill>
                  <a:srgbClr val="002060"/>
                </a:solidFill>
                <a:ea typeface="Times New Roman"/>
              </a:rPr>
              <a:t> На логопедическом занятии перед детьми группы Люба презентовала свой альбом «Я учу буквы», который она делала в течении проекта вместе с родителями и учителем-логопедом.</a:t>
            </a:r>
          </a:p>
          <a:p>
            <a:pPr lvl="0" algn="just">
              <a:spcAft>
                <a:spcPts val="0"/>
              </a:spcAft>
            </a:pPr>
            <a:r>
              <a:rPr lang="ru-RU" sz="1800" dirty="0">
                <a:solidFill>
                  <a:srgbClr val="002060"/>
                </a:solidFill>
                <a:ea typeface="Times New Roman"/>
              </a:rPr>
              <a:t>     Называя каждую букву из этого альбома, Люба рассказывала ребятам из чего она её моделировала, и называла картинки, которые она подобрала на эту букву.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5976" y="2348880"/>
            <a:ext cx="4257799" cy="936104"/>
          </a:xfrm>
        </p:spPr>
        <p:txBody>
          <a:bodyPr/>
          <a:lstStyle/>
          <a:p>
            <a:pPr lvl="0"/>
            <a:r>
              <a:rPr lang="ru-RU" sz="1800" i="1" dirty="0">
                <a:solidFill>
                  <a:srgbClr val="002060"/>
                </a:solidFill>
              </a:rPr>
              <a:t>Презентация альбома «Я учу буквы»</a:t>
            </a:r>
          </a:p>
          <a:p>
            <a:endParaRPr lang="ru-RU" dirty="0"/>
          </a:p>
        </p:txBody>
      </p:sp>
      <p:pic>
        <p:nvPicPr>
          <p:cNvPr id="7" name="Picture 2" descr="C:\Users\Admin\Desktop\20190325_125114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07" r="4222" b="1887"/>
          <a:stretch/>
        </p:blipFill>
        <p:spPr bwMode="auto">
          <a:xfrm rot="10800000">
            <a:off x="323528" y="2636912"/>
            <a:ext cx="3168352" cy="187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Admin\Desktop\20190325_12491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50" b="5605"/>
          <a:stretch/>
        </p:blipFill>
        <p:spPr bwMode="auto">
          <a:xfrm rot="10800000">
            <a:off x="539552" y="4707643"/>
            <a:ext cx="3384376" cy="188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E:\проект\DSC09902 (2).JPG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4" cstate="print"/>
          <a:srcRect l="1068" t="1757" r="7616"/>
          <a:stretch/>
        </p:blipFill>
        <p:spPr bwMode="auto">
          <a:xfrm>
            <a:off x="4283968" y="2852936"/>
            <a:ext cx="4413572" cy="3562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93198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23528" y="548680"/>
            <a:ext cx="8363272" cy="5577483"/>
          </a:xfrm>
        </p:spPr>
        <p:txBody>
          <a:bodyPr/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a typeface="Times New Roman"/>
              </a:rPr>
              <a:t>Достижение ожидаемых результатов.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За время проекта ребёнку удалось научиться соотносить</a:t>
            </a:r>
            <a:r>
              <a:rPr lang="ru-RU" sz="2000" b="1" dirty="0">
                <a:solidFill>
                  <a:srgbClr val="002060"/>
                </a:solidFill>
                <a:ea typeface="Calibri"/>
              </a:rPr>
              <a:t> изученные звуки с буквой и запомнить их графический образ. </a:t>
            </a:r>
            <a:endParaRPr lang="ru-RU" sz="2000" b="1" dirty="0" smtClean="0">
              <a:solidFill>
                <a:srgbClr val="002060"/>
              </a:solidFill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ea typeface="Calibri"/>
              </a:rPr>
              <a:t>Появилось </a:t>
            </a:r>
            <a:r>
              <a:rPr lang="ru-RU" sz="2000" b="1" dirty="0">
                <a:solidFill>
                  <a:srgbClr val="002060"/>
                </a:solidFill>
                <a:ea typeface="Calibri"/>
              </a:rPr>
              <a:t>желание изучать другие буквы и моделировать их. </a:t>
            </a:r>
            <a:endParaRPr lang="ru-RU" sz="2000" b="1" dirty="0" smtClean="0">
              <a:solidFill>
                <a:srgbClr val="002060"/>
              </a:solidFill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Благодаря </a:t>
            </a: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совместной деятельности  учителя-логопеда, ребёнка и его родителей, создан многофункциональный альбом «Я учу буквы»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ea typeface="Times New Roman"/>
              </a:rPr>
              <a:t>Перспективы дальнейшего развития проекта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Систематическое пополнение альбома новыми моделями изученных букв. </a:t>
            </a: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Использование альбома «Я учу буквы» в различных вариантах игр для развития навыков звукового анализа</a:t>
            </a:r>
            <a:endParaRPr lang="ru-RU" sz="2000" b="1" dirty="0">
              <a:solidFill>
                <a:srgbClr val="002060"/>
              </a:solidFill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Привлечение родителей к активному взаимодействию в коррекционно-развивающем процессе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4887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>
                <a:solidFill>
                  <a:srgbClr val="C00000"/>
                </a:solidFill>
              </a:rPr>
              <a:t>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5304082"/>
          </a:xfrm>
        </p:spPr>
        <p:txBody>
          <a:bodyPr/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Психолого-педагогические исследования показывают, что овладение грамотой является важным этапом в умственном и речевом развитии ребёнка.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Без сравнительно высокого уровня устной речи, развития слухоречевой памяти, </a:t>
            </a:r>
            <a:r>
              <a:rPr lang="ru-RU" sz="2000" b="1" dirty="0" err="1" smtClean="0">
                <a:solidFill>
                  <a:srgbClr val="002060"/>
                </a:solidFill>
              </a:rPr>
              <a:t>сформированности</a:t>
            </a:r>
            <a:r>
              <a:rPr lang="ru-RU" sz="2000" b="1" dirty="0" smtClean="0">
                <a:solidFill>
                  <a:srgbClr val="002060"/>
                </a:solidFill>
              </a:rPr>
              <a:t> предпосылок к звуковому анализу невозможно успешно научиться читать и писать, поэтому дети с общим недоразвитием речи испытывают ряд специфических трудностей, которые  осложняют процесс обучения грамоте. Таким детям сложно усвоить систему графических символов букв, обозначающих звуки речи. А именно чтение начинается со зрительного восприятия, различия и узнавания букв. На этой основе происходит соотнесение букв с соответствующими звуками и осуществляется воспроизведение  звукового образа слога или слова - его прочитывание.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8178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15200" cy="720080"/>
          </a:xfrm>
        </p:spPr>
        <p:txBody>
          <a:bodyPr/>
          <a:lstStyle/>
          <a:p>
            <a:r>
              <a:rPr lang="ru-RU" altLang="ru-RU" sz="2800" b="1" dirty="0">
                <a:solidFill>
                  <a:srgbClr val="C00000"/>
                </a:solidFill>
              </a:rPr>
              <a:t>Актуальность проекта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764704"/>
            <a:ext cx="9036496" cy="5361459"/>
          </a:xfrm>
        </p:spPr>
        <p:txBody>
          <a:bodyPr/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Calibri"/>
              </a:rPr>
              <a:t>В ходе проведения  промежуточной диагностики в логопедической группе, у Любы были замечены затруднения в освоении навыков звукового анализа, а именно - соотнесения изученного звука с буквой и запоминания её графического образа. Интерес к подгрупповым занятиям стал угасать, потому что много заданий направлено на действия со звуками и буквами</a:t>
            </a:r>
            <a:endParaRPr lang="ru-RU" sz="2000" b="1" dirty="0">
              <a:solidFill>
                <a:srgbClr val="002060"/>
              </a:solidFill>
              <a:latin typeface="Calibri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ea typeface="Calibri"/>
              </a:rPr>
              <a:t>Как </a:t>
            </a:r>
            <a:r>
              <a:rPr lang="ru-RU" sz="2000" b="1" dirty="0">
                <a:solidFill>
                  <a:srgbClr val="002060"/>
                </a:solidFill>
                <a:ea typeface="Calibri"/>
              </a:rPr>
              <a:t>вызвать интерес к изучению букв и запоминанию их образа?</a:t>
            </a:r>
            <a:endParaRPr lang="ru-RU" sz="2000" b="1" dirty="0">
              <a:solidFill>
                <a:srgbClr val="002060"/>
              </a:solidFill>
              <a:latin typeface="Calibri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ea typeface="Calibri"/>
              </a:rPr>
              <a:t>Учитывая </a:t>
            </a:r>
            <a:r>
              <a:rPr lang="ru-RU" sz="2000" b="1" dirty="0">
                <a:solidFill>
                  <a:srgbClr val="002060"/>
                </a:solidFill>
                <a:ea typeface="Calibri"/>
              </a:rPr>
              <a:t>индивидуальные особенности Любы, как личности творческой, возникла необходимость в разработке и реализации проекта, отражающего её конструкторские и дизайнерские способности. </a:t>
            </a:r>
            <a:endParaRPr lang="ru-RU" sz="2000" b="1" dirty="0" smtClean="0">
              <a:solidFill>
                <a:srgbClr val="002060"/>
              </a:solidFill>
              <a:ea typeface="Calibri"/>
            </a:endParaRPr>
          </a:p>
          <a:p>
            <a:pPr lvl="0"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Размышляя с Любой, для чего нам надо знать буквы, выяснили, что если будешь знать буквы, то сможешь читать. А чтобы знать буквы надо много заниматься. 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А ещё </a:t>
            </a:r>
            <a:r>
              <a:rPr lang="ru-RU" sz="2000" b="1" dirty="0">
                <a:solidFill>
                  <a:srgbClr val="002060"/>
                </a:solidFill>
                <a:ea typeface="Times New Roman"/>
              </a:rPr>
              <a:t>можно самим сделать буквы из различных материалов</a:t>
            </a:r>
            <a:endParaRPr lang="ru-RU" sz="2000" b="1" dirty="0">
              <a:solidFill>
                <a:srgbClr val="002060"/>
              </a:solidFill>
              <a:latin typeface="Calibri"/>
              <a:ea typeface="Times New Roman"/>
            </a:endParaRPr>
          </a:p>
          <a:p>
            <a:pPr lvl="0"/>
            <a:r>
              <a:rPr lang="ru-RU" sz="1800" b="1" dirty="0">
                <a:solidFill>
                  <a:srgbClr val="002060"/>
                </a:solidFill>
              </a:rPr>
              <a:t>Что я знаю?  - </a:t>
            </a:r>
            <a:r>
              <a:rPr lang="ru-RU" sz="1800" b="1" i="1" dirty="0">
                <a:solidFill>
                  <a:srgbClr val="002060"/>
                </a:solidFill>
              </a:rPr>
              <a:t>Буквы бывают разные. Если будешь знать буквы, то сможешь читать.</a:t>
            </a:r>
            <a:br>
              <a:rPr lang="ru-RU" sz="1800" b="1" i="1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Что хочу узнать?  -   </a:t>
            </a:r>
            <a:r>
              <a:rPr lang="ru-RU" sz="1800" b="1" i="1" dirty="0">
                <a:solidFill>
                  <a:srgbClr val="002060"/>
                </a:solidFill>
              </a:rPr>
              <a:t>Хочу знать буквы.</a:t>
            </a:r>
            <a:br>
              <a:rPr lang="ru-RU" sz="1800" b="1" i="1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Что сделать чтобы узнать?   - </a:t>
            </a:r>
            <a:r>
              <a:rPr lang="ru-RU" sz="1800" b="1" i="1" dirty="0">
                <a:solidFill>
                  <a:srgbClr val="002060"/>
                </a:solidFill>
              </a:rPr>
              <a:t>Много заниматься </a:t>
            </a:r>
            <a:r>
              <a:rPr lang="ru-RU" sz="1800" b="1" i="1" dirty="0">
                <a:solidFill>
                  <a:srgbClr val="000000"/>
                </a:solidFill>
                <a:ea typeface="Times New Roman"/>
              </a:rPr>
              <a:t/>
            </a:r>
            <a:br>
              <a:rPr lang="ru-RU" sz="1800" b="1" i="1" dirty="0">
                <a:solidFill>
                  <a:srgbClr val="000000"/>
                </a:solidFill>
                <a:ea typeface="Times New Roman"/>
              </a:rPr>
            </a:br>
            <a:endParaRPr lang="ru-RU" sz="2000" b="1" dirty="0" smtClean="0">
              <a:solidFill>
                <a:srgbClr val="002060"/>
              </a:solidFill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6799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036496" cy="2016224"/>
          </a:xfrm>
        </p:spPr>
        <p:txBody>
          <a:bodyPr/>
          <a:lstStyle/>
          <a:p>
            <a:pPr marL="342900" lvl="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FF0000"/>
                </a:solidFill>
                <a:ea typeface="Times New Roman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a typeface="Times New Roman"/>
              </a:rPr>
            </a:br>
            <a:r>
              <a:rPr lang="ru-RU" sz="2000" b="1" dirty="0">
                <a:solidFill>
                  <a:srgbClr val="FF0000"/>
                </a:solidFill>
                <a:ea typeface="Times New Roman"/>
              </a:rPr>
              <a:t/>
            </a:r>
            <a:br>
              <a:rPr lang="ru-RU" sz="2000" b="1" dirty="0">
                <a:solidFill>
                  <a:srgbClr val="FF0000"/>
                </a:solidFill>
                <a:ea typeface="Times New Roman"/>
              </a:rPr>
            </a:br>
            <a:r>
              <a:rPr lang="ru-RU" sz="2000" b="1" dirty="0" smtClean="0">
                <a:solidFill>
                  <a:srgbClr val="FF0000"/>
                </a:solidFill>
                <a:ea typeface="Times New Roman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a typeface="Times New Roman"/>
              </a:rPr>
            </a:br>
            <a:r>
              <a:rPr lang="ru-RU" sz="2000" b="1" dirty="0" smtClean="0">
                <a:solidFill>
                  <a:srgbClr val="C00000"/>
                </a:solidFill>
                <a:ea typeface="Times New Roman"/>
              </a:rPr>
              <a:t>Цель проекта </a:t>
            </a:r>
            <a:r>
              <a:rPr lang="ru-RU" sz="2000" b="1" dirty="0" smtClean="0">
                <a:solidFill>
                  <a:srgbClr val="0070C0"/>
                </a:solidFill>
                <a:ea typeface="Times New Roman"/>
              </a:rPr>
              <a:t>– 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Формирование положительной мотивации у ребёнка  к изучению букв </a:t>
            </a:r>
            <a:r>
              <a:rPr lang="ru-RU" sz="2000" b="1" dirty="0" smtClean="0">
                <a:solidFill>
                  <a:srgbClr val="002060"/>
                </a:solidFill>
              </a:rPr>
              <a:t>и запоминанию их образа.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C00000"/>
                </a:solidFill>
              </a:rPr>
              <a:t>Задачи </a:t>
            </a:r>
            <a:r>
              <a:rPr lang="ru-RU" sz="2000" b="1" dirty="0">
                <a:solidFill>
                  <a:srgbClr val="C00000"/>
                </a:solidFill>
              </a:rPr>
              <a:t>проекта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Формировать </a:t>
            </a:r>
            <a:r>
              <a:rPr lang="ru-RU" sz="1800" b="1" dirty="0">
                <a:solidFill>
                  <a:srgbClr val="002060"/>
                </a:solidFill>
              </a:rPr>
              <a:t>навык соотнесения звука с буквой</a:t>
            </a:r>
            <a:br>
              <a:rPr lang="ru-RU" sz="1800" b="1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Развивать фонематический слух, память, внимание, мелкую моторику, воображение.</a:t>
            </a:r>
            <a:br>
              <a:rPr lang="ru-RU" sz="1800" b="1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>Вовлекать родителей в совместную деятельность с детьми. </a:t>
            </a:r>
            <a:r>
              <a:rPr lang="ru-RU" sz="1800" b="1" dirty="0" smtClean="0">
                <a:solidFill>
                  <a:srgbClr val="002060"/>
                </a:solidFill>
              </a:rPr>
              <a:t/>
            </a:r>
            <a:br>
              <a:rPr lang="ru-RU" sz="18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                                         Планирование деятельности</a:t>
            </a:r>
            <a:r>
              <a:rPr lang="ru-RU" sz="1800" b="1" dirty="0">
                <a:solidFill>
                  <a:srgbClr val="002060"/>
                </a:solidFill>
              </a:rPr>
              <a:t/>
            </a:r>
            <a:br>
              <a:rPr lang="ru-RU" sz="1800" b="1" dirty="0">
                <a:solidFill>
                  <a:srgbClr val="002060"/>
                </a:solidFill>
              </a:rPr>
            </a:br>
            <a:r>
              <a:rPr lang="ru-RU" sz="1800" b="1" dirty="0">
                <a:solidFill>
                  <a:srgbClr val="002060"/>
                </a:solidFill>
              </a:rPr>
              <a:t/>
            </a:r>
            <a:br>
              <a:rPr lang="ru-RU" sz="1800" b="1" dirty="0">
                <a:solidFill>
                  <a:srgbClr val="002060"/>
                </a:solidFill>
              </a:rPr>
            </a:br>
            <a:endParaRPr lang="ru-RU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81174582"/>
              </p:ext>
            </p:extLst>
          </p:nvPr>
        </p:nvGraphicFramePr>
        <p:xfrm>
          <a:off x="107504" y="2831639"/>
          <a:ext cx="8712968" cy="34056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6406"/>
                <a:gridCol w="2927823"/>
                <a:gridCol w="2928739"/>
              </a:tblGrid>
              <a:tr h="66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</a:rPr>
                        <a:t>Совместная деятельность с </a:t>
                      </a:r>
                      <a:r>
                        <a:rPr lang="ru-RU" sz="1800" dirty="0" smtClean="0">
                          <a:solidFill>
                            <a:srgbClr val="C00000"/>
                          </a:solidFill>
                          <a:effectLst/>
                        </a:rPr>
                        <a:t>ребёнком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318" marR="653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</a:rPr>
                        <a:t>Самостоятельная деятельность ребёнка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318" marR="65318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effectLst/>
                        </a:rPr>
                        <a:t>Совместная деятельность с родителями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318" marR="65318" marT="0" marB="0"/>
                </a:tc>
              </a:tr>
              <a:tr h="2649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Беседа «Зачем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</a:rPr>
                        <a:t>нам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знать буквы?»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Игра «Почувствуй букву»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Игра «Найди букву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</a:rPr>
                        <a:t>»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Игра «На какую букву начинается слово?»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Игра «Вам письмо»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</a:rPr>
                        <a:t>Тренинг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на песочном столе « Узнай звук - напиши букву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</a:rPr>
                        <a:t>»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</a:endParaRPr>
                    </a:p>
                  </a:txBody>
                  <a:tcPr marL="65318" marR="6531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Моделирование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букв 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из различных материалов.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Презентация своего альбома букв      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318" marR="6531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Индивидуальные рекомендации по проекту.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Совместно с ребёнком выбор материала для моделирования буквы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. 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5318" marR="6531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3429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634082"/>
          </a:xfrm>
        </p:spPr>
        <p:txBody>
          <a:bodyPr/>
          <a:lstStyle/>
          <a:p>
            <a:r>
              <a:rPr lang="ru-RU" altLang="ru-RU" sz="2800" b="1" dirty="0">
                <a:solidFill>
                  <a:srgbClr val="C00000"/>
                </a:solidFill>
              </a:rPr>
              <a:t>Реализация проекта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8291264" cy="1266155"/>
          </a:xfrm>
        </p:spPr>
        <p:txBody>
          <a:bodyPr/>
          <a:lstStyle/>
          <a:p>
            <a:pPr lvl="0" algn="just"/>
            <a:r>
              <a:rPr lang="ru-RU" sz="1800" dirty="0">
                <a:solidFill>
                  <a:srgbClr val="002060"/>
                </a:solidFill>
              </a:rPr>
              <a:t>Мы приступили к реализации проекта с моделирования букв. Люба надела «кофточку» из пряжи на буквы И </a:t>
            </a:r>
            <a:r>
              <a:rPr lang="ru-RU" sz="1800" dirty="0" err="1">
                <a:solidFill>
                  <a:srgbClr val="002060"/>
                </a:solidFill>
              </a:rPr>
              <a:t>и</a:t>
            </a:r>
            <a:r>
              <a:rPr lang="ru-RU" sz="1800" dirty="0">
                <a:solidFill>
                  <a:srgbClr val="002060"/>
                </a:solidFill>
              </a:rPr>
              <a:t> У, а платье из лент- на букву О. Создавала различные модели букв из гороха.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2601361" cy="395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Admin\Desktop\Новая папка (2)\20190324_17184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433" t="3045" r="22652"/>
          <a:stretch/>
        </p:blipFill>
        <p:spPr bwMode="auto">
          <a:xfrm>
            <a:off x="3275856" y="1974289"/>
            <a:ext cx="1130444" cy="131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Admin\Desktop\Новая папка (2)\20190324_17212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838" t="20002" r="22594" b="13381"/>
          <a:stretch/>
        </p:blipFill>
        <p:spPr bwMode="auto">
          <a:xfrm rot="5400000">
            <a:off x="3178552" y="3405445"/>
            <a:ext cx="1469975" cy="123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Admin\Desktop\Новая папка (2)\20190324_17215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512" r="11344"/>
          <a:stretch/>
        </p:blipFill>
        <p:spPr bwMode="auto">
          <a:xfrm rot="5400000">
            <a:off x="3182455" y="5057233"/>
            <a:ext cx="1462167" cy="112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:\DCIM\108MSDCF\DSC0994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4" r="8242"/>
          <a:stretch>
            <a:fillRect/>
          </a:stretch>
        </p:blipFill>
        <p:spPr bwMode="auto">
          <a:xfrm>
            <a:off x="4860032" y="2376218"/>
            <a:ext cx="4006158" cy="327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4905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 smtClean="0">
                <a:solidFill>
                  <a:srgbClr val="C00000"/>
                </a:solidFill>
              </a:rPr>
              <a:t>Реализация проекта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>
          <a:xfrm>
            <a:off x="4788024" y="1340768"/>
            <a:ext cx="3888432" cy="4785395"/>
          </a:xfrm>
        </p:spPr>
        <p:txBody>
          <a:bodyPr/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Собирая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различные буквы из конструктора </a:t>
            </a:r>
            <a:r>
              <a:rPr lang="en-US" sz="1800" b="1" dirty="0" smtClean="0">
                <a:solidFill>
                  <a:srgbClr val="002060"/>
                </a:solidFill>
                <a:ea typeface="Times New Roman"/>
              </a:rPr>
              <a:t>LEGO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, развивала свои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к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онструкторские способности.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Вместе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с мамой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Люба смоделировала из макарон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 буквы С и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Э и приклеила их на картон,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А на букве Э раскрасила макароны гуашью. </a:t>
            </a:r>
            <a:endParaRPr lang="ru-RU" sz="1800" b="1" dirty="0">
              <a:solidFill>
                <a:srgbClr val="002060"/>
              </a:solidFill>
              <a:latin typeface="Calibri"/>
              <a:ea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Буквы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Ш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, З, А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с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лепила 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из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пластилина.  Помогая маме печь печенье, Люба придумала  и сделала печенье в форме буквы Ж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/>
          </a:p>
        </p:txBody>
      </p:sp>
      <p:pic>
        <p:nvPicPr>
          <p:cNvPr id="8" name="Picture 4" descr="I:\DCIM\108MSDCF\DSC099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424099" cy="331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\Desktop\Новая папка (2)\20190324_17211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080" t="7909" r="16107" b="3379"/>
          <a:stretch/>
        </p:blipFill>
        <p:spPr bwMode="auto">
          <a:xfrm rot="5400000">
            <a:off x="193032" y="5091621"/>
            <a:ext cx="1533243" cy="112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Новая папка (2)\20190325_09405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08" t="26172" r="21007" b="15446"/>
          <a:stretch/>
        </p:blipFill>
        <p:spPr bwMode="auto">
          <a:xfrm rot="5400000">
            <a:off x="1672422" y="5152305"/>
            <a:ext cx="1621445" cy="100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Новая папка (2)\20190325_09411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257" t="12626" r="19885"/>
          <a:stretch/>
        </p:blipFill>
        <p:spPr bwMode="auto">
          <a:xfrm rot="5400000">
            <a:off x="3224340" y="5040547"/>
            <a:ext cx="1541220" cy="115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414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34082"/>
          </a:xfrm>
        </p:spPr>
        <p:txBody>
          <a:bodyPr/>
          <a:lstStyle/>
          <a:p>
            <a:r>
              <a:rPr lang="ru-RU" altLang="ru-RU" sz="2800" b="1" dirty="0" smtClean="0">
                <a:solidFill>
                  <a:srgbClr val="C00000"/>
                </a:solidFill>
              </a:rPr>
              <a:t>Реализация проекта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268760"/>
            <a:ext cx="3960440" cy="864095"/>
          </a:xfrm>
        </p:spPr>
        <p:txBody>
          <a:bodyPr/>
          <a:lstStyle/>
          <a:p>
            <a:pPr lvl="0" algn="ctr"/>
            <a:endParaRPr lang="ru-RU" dirty="0" smtClean="0">
              <a:solidFill>
                <a:srgbClr val="002060"/>
              </a:solidFill>
            </a:endParaRPr>
          </a:p>
          <a:p>
            <a:pPr lvl="0" algn="ctr"/>
            <a:endParaRPr lang="ru-RU" dirty="0">
              <a:solidFill>
                <a:srgbClr val="002060"/>
              </a:solidFill>
            </a:endParaRPr>
          </a:p>
          <a:p>
            <a:pPr lvl="0" algn="ctr"/>
            <a:r>
              <a:rPr lang="ru-RU" sz="2000" i="1" dirty="0" smtClean="0">
                <a:solidFill>
                  <a:srgbClr val="002060"/>
                </a:solidFill>
              </a:rPr>
              <a:t>Игра </a:t>
            </a:r>
            <a:r>
              <a:rPr lang="ru-RU" sz="2000" i="1" dirty="0">
                <a:solidFill>
                  <a:srgbClr val="002060"/>
                </a:solidFill>
              </a:rPr>
              <a:t>«Почувствуй букву»</a:t>
            </a:r>
          </a:p>
          <a:p>
            <a:pPr algn="ctr"/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572001" y="764704"/>
            <a:ext cx="4114800" cy="5760640"/>
          </a:xfrm>
        </p:spPr>
        <p:txBody>
          <a:bodyPr/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Моделируя и играя с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буквами,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Люба не только запоминала буквы, но и укрепляла своё здоровье. 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Например ,  игра «Почувствуй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букву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», в которой надо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было с закрытыми глазами узнать на ощупь сделанную букву,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помогла Любе активизировать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работу органов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осязания.</a:t>
            </a:r>
            <a:endParaRPr lang="ru-RU" sz="1800" b="1" dirty="0">
              <a:solidFill>
                <a:srgbClr val="002060"/>
              </a:solidFill>
              <a:latin typeface="Calibri"/>
              <a:ea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В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 игре «Найди букву»,  карточки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с буквами раскладывались по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кабинету и надо было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быстро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найти и подойти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к названной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букве</a:t>
            </a:r>
            <a:r>
              <a:rPr lang="ru-RU" sz="1800" dirty="0" smtClean="0">
                <a:solidFill>
                  <a:srgbClr val="000000"/>
                </a:solidFill>
                <a:ea typeface="Times New Roman"/>
              </a:rPr>
              <a:t>.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что </a:t>
            </a:r>
            <a:r>
              <a:rPr lang="ru-RU" sz="1800" dirty="0" smtClean="0">
                <a:solidFill>
                  <a:srgbClr val="000000"/>
                </a:solidFill>
                <a:latin typeface="Calibri"/>
                <a:ea typeface="Times New Roman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способствовало развитию пространственной ориентации, памяти </a:t>
            </a:r>
            <a:r>
              <a:rPr lang="ru-RU" sz="1800" b="1" dirty="0">
                <a:solidFill>
                  <a:srgbClr val="002060"/>
                </a:solidFill>
                <a:ea typeface="Times New Roman"/>
              </a:rPr>
              <a:t>и </a:t>
            </a:r>
            <a:r>
              <a:rPr lang="ru-RU" sz="1800" b="1" dirty="0" smtClean="0">
                <a:solidFill>
                  <a:srgbClr val="002060"/>
                </a:solidFill>
                <a:ea typeface="Times New Roman"/>
              </a:rPr>
              <a:t>внимания.</a:t>
            </a:r>
            <a:endParaRPr lang="ru-RU" sz="1800" dirty="0"/>
          </a:p>
        </p:txBody>
      </p:sp>
      <p:pic>
        <p:nvPicPr>
          <p:cNvPr id="7" name="Picture 2" descr="G:\проект\DSC09879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326" t="-1131" r="17049" b="32574"/>
          <a:stretch/>
        </p:blipFill>
        <p:spPr bwMode="auto">
          <a:xfrm>
            <a:off x="136422" y="1916832"/>
            <a:ext cx="447478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26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634082"/>
          </a:xfrm>
        </p:spPr>
        <p:txBody>
          <a:bodyPr/>
          <a:lstStyle/>
          <a:p>
            <a:r>
              <a:rPr lang="ru-RU" altLang="ru-RU" sz="2800" b="1" dirty="0">
                <a:solidFill>
                  <a:srgbClr val="C00000"/>
                </a:solidFill>
              </a:rPr>
              <a:t>Реализация проекта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908720"/>
            <a:ext cx="8856984" cy="1368152"/>
          </a:xfrm>
        </p:spPr>
        <p:txBody>
          <a:bodyPr/>
          <a:lstStyle/>
          <a:p>
            <a:pPr algn="just"/>
            <a:r>
              <a:rPr lang="ru-RU" sz="1800" kern="1200" dirty="0">
                <a:solidFill>
                  <a:srgbClr val="002060"/>
                </a:solidFill>
              </a:rPr>
              <a:t> </a:t>
            </a:r>
            <a:r>
              <a:rPr lang="ru-RU" sz="1800" kern="1200" dirty="0" smtClean="0">
                <a:solidFill>
                  <a:srgbClr val="002060"/>
                </a:solidFill>
              </a:rPr>
              <a:t>  Развивала </a:t>
            </a:r>
            <a:r>
              <a:rPr lang="ru-RU" sz="1800" kern="1200" dirty="0">
                <a:solidFill>
                  <a:srgbClr val="002060"/>
                </a:solidFill>
              </a:rPr>
              <a:t>навыки звукового анализа в игре « На какую букву начинается слово». В этой игре Люба подбирала к карточке с буквой соответствующую предметную картинку, название которой начинается на эту букву. </a:t>
            </a:r>
            <a:r>
              <a:rPr lang="ru-RU" sz="1800" kern="1200" dirty="0">
                <a:solidFill>
                  <a:srgbClr val="002060"/>
                </a:solidFill>
                <a:ea typeface="Times New Roman"/>
              </a:rPr>
              <a:t> Соединяя вместе карточки с буквами, прочитывала зашифрованные письма в игре «Вам письмо</a:t>
            </a:r>
            <a:r>
              <a:rPr lang="ru-RU" sz="1800" kern="1200" dirty="0" smtClean="0">
                <a:solidFill>
                  <a:srgbClr val="002060"/>
                </a:solidFill>
                <a:ea typeface="Times New Roman"/>
              </a:rPr>
              <a:t>». </a:t>
            </a:r>
            <a:r>
              <a:rPr lang="ru-RU" sz="1800" kern="1200" dirty="0">
                <a:solidFill>
                  <a:srgbClr val="002060"/>
                </a:solidFill>
                <a:ea typeface="Times New Roman"/>
              </a:rPr>
              <a:t>А ещё училась читать слоги по Букварю</a:t>
            </a:r>
            <a:r>
              <a:rPr lang="ru-RU" sz="1800" kern="1200" dirty="0">
                <a:solidFill>
                  <a:srgbClr val="000000"/>
                </a:solidFill>
                <a:ea typeface="Times New Roman"/>
              </a:rPr>
              <a:t>.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04048" y="2348880"/>
            <a:ext cx="3744416" cy="936104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b="0" i="1" kern="1200" dirty="0" smtClean="0">
              <a:solidFill>
                <a:srgbClr val="002060"/>
              </a:solidFill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0" i="1" kern="1200" dirty="0" smtClean="0">
                <a:solidFill>
                  <a:srgbClr val="002060"/>
                </a:solidFill>
              </a:rPr>
              <a:t/>
            </a:r>
            <a:br>
              <a:rPr lang="ru-RU" sz="1800" b="0" i="1" kern="1200" dirty="0" smtClean="0">
                <a:solidFill>
                  <a:srgbClr val="002060"/>
                </a:solidFill>
              </a:rPr>
            </a:br>
            <a:endParaRPr lang="ru-RU" sz="1800" b="0" i="1" kern="1200" dirty="0" smtClean="0">
              <a:solidFill>
                <a:srgbClr val="002060"/>
              </a:solidFill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b="0" i="1" kern="1200" dirty="0">
              <a:solidFill>
                <a:srgbClr val="002060"/>
              </a:solidFill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i="1" kern="1200" dirty="0" smtClean="0">
                <a:solidFill>
                  <a:srgbClr val="002060"/>
                </a:solidFill>
              </a:rPr>
              <a:t>Игра </a:t>
            </a:r>
            <a:r>
              <a:rPr lang="ru-RU" sz="1800" i="1" kern="1200" dirty="0">
                <a:solidFill>
                  <a:srgbClr val="002060"/>
                </a:solidFill>
              </a:rPr>
              <a:t>«Вам письмо»</a:t>
            </a:r>
            <a:endParaRPr lang="ru-RU" sz="1800" i="1" kern="1200" dirty="0">
              <a:solidFill>
                <a:srgbClr val="002060"/>
              </a:solidFill>
              <a:ea typeface="Times New Roman"/>
            </a:endParaRPr>
          </a:p>
          <a:p>
            <a:endParaRPr lang="ru-RU" dirty="0"/>
          </a:p>
        </p:txBody>
      </p:sp>
      <p:pic>
        <p:nvPicPr>
          <p:cNvPr id="7" name="Picture 3" descr="G:\проект\DSC09874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77" t="626" r="12216"/>
          <a:stretch/>
        </p:blipFill>
        <p:spPr bwMode="auto">
          <a:xfrm>
            <a:off x="179512" y="2924944"/>
            <a:ext cx="3685604" cy="3572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:\DCIM\108MSDCF\DSC0988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2058" y="2852936"/>
            <a:ext cx="4739276" cy="355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Текст 4"/>
          <p:cNvSpPr txBox="1">
            <a:spLocks/>
          </p:cNvSpPr>
          <p:nvPr/>
        </p:nvSpPr>
        <p:spPr bwMode="auto">
          <a:xfrm>
            <a:off x="107504" y="2348880"/>
            <a:ext cx="3816424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1"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b="0" i="1" kern="1200" dirty="0" smtClean="0">
              <a:solidFill>
                <a:srgbClr val="00206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0" i="1" kern="1200" dirty="0" smtClean="0">
                <a:solidFill>
                  <a:srgbClr val="002060"/>
                </a:solidFill>
              </a:rPr>
              <a:t/>
            </a:r>
            <a:br>
              <a:rPr lang="ru-RU" sz="1800" b="0" i="1" kern="1200" dirty="0" smtClean="0">
                <a:solidFill>
                  <a:srgbClr val="002060"/>
                </a:solidFill>
              </a:rPr>
            </a:br>
            <a:endParaRPr lang="ru-RU" sz="1800" b="0" i="1" kern="1200" dirty="0" smtClean="0">
              <a:solidFill>
                <a:srgbClr val="002060"/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b="0" i="1" kern="1200" dirty="0" smtClean="0">
              <a:solidFill>
                <a:srgbClr val="002060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i="1" kern="1200" dirty="0" smtClean="0">
                <a:solidFill>
                  <a:srgbClr val="002060"/>
                </a:solidFill>
              </a:rPr>
              <a:t>Игра «На какую букву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i="1" kern="1200" dirty="0" smtClean="0">
                <a:solidFill>
                  <a:srgbClr val="002060"/>
                </a:solidFill>
              </a:rPr>
              <a:t>начинается слово»</a:t>
            </a:r>
            <a:endParaRPr lang="ru-RU" sz="1800" i="1" kern="1200" dirty="0" smtClean="0">
              <a:solidFill>
                <a:srgbClr val="002060"/>
              </a:solidFill>
              <a:ea typeface="Times New Roman"/>
            </a:endParaRPr>
          </a:p>
          <a:p>
            <a:endParaRPr lang="ru-RU" kern="0" dirty="0"/>
          </a:p>
        </p:txBody>
      </p:sp>
    </p:spTree>
    <p:extLst>
      <p:ext uri="{BB962C8B-B14F-4D97-AF65-F5344CB8AC3E}">
        <p14:creationId xmlns:p14="http://schemas.microsoft.com/office/powerpoint/2010/main" xmlns="" val="1932619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>
                <a:solidFill>
                  <a:srgbClr val="C00000"/>
                </a:solidFill>
              </a:rPr>
              <a:t>Реализация проекта</a:t>
            </a:r>
            <a:endParaRPr lang="ru-RU" sz="2800" dirty="0"/>
          </a:p>
        </p:txBody>
      </p:sp>
      <p:pic>
        <p:nvPicPr>
          <p:cNvPr id="9" name="Picture 3" descr="I:\DCIM\108MSDCF\DSC099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475656" y="1988840"/>
            <a:ext cx="5734990" cy="430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323528" y="1124744"/>
            <a:ext cx="8534752" cy="792089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</a:rPr>
              <a:t>Тренинг на песочном столе « Узнай звук - напиши букву», </a:t>
            </a:r>
            <a:r>
              <a:rPr lang="ru-RU" sz="2000" b="1" dirty="0" smtClean="0">
                <a:solidFill>
                  <a:srgbClr val="002060"/>
                </a:solidFill>
                <a:ea typeface="Times New Roman"/>
              </a:rPr>
              <a:t>помог узнать,  удалось ли Любе запомнить графические образы букв.</a:t>
            </a:r>
            <a:endParaRPr lang="ru-RU" sz="2000" b="1" dirty="0">
              <a:solidFill>
                <a:srgbClr val="002060"/>
              </a:solidFill>
              <a:latin typeface="Calibri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909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1199</TotalTime>
  <Words>757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День Победы_06</vt:lpstr>
      <vt:lpstr>Районный  конкурс профессионального мастерства педагогических работников дошкольного образования «Методическая разработка - 2019»  </vt:lpstr>
      <vt:lpstr>Актуальность проекта</vt:lpstr>
      <vt:lpstr>Актуальность проекта</vt:lpstr>
      <vt:lpstr>   Цель проекта – Формирование положительной мотивации у ребёнка  к изучению букв и запоминанию их образа. Задачи проекта Формировать навык соотнесения звука с буквой Развивать фонематический слух, память, внимание, мелкую моторику, воображение. Вовлекать родителей в совместную деятельность с детьми.                                            Планирование деятельности  </vt:lpstr>
      <vt:lpstr>Реализация проекта</vt:lpstr>
      <vt:lpstr>Реализация проекта</vt:lpstr>
      <vt:lpstr>Реализация проекта</vt:lpstr>
      <vt:lpstr>Реализация проекта</vt:lpstr>
      <vt:lpstr>Реализация проекта</vt:lpstr>
      <vt:lpstr>Презентация альбома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№ 9 «Солнышко» </dc:title>
  <dc:creator>Домашний</dc:creator>
  <cp:lastModifiedBy>xxx</cp:lastModifiedBy>
  <cp:revision>75</cp:revision>
  <dcterms:created xsi:type="dcterms:W3CDTF">2019-02-05T18:39:38Z</dcterms:created>
  <dcterms:modified xsi:type="dcterms:W3CDTF">2019-04-29T21:04:20Z</dcterms:modified>
</cp:coreProperties>
</file>