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2"/>
  </p:notesMasterIdLst>
  <p:sldIdLst>
    <p:sldId id="263" r:id="rId2"/>
    <p:sldId id="264" r:id="rId3"/>
    <p:sldId id="274" r:id="rId4"/>
    <p:sldId id="275" r:id="rId5"/>
    <p:sldId id="277" r:id="rId6"/>
    <p:sldId id="279" r:id="rId7"/>
    <p:sldId id="278" r:id="rId8"/>
    <p:sldId id="286" r:id="rId9"/>
    <p:sldId id="287" r:id="rId10"/>
    <p:sldId id="280" r:id="rId11"/>
    <p:sldId id="288" r:id="rId12"/>
    <p:sldId id="295" r:id="rId13"/>
    <p:sldId id="289" r:id="rId14"/>
    <p:sldId id="265" r:id="rId15"/>
    <p:sldId id="281" r:id="rId16"/>
    <p:sldId id="283" r:id="rId17"/>
    <p:sldId id="284" r:id="rId18"/>
    <p:sldId id="285" r:id="rId19"/>
    <p:sldId id="261" r:id="rId20"/>
    <p:sldId id="29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2B"/>
    <a:srgbClr val="31314D"/>
    <a:srgbClr val="E2E2E2"/>
    <a:srgbClr val="FF0000"/>
    <a:srgbClr val="66CCFF"/>
    <a:srgbClr val="E8FAFC"/>
    <a:srgbClr val="0066CC"/>
    <a:srgbClr val="005AB4"/>
    <a:srgbClr val="0180FF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775" autoAdjust="0"/>
  </p:normalViewPr>
  <p:slideViewPr>
    <p:cSldViewPr>
      <p:cViewPr varScale="1">
        <p:scale>
          <a:sx n="110" d="100"/>
          <a:sy n="110" d="100"/>
        </p:scale>
        <p:origin x="-9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D7A2E6-68F2-43F0-B6C6-328EBA5D58CA}" type="datetimeFigureOut">
              <a:rPr lang="ru-RU"/>
              <a:pPr>
                <a:defRPr/>
              </a:pPr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813CEE3-D916-405C-9470-A5C4B02F8D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15414-5892-4455-8CCF-02C20D38D4C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9B2D-BA1D-4267-B4A5-13880E6EECE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75E4-E032-4B46-AE34-E5CE126B404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15414-5892-4455-8CCF-02C20D38D4C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F415414-5892-4455-8CCF-02C20D38D4C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F0F90-3206-48BD-8045-4FD095EF723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87F34-9576-4A1B-AB97-DE64C064A5B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CCA6-9CBD-495C-ABA9-F8FE087E5DD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F3962-FDFF-4C26-A190-B667323338F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770A-2448-4321-9376-23AEF3D4D0F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6B7-E6F0-4BD4-B750-739B8436605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415414-5892-4455-8CCF-02C20D38D4C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/>
          </p:cNvSpPr>
          <p:nvPr/>
        </p:nvSpPr>
        <p:spPr bwMode="auto">
          <a:xfrm>
            <a:off x="479376" y="2781300"/>
            <a:ext cx="1123324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31314D"/>
                </a:solidFill>
              </a:rPr>
              <a:t>СИСТЕМА УПРАВЛЕНИЯ</a:t>
            </a:r>
          </a:p>
          <a:p>
            <a:pPr algn="ctr" eaLnBrk="1" hangingPunct="1"/>
            <a:r>
              <a:rPr lang="ru-RU" altLang="ru-RU" sz="5400" b="1" dirty="0" smtClean="0">
                <a:solidFill>
                  <a:srgbClr val="31314D"/>
                </a:solidFill>
              </a:rPr>
              <a:t>БАЗАМИ ДАННЫХ </a:t>
            </a:r>
            <a:endParaRPr lang="ru-RU" altLang="ru-RU" sz="5400" b="1" dirty="0">
              <a:solidFill>
                <a:srgbClr val="31314D"/>
              </a:solidFill>
            </a:endParaRPr>
          </a:p>
        </p:txBody>
      </p:sp>
      <p:sp>
        <p:nvSpPr>
          <p:cNvPr id="2051" name="Подзаголовок 2"/>
          <p:cNvSpPr>
            <a:spLocks/>
          </p:cNvSpPr>
          <p:nvPr/>
        </p:nvSpPr>
        <p:spPr bwMode="auto">
          <a:xfrm>
            <a:off x="479376" y="4005264"/>
            <a:ext cx="1123324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FF662B"/>
                </a:solidFill>
              </a:rPr>
              <a:t>МОДЕЛИРОВАНИЕ И ФОРМАЛИЗАЦИЯ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479376" y="476671"/>
            <a:ext cx="11233248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Запросы на выборку данных 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479376" y="970270"/>
            <a:ext cx="1123324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662B"/>
                </a:solidFill>
              </a:rPr>
              <a:t>Запрос</a:t>
            </a:r>
            <a:r>
              <a:rPr lang="ru-RU" altLang="ru-RU" sz="2400" dirty="0"/>
              <a:t> или </a:t>
            </a:r>
            <a:r>
              <a:rPr lang="ru-RU" altLang="ru-RU" sz="2400" b="1" i="1" dirty="0">
                <a:solidFill>
                  <a:srgbClr val="FF662B"/>
                </a:solidFill>
              </a:rPr>
              <a:t>справка</a:t>
            </a:r>
            <a:r>
              <a:rPr lang="ru-RU" altLang="ru-RU" sz="2400" dirty="0"/>
              <a:t> - таблица, содержащая интересующие пользователя сведения, извлечённые из базы данных.</a:t>
            </a: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479376" y="1733551"/>
            <a:ext cx="1123324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ru-RU" sz="2400" b="1" i="1" dirty="0">
                <a:solidFill>
                  <a:srgbClr val="FF662B"/>
                </a:solidFill>
              </a:rPr>
              <a:t>Условия</a:t>
            </a:r>
            <a:r>
              <a:rPr lang="ru-RU" altLang="ru-RU" sz="2400" b="1" i="1" dirty="0"/>
              <a:t> </a:t>
            </a:r>
            <a:r>
              <a:rPr lang="ru-RU" altLang="ru-RU" sz="2400" b="1" i="1" dirty="0">
                <a:solidFill>
                  <a:srgbClr val="FF662B"/>
                </a:solidFill>
              </a:rPr>
              <a:t>выбора</a:t>
            </a:r>
            <a:r>
              <a:rPr lang="ru-RU" altLang="ru-RU" sz="2400" b="1" i="1" dirty="0"/>
              <a:t> </a:t>
            </a:r>
            <a:r>
              <a:rPr lang="ru-RU" altLang="ru-RU" sz="2400" dirty="0"/>
              <a:t>записываются в форме логических выражений, в которых имена полей и их значения связаны операциями отношений. </a:t>
            </a:r>
          </a:p>
        </p:txBody>
      </p:sp>
      <p:graphicFrame>
        <p:nvGraphicFramePr>
          <p:cNvPr id="27722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1040456"/>
              </p:ext>
            </p:extLst>
          </p:nvPr>
        </p:nvGraphicFramePr>
        <p:xfrm>
          <a:off x="3143672" y="2780928"/>
          <a:ext cx="6096000" cy="31877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Знак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Обозначение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=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равно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&lt;&gt;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равно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Меньше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больше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&lt;=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меньше или равно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&gt;=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больше или равно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2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69224110"/>
              </p:ext>
            </p:extLst>
          </p:nvPr>
        </p:nvGraphicFramePr>
        <p:xfrm>
          <a:off x="2424113" y="1047526"/>
          <a:ext cx="7699375" cy="1433513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Ученик увлекается футболом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УВЛЕЧЕНИЕ =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футбол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’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377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2277199"/>
              </p:ext>
            </p:extLst>
          </p:nvPr>
        </p:nvGraphicFramePr>
        <p:xfrm>
          <a:off x="2424113" y="1047527"/>
          <a:ext cx="7699375" cy="1432440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07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59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 ученика – Патрина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 =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Патрина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’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403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2331066"/>
              </p:ext>
            </p:extLst>
          </p:nvPr>
        </p:nvGraphicFramePr>
        <p:xfrm>
          <a:off x="2424113" y="1047527"/>
          <a:ext cx="7699375" cy="1432440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07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59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Ученик не увлекается танцами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УВЛЕЧЕНИЕ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&lt;&gt;’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танцы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’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454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2091821"/>
              </p:ext>
            </p:extLst>
          </p:nvPr>
        </p:nvGraphicFramePr>
        <p:xfrm>
          <a:off x="2424113" y="1047527"/>
          <a:ext cx="7699375" cy="1432440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07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59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Ученик родился в 1996 году</a:t>
                      </a: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&gt;#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31.12.95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459" name="Group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8956644"/>
              </p:ext>
            </p:extLst>
          </p:nvPr>
        </p:nvGraphicFramePr>
        <p:xfrm>
          <a:off x="2424113" y="976089"/>
          <a:ext cx="7699375" cy="1616076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3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904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Ученик имеет персональный компьютер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НАЛИЧИЕ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ПК =1</a:t>
                      </a: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8" marB="45738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314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751" y="2708276"/>
            <a:ext cx="835342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32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6494430"/>
              </p:ext>
            </p:extLst>
          </p:nvPr>
        </p:nvGraphicFramePr>
        <p:xfrm>
          <a:off x="2424113" y="1047526"/>
          <a:ext cx="7699375" cy="1433512"/>
        </p:xfrm>
        <a:graphic>
          <a:graphicData uri="http://schemas.openxmlformats.org/drawingml/2006/table">
            <a:tbl>
              <a:tblPr/>
              <a:tblGrid>
                <a:gridCol w="273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5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83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841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ученика не превышает 160 см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&lt;= 160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2311" name="Text Box 247"/>
          <p:cNvSpPr txBox="1">
            <a:spLocks noChangeArrowheads="1"/>
          </p:cNvSpPr>
          <p:nvPr/>
        </p:nvSpPr>
        <p:spPr bwMode="auto">
          <a:xfrm>
            <a:off x="479376" y="232592"/>
            <a:ext cx="112332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 dirty="0">
                <a:solidFill>
                  <a:srgbClr val="31314D"/>
                </a:solidFill>
              </a:rPr>
              <a:t>Условия выбора </a:t>
            </a:r>
          </a:p>
        </p:txBody>
      </p:sp>
      <p:cxnSp>
        <p:nvCxnSpPr>
          <p:cNvPr id="73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2926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74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48688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8472487" y="1695226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8543925" y="2055589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2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2926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3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45085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347" name="Text Box 59"/>
          <p:cNvSpPr txBox="1">
            <a:spLocks noChangeArrowheads="1"/>
          </p:cNvSpPr>
          <p:nvPr/>
        </p:nvSpPr>
        <p:spPr bwMode="auto">
          <a:xfrm>
            <a:off x="8472487" y="1695226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348" name="Text Box 60"/>
          <p:cNvSpPr txBox="1">
            <a:spLocks noChangeArrowheads="1"/>
          </p:cNvSpPr>
          <p:nvPr/>
        </p:nvSpPr>
        <p:spPr bwMode="auto">
          <a:xfrm>
            <a:off x="8543925" y="2055589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4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2926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5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53006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374" name="Text Box 86"/>
          <p:cNvSpPr txBox="1">
            <a:spLocks noChangeArrowheads="1"/>
          </p:cNvSpPr>
          <p:nvPr/>
        </p:nvSpPr>
        <p:spPr bwMode="auto">
          <a:xfrm>
            <a:off x="8472487" y="1695226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375" name="Text Box 87"/>
          <p:cNvSpPr txBox="1">
            <a:spLocks noChangeArrowheads="1"/>
          </p:cNvSpPr>
          <p:nvPr/>
        </p:nvSpPr>
        <p:spPr bwMode="auto">
          <a:xfrm>
            <a:off x="8543925" y="2055589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6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5085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7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42926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425" name="Text Box 137"/>
          <p:cNvSpPr txBox="1">
            <a:spLocks noChangeArrowheads="1"/>
          </p:cNvSpPr>
          <p:nvPr/>
        </p:nvSpPr>
        <p:spPr bwMode="auto">
          <a:xfrm>
            <a:off x="8472487" y="1695226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426" name="Text Box 138"/>
          <p:cNvSpPr txBox="1">
            <a:spLocks noChangeArrowheads="1"/>
          </p:cNvSpPr>
          <p:nvPr/>
        </p:nvSpPr>
        <p:spPr bwMode="auto">
          <a:xfrm>
            <a:off x="8543925" y="2055589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8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573405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9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6092825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429" name="Text Box 141"/>
          <p:cNvSpPr txBox="1">
            <a:spLocks noChangeArrowheads="1"/>
          </p:cNvSpPr>
          <p:nvPr/>
        </p:nvSpPr>
        <p:spPr bwMode="auto">
          <a:xfrm>
            <a:off x="8472487" y="1695226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430" name="Text Box 142"/>
          <p:cNvSpPr txBox="1">
            <a:spLocks noChangeArrowheads="1"/>
          </p:cNvSpPr>
          <p:nvPr/>
        </p:nvSpPr>
        <p:spPr bwMode="auto">
          <a:xfrm>
            <a:off x="8543925" y="2055589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10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55165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5876925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2457" name="Text Box 169"/>
          <p:cNvSpPr txBox="1">
            <a:spLocks noChangeArrowheads="1"/>
          </p:cNvSpPr>
          <p:nvPr/>
        </p:nvSpPr>
        <p:spPr bwMode="auto">
          <a:xfrm>
            <a:off x="8616950" y="1695226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2458" name="Text Box 170"/>
          <p:cNvSpPr txBox="1">
            <a:spLocks noChangeArrowheads="1"/>
          </p:cNvSpPr>
          <p:nvPr/>
        </p:nvSpPr>
        <p:spPr bwMode="auto">
          <a:xfrm>
            <a:off x="8543925" y="2127026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2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2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2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12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12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3" grpId="0"/>
      <p:bldP spid="12323" grpId="1"/>
      <p:bldP spid="12324" grpId="0"/>
      <p:bldP spid="12324" grpId="1"/>
      <p:bldP spid="12347" grpId="0"/>
      <p:bldP spid="12347" grpId="1"/>
      <p:bldP spid="12348" grpId="0"/>
      <p:bldP spid="12348" grpId="1"/>
      <p:bldP spid="12374" grpId="0"/>
      <p:bldP spid="12374" grpId="1"/>
      <p:bldP spid="12375" grpId="0"/>
      <p:bldP spid="12375" grpId="1"/>
      <p:bldP spid="12425" grpId="0"/>
      <p:bldP spid="12425" grpId="1"/>
      <p:bldP spid="12426" grpId="0"/>
      <p:bldP spid="12426" grpId="1"/>
      <p:bldP spid="12429" grpId="0"/>
      <p:bldP spid="12429" grpId="1"/>
      <p:bldP spid="12430" grpId="0"/>
      <p:bldP spid="12430" grpId="1"/>
      <p:bldP spid="12457" grpId="0"/>
      <p:bldP spid="124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73"/>
          <p:cNvSpPr txBox="1">
            <a:spLocks noChangeArrowheads="1"/>
          </p:cNvSpPr>
          <p:nvPr/>
        </p:nvSpPr>
        <p:spPr bwMode="auto">
          <a:xfrm>
            <a:off x="479377" y="970187"/>
            <a:ext cx="112332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/>
            <a:r>
              <a:rPr lang="ru-RU" altLang="ru-RU" sz="2800" dirty="0"/>
              <a:t>При сравнении дат одна дата считается меньше другой, если она относится к более раннему времени.</a:t>
            </a:r>
          </a:p>
        </p:txBody>
      </p:sp>
      <p:graphicFrame>
        <p:nvGraphicFramePr>
          <p:cNvPr id="34957" name="Group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6642837"/>
              </p:ext>
            </p:extLst>
          </p:nvPr>
        </p:nvGraphicFramePr>
        <p:xfrm>
          <a:off x="3648076" y="2205039"/>
          <a:ext cx="5400675" cy="3557589"/>
        </p:xfrm>
        <a:graphic>
          <a:graphicData uri="http://schemas.openxmlformats.org/drawingml/2006/table">
            <a:tbl>
              <a:tblPr/>
              <a:tblGrid>
                <a:gridCol w="34147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59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01.11.95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02.11.95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12.01.97 &gt; 31.03.98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29.11.95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02.12.95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9.11.95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01.11.96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06.12.99 &lt; 12.01.98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14.06.98 &gt; 05.09.99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3341" name="Text Box 247"/>
          <p:cNvSpPr txBox="1">
            <a:spLocks noChangeArrowheads="1"/>
          </p:cNvSpPr>
          <p:nvPr/>
        </p:nvSpPr>
        <p:spPr bwMode="auto">
          <a:xfrm>
            <a:off x="479376" y="260648"/>
            <a:ext cx="112332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 dirty="0">
                <a:solidFill>
                  <a:srgbClr val="31314D"/>
                </a:solidFill>
              </a:rPr>
              <a:t>Условия выбора даты</a:t>
            </a:r>
          </a:p>
        </p:txBody>
      </p:sp>
      <p:sp>
        <p:nvSpPr>
          <p:cNvPr id="34948" name="Text Box 132"/>
          <p:cNvSpPr txBox="1">
            <a:spLocks noChangeArrowheads="1"/>
          </p:cNvSpPr>
          <p:nvPr/>
        </p:nvSpPr>
        <p:spPr bwMode="auto">
          <a:xfrm>
            <a:off x="7175501" y="2852738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34954" name="Text Box 138"/>
          <p:cNvSpPr txBox="1">
            <a:spLocks noChangeArrowheads="1"/>
          </p:cNvSpPr>
          <p:nvPr/>
        </p:nvSpPr>
        <p:spPr bwMode="auto">
          <a:xfrm>
            <a:off x="7175501" y="3860800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34955" name="Text Box 139"/>
          <p:cNvSpPr txBox="1">
            <a:spLocks noChangeArrowheads="1"/>
          </p:cNvSpPr>
          <p:nvPr/>
        </p:nvSpPr>
        <p:spPr bwMode="auto">
          <a:xfrm>
            <a:off x="7175501" y="4365625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34958" name="Text Box 142"/>
          <p:cNvSpPr txBox="1">
            <a:spLocks noChangeArrowheads="1"/>
          </p:cNvSpPr>
          <p:nvPr/>
        </p:nvSpPr>
        <p:spPr bwMode="auto">
          <a:xfrm>
            <a:off x="7391401" y="3357563"/>
            <a:ext cx="1223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Ложь</a:t>
            </a:r>
            <a:r>
              <a:rPr lang="ru-RU" alt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4959" name="Text Box 143"/>
          <p:cNvSpPr txBox="1">
            <a:spLocks noChangeArrowheads="1"/>
          </p:cNvSpPr>
          <p:nvPr/>
        </p:nvSpPr>
        <p:spPr bwMode="auto">
          <a:xfrm>
            <a:off x="7391401" y="4797425"/>
            <a:ext cx="1223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Ложь</a:t>
            </a:r>
            <a:r>
              <a:rPr lang="ru-RU" altLang="ru-RU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4960" name="Text Box 144"/>
          <p:cNvSpPr txBox="1">
            <a:spLocks noChangeArrowheads="1"/>
          </p:cNvSpPr>
          <p:nvPr/>
        </p:nvSpPr>
        <p:spPr bwMode="auto">
          <a:xfrm>
            <a:off x="7391401" y="5300663"/>
            <a:ext cx="1223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FF0000"/>
                </a:solidFill>
              </a:rPr>
              <a:t>Ложь</a:t>
            </a:r>
            <a:r>
              <a:rPr lang="ru-RU" altLang="ru-RU" b="1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48" grpId="0"/>
      <p:bldP spid="34954" grpId="0"/>
      <p:bldP spid="34955" grpId="0"/>
      <p:bldP spid="34958" grpId="0"/>
      <p:bldP spid="34959" grpId="0"/>
      <p:bldP spid="349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7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1133673"/>
              </p:ext>
            </p:extLst>
          </p:nvPr>
        </p:nvGraphicFramePr>
        <p:xfrm>
          <a:off x="2144713" y="989013"/>
          <a:ext cx="8208962" cy="1616075"/>
        </p:xfrm>
        <a:graphic>
          <a:graphicData uri="http://schemas.openxmlformats.org/drawingml/2006/table">
            <a:tbl>
              <a:tblPr/>
              <a:tblGrid>
                <a:gridCol w="29114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7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27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ученика больше 160 см, и ученик увлекается плаванием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 160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 УВЛЕЧЕНИЕ =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‘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плавание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’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5417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91337271"/>
              </p:ext>
            </p:extLst>
          </p:nvPr>
        </p:nvGraphicFramePr>
        <p:xfrm>
          <a:off x="2144713" y="989013"/>
          <a:ext cx="8208962" cy="1616075"/>
        </p:xfrm>
        <a:graphic>
          <a:graphicData uri="http://schemas.openxmlformats.org/drawingml/2006/table">
            <a:tbl>
              <a:tblPr/>
              <a:tblGrid>
                <a:gridCol w="29114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7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27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ученика больше 160 см или ученик увлекается плаванием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 160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ИЛИ УВЛЕЧЕНИЕ =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`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плавание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`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5468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1459862"/>
              </p:ext>
            </p:extLst>
          </p:nvPr>
        </p:nvGraphicFramePr>
        <p:xfrm>
          <a:off x="2144713" y="989013"/>
          <a:ext cx="8208962" cy="1433513"/>
        </p:xfrm>
        <a:graphic>
          <a:graphicData uri="http://schemas.openxmlformats.org/drawingml/2006/table">
            <a:tbl>
              <a:tblPr/>
              <a:tblGrid>
                <a:gridCol w="29114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447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83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Высказывание 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Логическое выражение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Номер записи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Значение 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841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День рождения Ольги не 09.05.96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ИМЯ =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`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Ольга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`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 ДАТА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&lt;&gt;#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09.05.96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0" marB="45730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4358" name="Text Box 81"/>
          <p:cNvSpPr txBox="1">
            <a:spLocks noChangeArrowheads="1"/>
          </p:cNvSpPr>
          <p:nvPr/>
        </p:nvSpPr>
        <p:spPr bwMode="auto">
          <a:xfrm>
            <a:off x="2063750" y="5805488"/>
            <a:ext cx="81359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4359" name="Text Box 247"/>
          <p:cNvSpPr txBox="1">
            <a:spLocks noChangeArrowheads="1"/>
          </p:cNvSpPr>
          <p:nvPr/>
        </p:nvSpPr>
        <p:spPr bwMode="auto">
          <a:xfrm>
            <a:off x="515095" y="246199"/>
            <a:ext cx="112332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 dirty="0">
                <a:solidFill>
                  <a:srgbClr val="31314D"/>
                </a:solidFill>
              </a:rPr>
              <a:t>Сложные</a:t>
            </a:r>
            <a:r>
              <a:rPr lang="ru-RU" altLang="ru-RU" sz="4000" b="1" dirty="0">
                <a:solidFill>
                  <a:srgbClr val="31314D"/>
                </a:solidFill>
                <a:latin typeface="Calibri" panose="020F0502020204030204" pitchFamily="34" charset="0"/>
              </a:rPr>
              <a:t> </a:t>
            </a:r>
            <a:r>
              <a:rPr lang="ru-RU" altLang="ru-RU" sz="4400" b="1" dirty="0">
                <a:solidFill>
                  <a:srgbClr val="31314D"/>
                </a:solidFill>
              </a:rPr>
              <a:t>условия выбора </a:t>
            </a:r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>
            <a:off x="8626476" y="170815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8626476" y="213995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pic>
        <p:nvPicPr>
          <p:cNvPr id="15414" name="Picture 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751" y="2708276"/>
            <a:ext cx="835342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8688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74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6092825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2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6092825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3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4292600"/>
            <a:ext cx="7929562" cy="1588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5439" name="Text Box 79"/>
          <p:cNvSpPr txBox="1">
            <a:spLocks noChangeArrowheads="1"/>
          </p:cNvSpPr>
          <p:nvPr/>
        </p:nvSpPr>
        <p:spPr bwMode="auto">
          <a:xfrm>
            <a:off x="8626476" y="170815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5440" name="Text Box 80"/>
          <p:cNvSpPr txBox="1">
            <a:spLocks noChangeArrowheads="1"/>
          </p:cNvSpPr>
          <p:nvPr/>
        </p:nvSpPr>
        <p:spPr bwMode="auto">
          <a:xfrm>
            <a:off x="8626476" y="213995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  <p:cxnSp>
        <p:nvCxnSpPr>
          <p:cNvPr id="4" name="Прямая соединительная линия 72"/>
          <p:cNvCxnSpPr>
            <a:cxnSpLocks noChangeShapeType="1"/>
          </p:cNvCxnSpPr>
          <p:nvPr/>
        </p:nvCxnSpPr>
        <p:spPr bwMode="auto">
          <a:xfrm>
            <a:off x="2424113" y="48688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5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24113" y="5516564"/>
            <a:ext cx="7929562" cy="1587"/>
          </a:xfrm>
          <a:prstGeom prst="line">
            <a:avLst/>
          </a:prstGeom>
          <a:noFill/>
          <a:ln w="38100" algn="ctr">
            <a:solidFill>
              <a:srgbClr val="99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5463" name="Text Box 103"/>
          <p:cNvSpPr txBox="1">
            <a:spLocks noChangeArrowheads="1"/>
          </p:cNvSpPr>
          <p:nvPr/>
        </p:nvSpPr>
        <p:spPr bwMode="auto">
          <a:xfrm>
            <a:off x="8626476" y="170815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33CC33"/>
                </a:solidFill>
              </a:rPr>
              <a:t>Истина </a:t>
            </a:r>
          </a:p>
        </p:txBody>
      </p:sp>
      <p:sp>
        <p:nvSpPr>
          <p:cNvPr id="15464" name="Text Box 104"/>
          <p:cNvSpPr txBox="1">
            <a:spLocks noChangeArrowheads="1"/>
          </p:cNvSpPr>
          <p:nvPr/>
        </p:nvSpPr>
        <p:spPr bwMode="auto">
          <a:xfrm>
            <a:off x="8626476" y="2068513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rgbClr val="FF0000"/>
                </a:solidFill>
              </a:rPr>
              <a:t>Ложь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2" grpId="0"/>
      <p:bldP spid="15412" grpId="1"/>
      <p:bldP spid="15413" grpId="0"/>
      <p:bldP spid="15413" grpId="1"/>
      <p:bldP spid="15439" grpId="0"/>
      <p:bldP spid="15439" grpId="1"/>
      <p:bldP spid="15440" grpId="0"/>
      <p:bldP spid="15440" grpId="1"/>
      <p:bldP spid="15463" grpId="0"/>
      <p:bldP spid="154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2"/>
          <p:cNvSpPr>
            <a:spLocks/>
          </p:cNvSpPr>
          <p:nvPr/>
        </p:nvSpPr>
        <p:spPr bwMode="auto">
          <a:xfrm>
            <a:off x="479376" y="404664"/>
            <a:ext cx="11233248" cy="5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solidFill>
                  <a:srgbClr val="FF662B"/>
                </a:solidFill>
              </a:rPr>
              <a:t>Самое главное</a:t>
            </a:r>
          </a:p>
        </p:txBody>
      </p:sp>
      <p:sp>
        <p:nvSpPr>
          <p:cNvPr id="15363" name="Text Box 126"/>
          <p:cNvSpPr txBox="1">
            <a:spLocks noChangeArrowheads="1"/>
          </p:cNvSpPr>
          <p:nvPr/>
        </p:nvSpPr>
        <p:spPr bwMode="auto">
          <a:xfrm>
            <a:off x="479376" y="1052736"/>
            <a:ext cx="11233247" cy="5140061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lnSpc>
                <a:spcPct val="110000"/>
              </a:lnSpc>
              <a:spcBef>
                <a:spcPct val="40000"/>
              </a:spcBef>
            </a:pPr>
            <a:r>
              <a:rPr lang="ru-RU" altLang="ru-RU" sz="2800" b="1" i="1" dirty="0">
                <a:solidFill>
                  <a:srgbClr val="FF662B"/>
                </a:solidFill>
              </a:rPr>
              <a:t>Система управления базами данных (СУБД)</a:t>
            </a:r>
            <a:r>
              <a:rPr lang="ru-RU" altLang="ru-RU" sz="2800" dirty="0">
                <a:solidFill>
                  <a:srgbClr val="FF662B"/>
                </a:solidFill>
              </a:rPr>
              <a:t> </a:t>
            </a:r>
            <a:r>
              <a:rPr lang="ru-RU" altLang="ru-RU" sz="2800" dirty="0"/>
              <a:t>- программное обеспечение для создания баз данных, хранения и поиска в них необходимой информации называется</a:t>
            </a:r>
          </a:p>
          <a:p>
            <a:pPr indent="357188" eaLnBrk="1" hangingPunct="1">
              <a:lnSpc>
                <a:spcPct val="110000"/>
              </a:lnSpc>
              <a:spcBef>
                <a:spcPct val="40000"/>
              </a:spcBef>
            </a:pPr>
            <a:r>
              <a:rPr lang="ru-RU" altLang="ru-RU" sz="2800" b="1" i="1" dirty="0">
                <a:solidFill>
                  <a:srgbClr val="FF662B"/>
                </a:solidFill>
              </a:rPr>
              <a:t>Таблицы, формы, запросы, отчёты</a:t>
            </a:r>
            <a:r>
              <a:rPr lang="ru-RU" altLang="ru-RU" sz="2800" dirty="0">
                <a:solidFill>
                  <a:srgbClr val="FF662B"/>
                </a:solidFill>
              </a:rPr>
              <a:t> </a:t>
            </a:r>
            <a:r>
              <a:rPr lang="ru-RU" altLang="ru-RU" sz="2800" dirty="0"/>
              <a:t>- основные объекты СУБД. </a:t>
            </a:r>
          </a:p>
          <a:p>
            <a:pPr indent="357188" eaLnBrk="1" hangingPunct="1">
              <a:lnSpc>
                <a:spcPct val="110000"/>
              </a:lnSpc>
              <a:spcBef>
                <a:spcPct val="40000"/>
              </a:spcBef>
            </a:pPr>
            <a:r>
              <a:rPr lang="ru-RU" altLang="ru-RU" sz="2800" dirty="0"/>
              <a:t>С помощью </a:t>
            </a:r>
            <a:r>
              <a:rPr lang="ru-RU" altLang="ru-RU" sz="2800" b="1" i="1" dirty="0">
                <a:solidFill>
                  <a:srgbClr val="FF662B"/>
                </a:solidFill>
              </a:rPr>
              <a:t>запросов на выборку данных</a:t>
            </a:r>
            <a:r>
              <a:rPr lang="ru-RU" altLang="ru-RU" sz="2800" dirty="0"/>
              <a:t>, удовлетворяющих заданным условиям (условиям выбора), пользователь получает из базы данных только те записи и их поля, которые ему нужны. В командах СУБД условия выбора записываются в форме логических выражений.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02" name="Group 5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8012115"/>
              </p:ext>
            </p:extLst>
          </p:nvPr>
        </p:nvGraphicFramePr>
        <p:xfrm>
          <a:off x="2207443" y="1773971"/>
          <a:ext cx="8064500" cy="3063877"/>
        </p:xfrm>
        <a:graphic>
          <a:graphicData uri="http://schemas.openxmlformats.org/drawingml/2006/table">
            <a:tbl>
              <a:tblPr/>
              <a:tblGrid>
                <a:gridCol w="720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85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653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91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Название 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Жёсткий диск (ГБ)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Оперативная память (МБ)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3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Sony Vaio AW2X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4096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3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Lenovo S10e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3072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3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Asus F70SL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2048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27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Aser F525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2048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43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Samsung NC20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1024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43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Roverbook V212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1024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29208" name="Group 5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0632422"/>
              </p:ext>
            </p:extLst>
          </p:nvPr>
        </p:nvGraphicFramePr>
        <p:xfrm>
          <a:off x="2062981" y="1702532"/>
          <a:ext cx="8353425" cy="2952751"/>
        </p:xfrm>
        <a:graphic>
          <a:graphicData uri="http://schemas.openxmlformats.org/drawingml/2006/table">
            <a:tbl>
              <a:tblPr/>
              <a:tblGrid>
                <a:gridCol w="13922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13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446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Алгебра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Геометрия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Информатика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Физика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Алексеев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Воронин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Ильин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Костин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Сизова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Школина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29272" name="Group 6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8901741"/>
              </p:ext>
            </p:extLst>
          </p:nvPr>
        </p:nvGraphicFramePr>
        <p:xfrm>
          <a:off x="2278880" y="1846996"/>
          <a:ext cx="7920038" cy="3170240"/>
        </p:xfrm>
        <a:graphic>
          <a:graphicData uri="http://schemas.openxmlformats.org/drawingml/2006/table">
            <a:tbl>
              <a:tblPr/>
              <a:tblGrid>
                <a:gridCol w="18716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92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192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962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 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Задача 1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Задача 2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Задача 3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Сумма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Жариков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Костин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Кузнецов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Михайлова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Сизова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Старовойтова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62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Школина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T="45725" marB="45725" horzOverflow="overflow">
                    <a:lnL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131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6386" name="Заголовок 2"/>
          <p:cNvSpPr>
            <a:spLocks/>
          </p:cNvSpPr>
          <p:nvPr/>
        </p:nvSpPr>
        <p:spPr bwMode="auto">
          <a:xfrm>
            <a:off x="479376" y="404663"/>
            <a:ext cx="11233248" cy="4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4400" b="1" dirty="0">
                <a:solidFill>
                  <a:srgbClr val="31314D"/>
                </a:solidFill>
              </a:rPr>
              <a:t>Вопросы и задания</a:t>
            </a:r>
          </a:p>
        </p:txBody>
      </p:sp>
      <p:sp>
        <p:nvSpPr>
          <p:cNvPr id="29076" name="Text Box 404"/>
          <p:cNvSpPr txBox="1">
            <a:spLocks noChangeArrowheads="1"/>
          </p:cNvSpPr>
          <p:nvPr/>
        </p:nvSpPr>
        <p:spPr bwMode="auto">
          <a:xfrm>
            <a:off x="1918519" y="1918432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Что такое СУБД?</a:t>
            </a:r>
          </a:p>
        </p:txBody>
      </p:sp>
      <p:sp>
        <p:nvSpPr>
          <p:cNvPr id="29077" name="Text Box 405"/>
          <p:cNvSpPr txBox="1">
            <a:spLocks noChangeArrowheads="1"/>
          </p:cNvSpPr>
          <p:nvPr/>
        </p:nvSpPr>
        <p:spPr bwMode="auto">
          <a:xfrm>
            <a:off x="1918519" y="19184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Какая СУБД установлена на компьютерах в вашем классе?</a:t>
            </a:r>
          </a:p>
        </p:txBody>
      </p:sp>
      <p:sp>
        <p:nvSpPr>
          <p:cNvPr id="29078" name="Text Box 406"/>
          <p:cNvSpPr txBox="1">
            <a:spLocks noChangeArrowheads="1"/>
          </p:cNvSpPr>
          <p:nvPr/>
        </p:nvSpPr>
        <p:spPr bwMode="auto">
          <a:xfrm>
            <a:off x="1918519" y="1918432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С чего начинается создание БД?</a:t>
            </a:r>
          </a:p>
        </p:txBody>
      </p:sp>
      <p:sp>
        <p:nvSpPr>
          <p:cNvPr id="29079" name="Text Box 407"/>
          <p:cNvSpPr txBox="1">
            <a:spLocks noChangeArrowheads="1"/>
          </p:cNvSpPr>
          <p:nvPr/>
        </p:nvSpPr>
        <p:spPr bwMode="auto">
          <a:xfrm>
            <a:off x="1918519" y="19184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Перечислите основные объекты СУБД.</a:t>
            </a:r>
          </a:p>
          <a:p>
            <a:pPr eaLnBrk="1" hangingPunct="1"/>
            <a:r>
              <a:rPr lang="ru-RU" altLang="ru-RU" sz="2400"/>
              <a:t>Какие функции они выполняют?</a:t>
            </a:r>
          </a:p>
        </p:txBody>
      </p:sp>
      <p:sp>
        <p:nvSpPr>
          <p:cNvPr id="29080" name="Text Box 408"/>
          <p:cNvSpPr txBox="1">
            <a:spLocks noChangeArrowheads="1"/>
          </p:cNvSpPr>
          <p:nvPr/>
        </p:nvSpPr>
        <p:spPr bwMode="auto">
          <a:xfrm>
            <a:off x="1991544" y="838933"/>
            <a:ext cx="86756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В табличной форме представлены характеристики ноутбуков, имеющихся в продаже в компьютерном салоне:</a:t>
            </a:r>
          </a:p>
        </p:txBody>
      </p:sp>
      <p:sp>
        <p:nvSpPr>
          <p:cNvPr id="29203" name="Text Box 531"/>
          <p:cNvSpPr txBox="1">
            <a:spLocks noChangeArrowheads="1"/>
          </p:cNvSpPr>
          <p:nvPr/>
        </p:nvSpPr>
        <p:spPr bwMode="auto">
          <a:xfrm>
            <a:off x="1991544" y="5087083"/>
            <a:ext cx="8353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 Какую строку будет занимать запись, содержащая сведения о ноутбуке Asus F70SL, после сортировки по возрастанию значений поля НАЗВАНИЕ?</a:t>
            </a:r>
          </a:p>
        </p:txBody>
      </p:sp>
      <p:sp>
        <p:nvSpPr>
          <p:cNvPr id="29204" name="Text Box 532"/>
          <p:cNvSpPr txBox="1">
            <a:spLocks noChangeArrowheads="1"/>
          </p:cNvSpPr>
          <p:nvPr/>
        </p:nvSpPr>
        <p:spPr bwMode="auto">
          <a:xfrm>
            <a:off x="2062981" y="5087083"/>
            <a:ext cx="8353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 Какую строку будет занимать запись, содержащая сведения о ноутбуке Asus F70SL, после сортировки по убыванию значений поля</a:t>
            </a:r>
            <a:r>
              <a:rPr lang="en-US" altLang="ru-RU" sz="2400"/>
              <a:t> </a:t>
            </a:r>
            <a:r>
              <a:rPr lang="ru-RU" altLang="ru-RU" sz="2400"/>
              <a:t>ЖЁСТКИЙ ДИСК?</a:t>
            </a:r>
          </a:p>
        </p:txBody>
      </p:sp>
      <p:sp>
        <p:nvSpPr>
          <p:cNvPr id="29205" name="Text Box 533"/>
          <p:cNvSpPr txBox="1">
            <a:spLocks noChangeArrowheads="1"/>
          </p:cNvSpPr>
          <p:nvPr/>
        </p:nvSpPr>
        <p:spPr bwMode="auto">
          <a:xfrm>
            <a:off x="1991544" y="5087082"/>
            <a:ext cx="83534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/>
              <a:t>Какую строку будет занимать запись, содержащая сведения о ноутбуке Asus F70SL, после сортировки сначала по убыванию значений поля ОПЕРАТИВНАЯ ПАМЯТЬ, затем по возрастанию значений поля</a:t>
            </a:r>
            <a:r>
              <a:rPr lang="en-US" altLang="ru-RU" sz="2200"/>
              <a:t> </a:t>
            </a:r>
            <a:r>
              <a:rPr lang="ru-RU" altLang="ru-RU" sz="2200"/>
              <a:t>ЖЁСТКИЙ ДИСК?</a:t>
            </a:r>
          </a:p>
        </p:txBody>
      </p:sp>
      <p:sp>
        <p:nvSpPr>
          <p:cNvPr id="29206" name="Text Box 534"/>
          <p:cNvSpPr txBox="1">
            <a:spLocks noChangeArrowheads="1"/>
          </p:cNvSpPr>
          <p:nvPr/>
        </p:nvSpPr>
        <p:spPr bwMode="auto">
          <a:xfrm>
            <a:off x="1918519" y="1918432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Какова цель запроса на выборку?</a:t>
            </a:r>
          </a:p>
        </p:txBody>
      </p:sp>
      <p:sp>
        <p:nvSpPr>
          <p:cNvPr id="29207" name="Text Box 535"/>
          <p:cNvSpPr txBox="1">
            <a:spLocks noChangeArrowheads="1"/>
          </p:cNvSpPr>
          <p:nvPr/>
        </p:nvSpPr>
        <p:spPr bwMode="auto">
          <a:xfrm>
            <a:off x="2062981" y="8389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В табличной форме представлен фрагмент базы данных с годовыми оценками учащихся:</a:t>
            </a:r>
          </a:p>
        </p:txBody>
      </p:sp>
      <p:sp>
        <p:nvSpPr>
          <p:cNvPr id="29266" name="Text Box 594"/>
          <p:cNvSpPr txBox="1">
            <a:spLocks noChangeArrowheads="1"/>
          </p:cNvSpPr>
          <p:nvPr/>
        </p:nvSpPr>
        <p:spPr bwMode="auto">
          <a:xfrm>
            <a:off x="1918519" y="4942621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Сколько записей в данном фрагменте удовлетворяет следующему условию?</a:t>
            </a:r>
          </a:p>
        </p:txBody>
      </p:sp>
      <p:sp>
        <p:nvSpPr>
          <p:cNvPr id="29267" name="Text Box 595"/>
          <p:cNvSpPr txBox="1">
            <a:spLocks noChangeArrowheads="1"/>
          </p:cNvSpPr>
          <p:nvPr/>
        </p:nvSpPr>
        <p:spPr bwMode="auto">
          <a:xfrm>
            <a:off x="1774056" y="5807807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 АЛГЕБРА&gt;3 И ИНФОРМАТИКА&gt;4 И ПОЛ=</a:t>
            </a:r>
            <a:r>
              <a:rPr lang="en-US" altLang="ru-RU" sz="2400"/>
              <a:t>`</a:t>
            </a:r>
            <a:r>
              <a:rPr lang="ru-RU" altLang="ru-RU" sz="2400"/>
              <a:t>М</a:t>
            </a:r>
            <a:r>
              <a:rPr lang="en-US" altLang="ru-RU" sz="2400"/>
              <a:t>`</a:t>
            </a:r>
            <a:endParaRPr lang="ru-RU" altLang="ru-RU" sz="2400"/>
          </a:p>
        </p:txBody>
      </p:sp>
      <p:sp>
        <p:nvSpPr>
          <p:cNvPr id="29268" name="Text Box 596"/>
          <p:cNvSpPr txBox="1">
            <a:spLocks noChangeArrowheads="1"/>
          </p:cNvSpPr>
          <p:nvPr/>
        </p:nvSpPr>
        <p:spPr bwMode="auto">
          <a:xfrm>
            <a:off x="1918519" y="587924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(АЛГЕБРА&gt;4 ИЛИ ИНФОРМАТИКА&gt;4) И ПОЛ=</a:t>
            </a:r>
            <a:r>
              <a:rPr lang="en-US" altLang="ru-RU" sz="2400"/>
              <a:t>`</a:t>
            </a:r>
            <a:r>
              <a:rPr lang="ru-RU" altLang="ru-RU" sz="2400"/>
              <a:t>Ж</a:t>
            </a:r>
            <a:r>
              <a:rPr lang="en-US" altLang="ru-RU" sz="2400"/>
              <a:t>`</a:t>
            </a:r>
            <a:endParaRPr lang="ru-RU" altLang="ru-RU" sz="2400"/>
          </a:p>
        </p:txBody>
      </p:sp>
      <p:sp>
        <p:nvSpPr>
          <p:cNvPr id="29269" name="Text Box 597"/>
          <p:cNvSpPr txBox="1">
            <a:spLocks noChangeArrowheads="1"/>
          </p:cNvSpPr>
          <p:nvPr/>
        </p:nvSpPr>
        <p:spPr bwMode="auto">
          <a:xfrm>
            <a:off x="1991544" y="58935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 ФИЗИКА=3 ИЛИ АЛГЕБРА=3 ИЛИ ГЕОМЕТРИЯ=3 ИЛИ</a:t>
            </a:r>
          </a:p>
          <a:p>
            <a:pPr eaLnBrk="1" hangingPunct="1"/>
            <a:r>
              <a:rPr lang="ru-RU" altLang="ru-RU" sz="2400"/>
              <a:t>ИНФОРМАТИКА=3</a:t>
            </a:r>
          </a:p>
        </p:txBody>
      </p:sp>
      <p:sp>
        <p:nvSpPr>
          <p:cNvPr id="29270" name="Text Box 598"/>
          <p:cNvSpPr txBox="1">
            <a:spLocks noChangeArrowheads="1"/>
          </p:cNvSpPr>
          <p:nvPr/>
        </p:nvSpPr>
        <p:spPr bwMode="auto">
          <a:xfrm>
            <a:off x="1991544" y="58935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(ФИЗИКА=3 ИЛИ АЛГЕБРА=3) И (ГЕОМЕТРИЯ=3 ИЛИ</a:t>
            </a:r>
          </a:p>
          <a:p>
            <a:pPr eaLnBrk="1" hangingPunct="1"/>
            <a:r>
              <a:rPr lang="ru-RU" altLang="ru-RU" sz="2400"/>
              <a:t>ИНФОРМАТИКА=3)</a:t>
            </a:r>
          </a:p>
        </p:txBody>
      </p:sp>
      <p:sp>
        <p:nvSpPr>
          <p:cNvPr id="29271" name="Text Box 599"/>
          <p:cNvSpPr txBox="1">
            <a:spLocks noChangeArrowheads="1"/>
          </p:cNvSpPr>
          <p:nvPr/>
        </p:nvSpPr>
        <p:spPr bwMode="auto">
          <a:xfrm>
            <a:off x="1991544" y="838933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В табличной форме представлен фрагмент базы данных с результатами олимпиады по информатике:</a:t>
            </a:r>
          </a:p>
        </p:txBody>
      </p:sp>
      <p:sp>
        <p:nvSpPr>
          <p:cNvPr id="29337" name="Text Box 665"/>
          <p:cNvSpPr txBox="1">
            <a:spLocks noChangeArrowheads="1"/>
          </p:cNvSpPr>
          <p:nvPr/>
        </p:nvSpPr>
        <p:spPr bwMode="auto">
          <a:xfrm>
            <a:off x="1918519" y="5158521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Сколько записей в данном фрагменте удовлетворяет следующему условию?</a:t>
            </a:r>
          </a:p>
        </p:txBody>
      </p:sp>
      <p:sp>
        <p:nvSpPr>
          <p:cNvPr id="29338" name="Text Box 666"/>
          <p:cNvSpPr txBox="1">
            <a:spLocks noChangeArrowheads="1"/>
          </p:cNvSpPr>
          <p:nvPr/>
        </p:nvSpPr>
        <p:spPr bwMode="auto">
          <a:xfrm>
            <a:off x="1991544" y="5950682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 ПОЛ=</a:t>
            </a:r>
            <a:r>
              <a:rPr lang="en-US" altLang="ru-RU" sz="2400"/>
              <a:t>‘</a:t>
            </a:r>
            <a:r>
              <a:rPr lang="ru-RU" altLang="ru-RU" sz="2400"/>
              <a:t>М</a:t>
            </a:r>
            <a:r>
              <a:rPr lang="en-US" altLang="ru-RU" sz="2400"/>
              <a:t>’</a:t>
            </a:r>
            <a:r>
              <a:rPr lang="ru-RU" altLang="ru-RU" sz="2400"/>
              <a:t> И СУММА&gt;55</a:t>
            </a:r>
          </a:p>
        </p:txBody>
      </p:sp>
      <p:sp>
        <p:nvSpPr>
          <p:cNvPr id="29339" name="Text Box 667"/>
          <p:cNvSpPr txBox="1">
            <a:spLocks noChangeArrowheads="1"/>
          </p:cNvSpPr>
          <p:nvPr/>
        </p:nvSpPr>
        <p:spPr bwMode="auto">
          <a:xfrm>
            <a:off x="1991544" y="6023707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(ЗАДАЧА1&lt;ЗАДАЧА2) И (ЗАДАЧА2&lt;ЗАДАЧА3)</a:t>
            </a:r>
          </a:p>
        </p:txBody>
      </p:sp>
      <p:sp>
        <p:nvSpPr>
          <p:cNvPr id="29340" name="Text Box 668"/>
          <p:cNvSpPr txBox="1">
            <a:spLocks noChangeArrowheads="1"/>
          </p:cNvSpPr>
          <p:nvPr/>
        </p:nvSpPr>
        <p:spPr bwMode="auto">
          <a:xfrm>
            <a:off x="2134419" y="5950682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ЗАДАЧА1=30 ИЛИ ЗАДАЧА2=30 ИЛИ ЗАДАЧА3=30</a:t>
            </a:r>
          </a:p>
        </p:txBody>
      </p:sp>
      <p:sp>
        <p:nvSpPr>
          <p:cNvPr id="29341" name="Text Box 669"/>
          <p:cNvSpPr txBox="1">
            <a:spLocks noChangeArrowheads="1"/>
          </p:cNvSpPr>
          <p:nvPr/>
        </p:nvSpPr>
        <p:spPr bwMode="auto">
          <a:xfrm>
            <a:off x="2062981" y="6095145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ЗАДАЧА1=30 И ЗАДАЧА2=30 И ЗАДАЧА3=30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76" grpId="0"/>
      <p:bldP spid="29076" grpId="1"/>
      <p:bldP spid="29077" grpId="0"/>
      <p:bldP spid="29077" grpId="1"/>
      <p:bldP spid="29078" grpId="0"/>
      <p:bldP spid="29078" grpId="1"/>
      <p:bldP spid="29080" grpId="0"/>
      <p:bldP spid="29080" grpId="1"/>
      <p:bldP spid="29206" grpId="0"/>
      <p:bldP spid="29206" grpId="1"/>
      <p:bldP spid="29207" grpId="0"/>
      <p:bldP spid="29207" grpId="1"/>
      <p:bldP spid="29266" grpId="0"/>
      <p:bldP spid="29266" grpId="1"/>
      <p:bldP spid="29267" grpId="0"/>
      <p:bldP spid="29267" grpId="1"/>
      <p:bldP spid="29268" grpId="0"/>
      <p:bldP spid="29268" grpId="1"/>
      <p:bldP spid="29269" grpId="0"/>
      <p:bldP spid="29269" grpId="1"/>
      <p:bldP spid="29270" grpId="0"/>
      <p:bldP spid="29270" grpId="1"/>
      <p:bldP spid="29271" grpId="0"/>
      <p:bldP spid="29271" grpId="1"/>
      <p:bldP spid="29337" grpId="0"/>
      <p:bldP spid="29337" grpId="1"/>
      <p:bldP spid="29338" grpId="0"/>
      <p:bldP spid="29338" grpId="1"/>
      <p:bldP spid="29339" grpId="0"/>
      <p:bldP spid="29339" grpId="1"/>
      <p:bldP spid="29340" grpId="0"/>
      <p:bldP spid="29340" grpId="1"/>
      <p:bldP spid="29341" grpId="0"/>
      <p:bldP spid="2934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62" name="Text Box 874"/>
          <p:cNvSpPr txBox="1">
            <a:spLocks noChangeArrowheads="1"/>
          </p:cNvSpPr>
          <p:nvPr/>
        </p:nvSpPr>
        <p:spPr bwMode="auto">
          <a:xfrm>
            <a:off x="551384" y="476251"/>
            <a:ext cx="111612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Как будет выглядеть список (фамилия, имя) </a:t>
            </a:r>
            <a:r>
              <a:rPr lang="ru-RU" altLang="ru-RU" sz="2400" dirty="0" smtClean="0"/>
              <a:t>учеников после </a:t>
            </a:r>
            <a:r>
              <a:rPr lang="ru-RU" altLang="ru-RU" sz="2400" dirty="0"/>
              <a:t>сортировки по возрастанию значений </a:t>
            </a:r>
            <a:r>
              <a:rPr lang="ru-RU" altLang="ru-RU" sz="2400" dirty="0" smtClean="0"/>
              <a:t>поля </a:t>
            </a:r>
            <a:r>
              <a:rPr lang="ru-RU" altLang="ru-RU" sz="2400" b="1" dirty="0" smtClean="0">
                <a:solidFill>
                  <a:srgbClr val="FF662B"/>
                </a:solidFill>
              </a:rPr>
              <a:t>ДАТА </a:t>
            </a:r>
            <a:r>
              <a:rPr lang="ru-RU" altLang="ru-RU" sz="2400" b="1" dirty="0">
                <a:solidFill>
                  <a:srgbClr val="FF662B"/>
                </a:solidFill>
              </a:rPr>
              <a:t>РОЖДЕНИЯ </a:t>
            </a:r>
            <a:r>
              <a:rPr lang="ru-RU" altLang="ru-RU" sz="2400" dirty="0"/>
              <a:t>базы </a:t>
            </a:r>
            <a:r>
              <a:rPr lang="ru-RU" altLang="ru-RU" sz="2400" dirty="0" smtClean="0"/>
              <a:t>данных «Наш </a:t>
            </a:r>
            <a:r>
              <a:rPr lang="ru-RU" altLang="ru-RU" sz="2400" dirty="0"/>
              <a:t>класс</a:t>
            </a:r>
            <a:r>
              <a:rPr lang="ru-RU" altLang="ru-RU" sz="2400" dirty="0" smtClean="0"/>
              <a:t>»?</a:t>
            </a:r>
            <a:endParaRPr lang="ru-RU" altLang="ru-RU" sz="2400" dirty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773239"/>
            <a:ext cx="7991475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51384" y="4221164"/>
            <a:ext cx="111612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Укажите все записи базы данных «Наш класс», </a:t>
            </a:r>
            <a:r>
              <a:rPr lang="ru-RU" altLang="ru-RU" sz="2400" dirty="0" smtClean="0"/>
              <a:t>для</a:t>
            </a:r>
            <a:r>
              <a:rPr lang="en-US" altLang="ru-RU" sz="2400" dirty="0"/>
              <a:t> </a:t>
            </a:r>
            <a:r>
              <a:rPr lang="ru-RU" altLang="ru-RU" sz="2400" dirty="0" smtClean="0"/>
              <a:t>которых </a:t>
            </a:r>
            <a:r>
              <a:rPr lang="ru-RU" altLang="ru-RU" sz="2400" dirty="0"/>
              <a:t>будет истинным простое логическое выражение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231904" y="5161068"/>
            <a:ext cx="820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Рост </a:t>
            </a:r>
            <a:r>
              <a:rPr lang="en-US" altLang="ru-RU" sz="2400" dirty="0"/>
              <a:t>&lt;=160</a:t>
            </a:r>
            <a:endParaRPr lang="ru-RU" altLang="ru-RU" sz="2400" dirty="0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4223792" y="5161068"/>
            <a:ext cx="820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УВЛЕЧЕНИЕ=</a:t>
            </a:r>
            <a:r>
              <a:rPr lang="en-US" altLang="ru-RU" sz="2400" dirty="0"/>
              <a:t>`</a:t>
            </a:r>
            <a:r>
              <a:rPr lang="ru-RU" altLang="ru-RU" sz="2400" dirty="0"/>
              <a:t>футбол</a:t>
            </a:r>
            <a:r>
              <a:rPr lang="en-US" altLang="ru-RU" sz="2400" dirty="0"/>
              <a:t>`</a:t>
            </a:r>
            <a:endParaRPr lang="ru-RU" altLang="ru-RU" sz="2400" dirty="0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4355647" y="5161068"/>
            <a:ext cx="820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ФАМИЛИЯ=</a:t>
            </a:r>
            <a:r>
              <a:rPr lang="en-US" altLang="ru-RU" sz="2400" dirty="0"/>
              <a:t>`</a:t>
            </a:r>
            <a:r>
              <a:rPr lang="ru-RU" altLang="ru-RU" sz="2400" dirty="0" err="1"/>
              <a:t>Патрина</a:t>
            </a:r>
            <a:r>
              <a:rPr lang="en-US" altLang="ru-RU" sz="2400" dirty="0"/>
              <a:t>`</a:t>
            </a:r>
            <a:endParaRPr lang="ru-RU" altLang="ru-RU" sz="2400" dirty="0"/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4367808" y="5162774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УВЛЕЧЕНИЕ=</a:t>
            </a:r>
            <a:r>
              <a:rPr lang="en-US" altLang="ru-RU" sz="2400" dirty="0"/>
              <a:t>`</a:t>
            </a:r>
            <a:r>
              <a:rPr lang="ru-RU" altLang="ru-RU" sz="2400" dirty="0"/>
              <a:t>танцы</a:t>
            </a:r>
            <a:r>
              <a:rPr lang="en-US" altLang="ru-RU" sz="2400" dirty="0"/>
              <a:t>`</a:t>
            </a:r>
            <a:endParaRPr lang="ru-RU" altLang="ru-RU" sz="2400" dirty="0"/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4655840" y="5185937"/>
            <a:ext cx="8208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ДАТА</a:t>
            </a:r>
            <a:r>
              <a:rPr lang="en-US" altLang="ru-RU" sz="2400" dirty="0"/>
              <a:t>&gt;#31.12.95#</a:t>
            </a:r>
            <a:endParaRPr lang="ru-RU" altLang="ru-RU" sz="2400" dirty="0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4655840" y="5161068"/>
            <a:ext cx="2808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НАЛИЧИЕ ПК=1</a:t>
            </a:r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9650" y="836613"/>
            <a:ext cx="7848600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  <p:bldP spid="38920" grpId="1"/>
      <p:bldP spid="38922" grpId="0"/>
      <p:bldP spid="38922" grpId="1"/>
      <p:bldP spid="38923" grpId="0"/>
      <p:bldP spid="38923" grpId="1"/>
      <p:bldP spid="38924" grpId="0"/>
      <p:bldP spid="38924" grpId="1"/>
      <p:bldP spid="38925" grpId="0"/>
      <p:bldP spid="38925" grpId="1"/>
      <p:bldP spid="389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79376" y="4221164"/>
            <a:ext cx="112332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/>
              <a:t>Укажите все записи базы данных «Наш класс», </a:t>
            </a:r>
            <a:r>
              <a:rPr lang="ru-RU" altLang="ru-RU" sz="2400" dirty="0" smtClean="0"/>
              <a:t>для</a:t>
            </a:r>
            <a:r>
              <a:rPr lang="en-US" altLang="ru-RU" sz="2400" dirty="0"/>
              <a:t> </a:t>
            </a:r>
            <a:r>
              <a:rPr lang="ru-RU" altLang="ru-RU" sz="2400" dirty="0" smtClean="0"/>
              <a:t>которых </a:t>
            </a:r>
            <a:r>
              <a:rPr lang="ru-RU" altLang="ru-RU" sz="2400" dirty="0"/>
              <a:t>будет истинным сложное логическое выражение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287688" y="5291064"/>
            <a:ext cx="7704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РОСТ</a:t>
            </a:r>
            <a:r>
              <a:rPr lang="en-US" altLang="ru-RU" sz="2400" dirty="0"/>
              <a:t>&gt;160 </a:t>
            </a:r>
            <a:r>
              <a:rPr lang="ru-RU" altLang="ru-RU" sz="2400" dirty="0"/>
              <a:t>И УВЛЕЧЕНИЕ=</a:t>
            </a:r>
            <a:r>
              <a:rPr lang="en-US" altLang="ru-RU" sz="2400" dirty="0"/>
              <a:t>`</a:t>
            </a:r>
            <a:r>
              <a:rPr lang="ru-RU" altLang="ru-RU" sz="2400" dirty="0"/>
              <a:t>плавание</a:t>
            </a:r>
            <a:r>
              <a:rPr lang="en-US" altLang="ru-RU" sz="2400" dirty="0"/>
              <a:t>`</a:t>
            </a:r>
            <a:endParaRPr lang="ru-RU" altLang="ru-RU" sz="2400" dirty="0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3269792" y="5291064"/>
            <a:ext cx="7704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РОСТ</a:t>
            </a:r>
            <a:r>
              <a:rPr lang="en-US" altLang="ru-RU" sz="2400" dirty="0"/>
              <a:t>&gt;160 </a:t>
            </a:r>
            <a:r>
              <a:rPr lang="ru-RU" altLang="ru-RU" sz="2400" dirty="0"/>
              <a:t>ИЛИ УВЛЕЧЕНИЕ=</a:t>
            </a:r>
            <a:r>
              <a:rPr lang="en-US" altLang="ru-RU" sz="2400" dirty="0"/>
              <a:t>`</a:t>
            </a:r>
            <a:r>
              <a:rPr lang="ru-RU" altLang="ru-RU" sz="2400" dirty="0"/>
              <a:t>плавание</a:t>
            </a:r>
            <a:r>
              <a:rPr lang="en-US" altLang="ru-RU" sz="2400" dirty="0"/>
              <a:t>`</a:t>
            </a:r>
            <a:endParaRPr lang="ru-RU" altLang="ru-RU" sz="2400" dirty="0"/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4008486" y="5291064"/>
            <a:ext cx="7704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ИМЯ=</a:t>
            </a:r>
            <a:r>
              <a:rPr lang="en-US" altLang="ru-RU" sz="2400" dirty="0"/>
              <a:t>`</a:t>
            </a:r>
            <a:r>
              <a:rPr lang="ru-RU" altLang="ru-RU" sz="2400" dirty="0"/>
              <a:t>Ольга</a:t>
            </a:r>
            <a:r>
              <a:rPr lang="en-US" altLang="ru-RU" sz="2400" dirty="0"/>
              <a:t>`</a:t>
            </a:r>
            <a:r>
              <a:rPr lang="ru-RU" altLang="ru-RU" sz="2400" dirty="0"/>
              <a:t> И ДАТА</a:t>
            </a:r>
            <a:r>
              <a:rPr lang="en-US" altLang="ru-RU" sz="2400" dirty="0"/>
              <a:t>#09.05.96#</a:t>
            </a:r>
            <a:endParaRPr lang="ru-RU" altLang="ru-RU" sz="2400" dirty="0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4113" y="692151"/>
            <a:ext cx="7848600" cy="335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6" grpId="0"/>
      <p:bldP spid="39946" grpId="1"/>
      <p:bldP spid="39947" grpId="0"/>
      <p:bldP spid="39947" grpId="1"/>
      <p:bldP spid="399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/>
          </p:cNvSpPr>
          <p:nvPr/>
        </p:nvSpPr>
        <p:spPr bwMode="auto">
          <a:xfrm>
            <a:off x="551384" y="476671"/>
            <a:ext cx="11161240" cy="34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4400" b="1" dirty="0">
                <a:solidFill>
                  <a:srgbClr val="31314D"/>
                </a:solidFill>
              </a:rPr>
              <a:t>Опорный конспект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352824" y="466222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Таблица </a:t>
            </a: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H="1" flipV="1">
            <a:off x="6277125" y="3798623"/>
            <a:ext cx="936625" cy="792162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51384" y="1359110"/>
            <a:ext cx="11161240" cy="1384995"/>
          </a:xfrm>
          <a:prstGeom prst="rect">
            <a:avLst/>
          </a:prstGeom>
          <a:solidFill>
            <a:srgbClr val="E2E2E2"/>
          </a:solidFill>
          <a:ln w="38100">
            <a:solidFill>
              <a:srgbClr val="FF662B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spcBef>
                <a:spcPct val="50000"/>
              </a:spcBef>
            </a:pPr>
            <a:r>
              <a:rPr lang="ru-RU" altLang="ru-RU" sz="2800" b="1" i="1" dirty="0">
                <a:solidFill>
                  <a:srgbClr val="FF662B"/>
                </a:solidFill>
              </a:rPr>
              <a:t>Система управления базами данных (СУБД)</a:t>
            </a:r>
            <a:r>
              <a:rPr lang="ru-RU" altLang="ru-RU" sz="2800" dirty="0">
                <a:solidFill>
                  <a:srgbClr val="FF662B"/>
                </a:solidFill>
              </a:rPr>
              <a:t> </a:t>
            </a:r>
            <a:r>
              <a:rPr lang="ru-RU" altLang="ru-RU" sz="2800" dirty="0"/>
              <a:t>- программное обеспечение для создания баз данных, хранения и поиска в них необходимой информации.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11824" y="466222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Форма 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710512" y="466222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Запрос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869512" y="466222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Отчёт </a:t>
            </a: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 flipV="1">
            <a:off x="6421588" y="3798623"/>
            <a:ext cx="2592387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V="1">
            <a:off x="3540274" y="3798623"/>
            <a:ext cx="2592388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V="1">
            <a:off x="5269063" y="3798623"/>
            <a:ext cx="936625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4765824" y="3293799"/>
            <a:ext cx="2952750" cy="504825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Объекты СУБД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564" grpId="0" animBg="1"/>
      <p:bldP spid="2" grpId="0" animBg="1"/>
      <p:bldP spid="3" grpId="0" animBg="1"/>
      <p:bldP spid="4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/>
          </p:cNvSpPr>
          <p:nvPr/>
        </p:nvSpPr>
        <p:spPr bwMode="auto">
          <a:xfrm>
            <a:off x="479376" y="404663"/>
            <a:ext cx="11161240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4400" b="1" dirty="0">
                <a:solidFill>
                  <a:srgbClr val="31314D"/>
                </a:solidFill>
              </a:rPr>
              <a:t>Ключевые слова</a:t>
            </a:r>
          </a:p>
        </p:txBody>
      </p:sp>
      <p:sp>
        <p:nvSpPr>
          <p:cNvPr id="3075" name="Объект 4"/>
          <p:cNvSpPr>
            <a:spLocks/>
          </p:cNvSpPr>
          <p:nvPr/>
        </p:nvSpPr>
        <p:spPr bwMode="auto">
          <a:xfrm>
            <a:off x="479376" y="1268760"/>
            <a:ext cx="1116124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4413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</a:t>
            </a:r>
            <a:r>
              <a:rPr lang="ru-RU" altLang="ru-RU" sz="4000" b="1" dirty="0" smtClean="0"/>
              <a:t> СУБД</a:t>
            </a:r>
            <a:endParaRPr lang="ru-RU" altLang="ru-RU" sz="4000" b="1" dirty="0"/>
          </a:p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 </a:t>
            </a:r>
            <a:r>
              <a:rPr lang="ru-RU" altLang="ru-RU" sz="4000" b="1" dirty="0" smtClean="0"/>
              <a:t>таблица</a:t>
            </a:r>
            <a:endParaRPr lang="ru-RU" altLang="ru-RU" sz="4000" b="1" dirty="0"/>
          </a:p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</a:t>
            </a:r>
            <a:r>
              <a:rPr lang="ru-RU" altLang="ru-RU" sz="4000" b="1" dirty="0" smtClean="0"/>
              <a:t> </a:t>
            </a:r>
            <a:r>
              <a:rPr lang="ru-RU" altLang="ru-RU" sz="4000" b="1" dirty="0"/>
              <a:t>форма</a:t>
            </a:r>
          </a:p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</a:t>
            </a:r>
            <a:r>
              <a:rPr lang="ru-RU" altLang="ru-RU" sz="4000" b="1" dirty="0" smtClean="0"/>
              <a:t> </a:t>
            </a:r>
            <a:r>
              <a:rPr lang="ru-RU" altLang="ru-RU" sz="4000" b="1" dirty="0"/>
              <a:t>запрос</a:t>
            </a:r>
          </a:p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</a:t>
            </a:r>
            <a:r>
              <a:rPr lang="ru-RU" altLang="ru-RU" sz="4000" b="1" dirty="0" smtClean="0"/>
              <a:t> </a:t>
            </a:r>
            <a:r>
              <a:rPr lang="ru-RU" altLang="ru-RU" sz="4000" b="1" dirty="0"/>
              <a:t>условие выбора</a:t>
            </a:r>
          </a:p>
          <a:p>
            <a:pPr indent="0" algn="l" eaLnBrk="1" hangingPunct="1">
              <a:lnSpc>
                <a:spcPct val="110000"/>
              </a:lnSpc>
            </a:pPr>
            <a:r>
              <a:rPr lang="ru-RU" altLang="ru-RU" sz="4000" b="1" dirty="0" smtClean="0">
                <a:solidFill>
                  <a:srgbClr val="FF662B"/>
                </a:solidFill>
              </a:rPr>
              <a:t>-</a:t>
            </a:r>
            <a:r>
              <a:rPr lang="ru-RU" altLang="ru-RU" sz="4000" b="1" dirty="0" smtClean="0"/>
              <a:t> </a:t>
            </a:r>
            <a:r>
              <a:rPr lang="ru-RU" altLang="ru-RU" sz="4000" b="1" dirty="0"/>
              <a:t>отчёт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"/>
          <p:cNvSpPr>
            <a:spLocks/>
          </p:cNvSpPr>
          <p:nvPr/>
        </p:nvSpPr>
        <p:spPr bwMode="auto">
          <a:xfrm>
            <a:off x="550863" y="404813"/>
            <a:ext cx="11161712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3131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Домашнее задание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50863" y="1628775"/>
            <a:ext cx="11161712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2.6 (1, 2, 3),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вопросы № 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1–4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 параграфу; </a:t>
            </a:r>
          </a:p>
          <a:p>
            <a:pPr algn="ctr">
              <a:spcBef>
                <a:spcPct val="50000"/>
              </a:spcBef>
            </a:pPr>
            <a:r>
              <a:rPr lang="ru-RU" altLang="ru-RU" sz="2800" b="1" dirty="0">
                <a:solidFill>
                  <a:srgbClr val="FF66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задание: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разработка однотабличной базы данных 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 собственному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замыслу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37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"/>
          <p:cNvSpPr>
            <a:spLocks/>
          </p:cNvSpPr>
          <p:nvPr/>
        </p:nvSpPr>
        <p:spPr bwMode="auto">
          <a:xfrm>
            <a:off x="479376" y="404813"/>
            <a:ext cx="11233248" cy="57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Что такое СУБД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479376" y="856505"/>
            <a:ext cx="11233248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spcBef>
                <a:spcPct val="50000"/>
              </a:spcBef>
            </a:pPr>
            <a:r>
              <a:rPr lang="ru-RU" altLang="ru-RU" sz="2300" b="1" dirty="0">
                <a:solidFill>
                  <a:srgbClr val="FF662B"/>
                </a:solidFill>
              </a:rPr>
              <a:t>Система управления базами данных (СУБД)</a:t>
            </a:r>
            <a:r>
              <a:rPr lang="ru-RU" altLang="ru-RU" sz="2300" dirty="0">
                <a:solidFill>
                  <a:srgbClr val="FF662B"/>
                </a:solidFill>
              </a:rPr>
              <a:t> </a:t>
            </a:r>
            <a:r>
              <a:rPr lang="ru-RU" altLang="ru-RU" sz="2300" dirty="0"/>
              <a:t>- программное </a:t>
            </a:r>
            <a:r>
              <a:rPr lang="ru-RU" altLang="ru-RU" sz="2300" dirty="0" smtClean="0"/>
              <a:t>обеспечение для </a:t>
            </a:r>
            <a:r>
              <a:rPr lang="ru-RU" altLang="ru-RU" sz="2300" dirty="0"/>
              <a:t>создания баз данных, хранения и поиска в них необходимой информации.</a:t>
            </a: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V="1">
            <a:off x="6024141" y="2276052"/>
            <a:ext cx="0" cy="3024188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2207791" y="2636415"/>
            <a:ext cx="3168650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Создание БД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07791" y="3573040"/>
            <a:ext cx="3168650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Заполнение БД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07791" y="4436640"/>
            <a:ext cx="3168650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Редактирование БД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527379" y="2636415"/>
            <a:ext cx="3889375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Сортировка данных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527379" y="3573040"/>
            <a:ext cx="3889375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Поиск информации в БД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527379" y="4436640"/>
            <a:ext cx="3889375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Вывод информации из БД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439816" y="1772816"/>
            <a:ext cx="3168650" cy="503237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Возможности СУБД</a:t>
            </a: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 flipV="1">
            <a:off x="6024142" y="2852315"/>
            <a:ext cx="503237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 flipV="1">
            <a:off x="6024142" y="3788940"/>
            <a:ext cx="503237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 flipV="1">
            <a:off x="6024142" y="4652540"/>
            <a:ext cx="503237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 flipV="1">
            <a:off x="5374853" y="2852315"/>
            <a:ext cx="649288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5374853" y="3788940"/>
            <a:ext cx="649288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 flipV="1">
            <a:off x="5374853" y="4652540"/>
            <a:ext cx="649288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079454" y="5300240"/>
            <a:ext cx="3889375" cy="4318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Установка защиты БД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479376" y="5876502"/>
            <a:ext cx="11233248" cy="65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357188"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altLang="ru-RU" sz="2300" dirty="0"/>
              <a:t>СУБД превращает огромный объём хранимых в компьютерной памяти сведений в мощную справочную систему.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4" grpId="0" animBg="1"/>
      <p:bldP spid="133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/>
          </p:cNvSpPr>
          <p:nvPr/>
        </p:nvSpPr>
        <p:spPr bwMode="auto">
          <a:xfrm>
            <a:off x="479376" y="452436"/>
            <a:ext cx="11233248" cy="52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Интерфейс СУБД </a:t>
            </a:r>
          </a:p>
        </p:txBody>
      </p:sp>
      <p:pic>
        <p:nvPicPr>
          <p:cNvPr id="5123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125539"/>
            <a:ext cx="5791200" cy="512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2" descr="http://www.sqlshop.ru/Access_2007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88388" y="17732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4" descr="Mysq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6588" y="5084764"/>
            <a:ext cx="1905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6" descr="http://www.openofficefreedownload.org/wcms/wp-content/uploads/2011/12/open-office-bas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88389" y="3141664"/>
            <a:ext cx="1487487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8112126" y="908050"/>
            <a:ext cx="20875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/>
              <a:t>Логотипы БД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173288" y="3717925"/>
            <a:ext cx="1727200" cy="1728788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В таблице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хранятся 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данные 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332288" y="3717925"/>
            <a:ext cx="1727200" cy="1728788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Объект для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удобной 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работы с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данными в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таблицах 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388100" y="3717925"/>
            <a:ext cx="2012950" cy="1728788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Команды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обращения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пользователя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к СУБД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689975" y="3717925"/>
            <a:ext cx="1727200" cy="1728788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Документ,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созданный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на основе</a:t>
            </a:r>
          </a:p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таблиц </a:t>
            </a:r>
          </a:p>
          <a:p>
            <a:pPr>
              <a:defRPr/>
            </a:pPr>
            <a:endParaRPr lang="ru-RU" sz="2000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V="1">
            <a:off x="3143250" y="3286126"/>
            <a:ext cx="0" cy="430213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V="1">
            <a:off x="5232400" y="3286126"/>
            <a:ext cx="0" cy="430213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V="1">
            <a:off x="7464425" y="3286126"/>
            <a:ext cx="0" cy="430213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V="1">
            <a:off x="9625013" y="3286126"/>
            <a:ext cx="0" cy="430213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87600" y="270986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Таблица 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46600" y="270986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Форма 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745288" y="270986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Запрос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904288" y="2709863"/>
            <a:ext cx="1441450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Отчёт 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6311901" y="1846263"/>
            <a:ext cx="936625" cy="792162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H="1" flipV="1">
            <a:off x="6456364" y="1846263"/>
            <a:ext cx="2592387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V="1">
            <a:off x="3575050" y="1846263"/>
            <a:ext cx="2592388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V="1">
            <a:off x="5303839" y="1846263"/>
            <a:ext cx="936625" cy="8636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4800600" y="1341439"/>
            <a:ext cx="2952750" cy="504825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>
                <a:solidFill>
                  <a:srgbClr val="FFFFFF"/>
                </a:solidFill>
                <a:latin typeface="Arial" charset="0"/>
                <a:cs typeface="Arial" charset="0"/>
              </a:rPr>
              <a:t>Объекты СУБД</a:t>
            </a:r>
          </a:p>
        </p:txBody>
      </p:sp>
      <p:sp>
        <p:nvSpPr>
          <p:cNvPr id="6163" name="Заголовок 2"/>
          <p:cNvSpPr>
            <a:spLocks/>
          </p:cNvSpPr>
          <p:nvPr/>
        </p:nvSpPr>
        <p:spPr bwMode="auto">
          <a:xfrm>
            <a:off x="479376" y="477839"/>
            <a:ext cx="11233248" cy="43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Объекты СУБД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animBg="1"/>
      <p:bldP spid="3" grpId="0" animBg="1"/>
      <p:bldP spid="4" grpId="0" animBg="1"/>
      <p:bldP spid="8" grpId="0" animBg="1"/>
      <p:bldP spid="9" grpId="0" animBg="1"/>
      <p:bldP spid="10" grpId="0" animBg="1"/>
      <p:bldP spid="11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/>
          </p:cNvSpPr>
          <p:nvPr/>
        </p:nvSpPr>
        <p:spPr bwMode="auto">
          <a:xfrm>
            <a:off x="479376" y="404663"/>
            <a:ext cx="11233248" cy="57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База данных «Наш класс» 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479376" y="908720"/>
            <a:ext cx="11233248" cy="12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 dirty="0">
                <a:solidFill>
                  <a:srgbClr val="FF662B"/>
                </a:solidFill>
              </a:rPr>
              <a:t>СПИСОК (КОД, ФАМИЛИЯ, ИМЯ, ДАТА РОЖДЕНИЯ, ПОЛ, РОСТ, АДРЕС, УВЛЕЧЕНИЕ, НАЛИЧИЕ ПК)</a:t>
            </a:r>
          </a:p>
          <a:p>
            <a:pPr eaLnBrk="1" hangingPunct="1">
              <a:spcBef>
                <a:spcPct val="30000"/>
              </a:spcBef>
            </a:pPr>
            <a:r>
              <a:rPr lang="ru-RU" altLang="ru-RU" sz="2200" dirty="0"/>
              <a:t>Поле </a:t>
            </a:r>
            <a:r>
              <a:rPr lang="ru-RU" altLang="ru-RU" sz="2200" b="1" dirty="0">
                <a:solidFill>
                  <a:srgbClr val="FF662B"/>
                </a:solidFill>
              </a:rPr>
              <a:t>КОД</a:t>
            </a:r>
            <a:r>
              <a:rPr lang="ru-RU" altLang="ru-RU" sz="2200" dirty="0"/>
              <a:t> - ключ таблицы базы данных.</a:t>
            </a:r>
          </a:p>
        </p:txBody>
      </p:sp>
      <p:graphicFrame>
        <p:nvGraphicFramePr>
          <p:cNvPr id="26733" name="Group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087307"/>
              </p:ext>
            </p:extLst>
          </p:nvPr>
        </p:nvGraphicFramePr>
        <p:xfrm>
          <a:off x="1775520" y="2348880"/>
          <a:ext cx="5024438" cy="4064000"/>
        </p:xfrm>
        <a:graphic>
          <a:graphicData uri="http://schemas.openxmlformats.org/drawingml/2006/table">
            <a:tbl>
              <a:tblPr/>
              <a:tblGrid>
                <a:gridCol w="23574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669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Имя поля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2B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поля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Числовой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Текстовый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Текстовый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 рождения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Текстовый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Числовой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Адрес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Текстовый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Увлечение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Текстовый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Наличие ПК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Логический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7207" name="Рисунок 38" descr="MC900343345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43193" y="2860352"/>
            <a:ext cx="1757362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8" name="Рисунок 39" descr="MC900343345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00256" y="3789040"/>
            <a:ext cx="2009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4048607" y="4772598"/>
            <a:ext cx="0" cy="430213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V="1">
            <a:off x="4048607" y="1522524"/>
            <a:ext cx="0" cy="430212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359696" y="1052736"/>
            <a:ext cx="5904656" cy="504825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rgbClr val="FFFFFF"/>
                </a:solidFill>
                <a:latin typeface="Arial" charset="0"/>
                <a:cs typeface="Arial" charset="0"/>
              </a:rPr>
              <a:t>Создание БД </a:t>
            </a:r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 flipV="1">
            <a:off x="4048607" y="2600436"/>
            <a:ext cx="0" cy="430212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 flipV="1">
            <a:off x="4048607" y="3688063"/>
            <a:ext cx="0" cy="430212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2135238" y="4145091"/>
            <a:ext cx="3744912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Описать структуру таблицы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27850" y="3058261"/>
            <a:ext cx="3565525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Указать путь и имя файла </a:t>
            </a: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 flipV="1">
            <a:off x="5916664" y="3400622"/>
            <a:ext cx="576263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527850" y="4145137"/>
            <a:ext cx="3887787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Указать имена и типы полей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 flipV="1">
            <a:off x="5916664" y="4468941"/>
            <a:ext cx="576263" cy="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527850" y="4942904"/>
            <a:ext cx="3887788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Ввод в таблицу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5916664" y="5229475"/>
            <a:ext cx="647700" cy="217488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527850" y="5825914"/>
            <a:ext cx="3887788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Ввод в форму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5956751" y="5695607"/>
            <a:ext cx="576263" cy="431800"/>
          </a:xfrm>
          <a:prstGeom prst="line">
            <a:avLst/>
          </a:prstGeom>
          <a:noFill/>
          <a:ln w="38100" algn="ctr">
            <a:solidFill>
              <a:srgbClr val="FF662B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207470" y="5235875"/>
            <a:ext cx="3744912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Ввести данные 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135238" y="3040363"/>
            <a:ext cx="3744912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Зарегистрировать БД 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135238" y="1952736"/>
            <a:ext cx="3744912" cy="647700"/>
          </a:xfrm>
          <a:prstGeom prst="rect">
            <a:avLst/>
          </a:prstGeom>
          <a:solidFill>
            <a:srgbClr val="31314D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Создать новую БД </a:t>
            </a:r>
          </a:p>
        </p:txBody>
      </p:sp>
      <p:sp>
        <p:nvSpPr>
          <p:cNvPr id="8211" name="Заголовок 2"/>
          <p:cNvSpPr>
            <a:spLocks/>
          </p:cNvSpPr>
          <p:nvPr/>
        </p:nvSpPr>
        <p:spPr bwMode="auto">
          <a:xfrm>
            <a:off x="479376" y="476250"/>
            <a:ext cx="1123324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Создание базы данных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4" grpId="0" animBg="1"/>
      <p:bldP spid="6" grpId="0" animBg="1"/>
      <p:bldP spid="9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79376" y="1047749"/>
            <a:ext cx="112332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/>
              <a:t>Таблица для ввода данных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479376" y="2313286"/>
            <a:ext cx="11233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/>
              <a:t>Формы для ввода данных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628775"/>
            <a:ext cx="83518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7530" y="2905101"/>
            <a:ext cx="295116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9493" y="2786039"/>
            <a:ext cx="17049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7530" y="5373216"/>
            <a:ext cx="59769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2"/>
          <p:cNvSpPr>
            <a:spLocks/>
          </p:cNvSpPr>
          <p:nvPr/>
        </p:nvSpPr>
        <p:spPr bwMode="auto">
          <a:xfrm>
            <a:off x="479376" y="466725"/>
            <a:ext cx="11233248" cy="48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4400" b="1" dirty="0">
                <a:solidFill>
                  <a:srgbClr val="31314D"/>
                </a:solidFill>
              </a:rPr>
              <a:t>Таблица и формы для ввода данных</a:t>
            </a:r>
            <a:endParaRPr lang="ru-RU" altLang="ru-RU" sz="4400" b="1" dirty="0">
              <a:solidFill>
                <a:srgbClr val="31314D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/>
          </p:cNvSpPr>
          <p:nvPr/>
        </p:nvSpPr>
        <p:spPr bwMode="auto">
          <a:xfrm>
            <a:off x="479376" y="404664"/>
            <a:ext cx="1123324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4400" b="1" dirty="0" smtClean="0">
                <a:solidFill>
                  <a:srgbClr val="31314D"/>
                </a:solidFill>
              </a:rPr>
              <a:t>Таблица «Список» БД «Наш</a:t>
            </a:r>
            <a:r>
              <a:rPr lang="ru-RU" altLang="ru-RU" sz="4400" b="1" dirty="0">
                <a:solidFill>
                  <a:srgbClr val="31314D"/>
                </a:solidFill>
              </a:rPr>
              <a:t> </a:t>
            </a:r>
            <a:r>
              <a:rPr lang="ru-RU" altLang="ru-RU" sz="4400" b="1" dirty="0" smtClean="0">
                <a:solidFill>
                  <a:srgbClr val="31314D"/>
                </a:solidFill>
              </a:rPr>
              <a:t>класс</a:t>
            </a:r>
            <a:r>
              <a:rPr lang="ru-RU" altLang="ru-RU" sz="4400" b="1" dirty="0">
                <a:solidFill>
                  <a:srgbClr val="31314D"/>
                </a:solidFill>
              </a:rPr>
              <a:t>» 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479376" y="1042362"/>
            <a:ext cx="112332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/>
              <a:t>Таблицу можно дополнять, редактировать.</a:t>
            </a:r>
          </a:p>
          <a:p>
            <a:pPr eaLnBrk="1" hangingPunct="1"/>
            <a:r>
              <a:rPr lang="ru-RU" altLang="ru-RU" sz="2800" dirty="0" smtClean="0"/>
              <a:t>Данные </a:t>
            </a:r>
            <a:r>
              <a:rPr lang="ru-RU" altLang="ru-RU" sz="2800" dirty="0"/>
              <a:t>можно сортировать по нужному признаку.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552" y="2204864"/>
            <a:ext cx="8351838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1823</TotalTime>
  <Words>1164</Words>
  <Application>Microsoft Office PowerPoint</Application>
  <PresentationFormat>Произвольный</PresentationFormat>
  <Paragraphs>379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Саида Салманова</cp:lastModifiedBy>
  <cp:revision>1</cp:revision>
  <dcterms:created xsi:type="dcterms:W3CDTF">2011-09-19T18:11:49Z</dcterms:created>
  <dcterms:modified xsi:type="dcterms:W3CDTF">2019-03-27T10:24:01Z</dcterms:modified>
</cp:coreProperties>
</file>