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9" r:id="rId4"/>
    <p:sldId id="260" r:id="rId5"/>
    <p:sldId id="258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ED7952-AED5-46DD-918D-239996DE8C39}" type="datetimeFigureOut">
              <a:rPr lang="ru-RU" smtClean="0"/>
              <a:t>26.03.2014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4F5E4B-E9E7-4118-97E2-79DBF1BE8B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16568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4F5E4B-E9E7-4118-97E2-79DBF1BE8BCB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06035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412776"/>
            <a:ext cx="7772400" cy="187220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личности младшего школьника средствами курса «Мир деятельности»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03848" y="4221088"/>
            <a:ext cx="5760640" cy="1872208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опыта работы учителя начальных классов МБОУ «Саскалинская СОШ» Шимановского  района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Никитенко  Натальи Александровны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5594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Картинка 2 из 577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260648"/>
            <a:ext cx="4071938" cy="338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7"/>
          <p:cNvSpPr txBox="1">
            <a:spLocks noChangeArrowheads="1"/>
          </p:cNvSpPr>
          <p:nvPr/>
        </p:nvSpPr>
        <p:spPr>
          <a:xfrm>
            <a:off x="4283968" y="476672"/>
            <a:ext cx="4536332" cy="2308324"/>
          </a:xfrm>
          <a:prstGeom prst="rect">
            <a:avLst/>
          </a:prstGeom>
        </p:spPr>
        <p:txBody>
          <a:bodyPr wrap="square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Федеральные  государственные</a:t>
            </a:r>
            <a:b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 стандарты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3643610"/>
            <a:ext cx="813673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2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</a:t>
            </a:r>
            <a:r>
              <a:rPr lang="ru-RU" sz="3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общекультурное, личностное и познавательное развитие учащихся, обеспечивающее такую ключевую компетенцию, как умение учиться.</a:t>
            </a:r>
          </a:p>
        </p:txBody>
      </p:sp>
    </p:spTree>
    <p:extLst>
      <p:ext uri="{BB962C8B-B14F-4D97-AF65-F5344CB8AC3E}">
        <p14:creationId xmlns:p14="http://schemas.microsoft.com/office/powerpoint/2010/main" val="4057488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948488" y="4221163"/>
            <a:ext cx="1693862" cy="223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83" name="Picture 15"/>
          <p:cNvPicPr>
            <a:picLocks noChangeAspect="1" noChangeArrowheads="1"/>
          </p:cNvPicPr>
          <p:nvPr/>
        </p:nvPicPr>
        <p:blipFill>
          <a:blip r:embed="rId4" cstate="email">
            <a:lum bright="2000"/>
          </a:blip>
          <a:srcRect/>
          <a:stretch>
            <a:fillRect/>
          </a:stretch>
        </p:blipFill>
        <p:spPr bwMode="auto">
          <a:xfrm>
            <a:off x="1277346" y="1926066"/>
            <a:ext cx="1537506" cy="1552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flat" dir="t"/>
          </a:scene3d>
        </p:spPr>
      </p:pic>
      <p:pic>
        <p:nvPicPr>
          <p:cNvPr id="12292" name="Picture 6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803163" y="2816225"/>
            <a:ext cx="2147888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4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57188" y="3571875"/>
            <a:ext cx="2238375" cy="292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Picture 8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2985"/>
          <a:stretch>
            <a:fillRect/>
          </a:stretch>
        </p:blipFill>
        <p:spPr bwMode="auto">
          <a:xfrm>
            <a:off x="323850" y="260350"/>
            <a:ext cx="2268538" cy="2005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5" name="Text Box 2"/>
          <p:cNvSpPr txBox="1">
            <a:spLocks noChangeArrowheads="1"/>
          </p:cNvSpPr>
          <p:nvPr/>
        </p:nvSpPr>
        <p:spPr bwMode="auto">
          <a:xfrm>
            <a:off x="3059113" y="439738"/>
            <a:ext cx="5616575" cy="1189037"/>
          </a:xfrm>
          <a:prstGeom prst="rect">
            <a:avLst/>
          </a:prstGeom>
          <a:noFill/>
          <a:ln w="1905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457200" indent="-457200"/>
            <a:r>
              <a:rPr lang="ru-RU" sz="3200" b="1" dirty="0">
                <a:solidFill>
                  <a:srgbClr val="002060"/>
                </a:solidFill>
                <a:cs typeface="Arial" charset="0"/>
              </a:rPr>
              <a:t>Надпредметный курс</a:t>
            </a:r>
          </a:p>
          <a:p>
            <a:pPr marL="457200" indent="-457200"/>
            <a:r>
              <a:rPr lang="ru-RU" sz="4000" b="1" dirty="0">
                <a:solidFill>
                  <a:srgbClr val="002060"/>
                </a:solidFill>
                <a:cs typeface="Arial" charset="0"/>
              </a:rPr>
              <a:t>«Мир деятельности»</a:t>
            </a:r>
          </a:p>
        </p:txBody>
      </p:sp>
      <p:grpSp>
        <p:nvGrpSpPr>
          <p:cNvPr id="12296" name="Group 82"/>
          <p:cNvGrpSpPr>
            <a:grpSpLocks/>
          </p:cNvGrpSpPr>
          <p:nvPr/>
        </p:nvGrpSpPr>
        <p:grpSpPr bwMode="auto">
          <a:xfrm>
            <a:off x="0" y="0"/>
            <a:ext cx="9075738" cy="6861175"/>
            <a:chOff x="6" y="1"/>
            <a:chExt cx="5717" cy="4322"/>
          </a:xfrm>
        </p:grpSpPr>
        <p:sp>
          <p:nvSpPr>
            <p:cNvPr id="12299" name="Rectangle 83"/>
            <p:cNvSpPr>
              <a:spLocks noChangeArrowheads="1"/>
            </p:cNvSpPr>
            <p:nvPr/>
          </p:nvSpPr>
          <p:spPr bwMode="auto">
            <a:xfrm>
              <a:off x="6" y="1"/>
              <a:ext cx="5717" cy="4322"/>
            </a:xfrm>
            <a:prstGeom prst="rect">
              <a:avLst/>
            </a:prstGeom>
            <a:noFill/>
            <a:ln w="190500">
              <a:solidFill>
                <a:srgbClr val="558EC7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>
                <a:cs typeface="Arial" charset="0"/>
              </a:endParaRPr>
            </a:p>
          </p:txBody>
        </p:sp>
        <p:sp>
          <p:nvSpPr>
            <p:cNvPr id="12300" name="Rectangle 84"/>
            <p:cNvSpPr>
              <a:spLocks noChangeArrowheads="1"/>
            </p:cNvSpPr>
            <p:nvPr/>
          </p:nvSpPr>
          <p:spPr bwMode="auto">
            <a:xfrm>
              <a:off x="177" y="182"/>
              <a:ext cx="5375" cy="3960"/>
            </a:xfrm>
            <a:prstGeom prst="rect">
              <a:avLst/>
            </a:prstGeom>
            <a:noFill/>
            <a:ln w="57150">
              <a:solidFill>
                <a:srgbClr val="558EC7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>
                <a:cs typeface="Arial" charset="0"/>
              </a:endParaRPr>
            </a:p>
          </p:txBody>
        </p:sp>
      </p:grpSp>
      <p:pic>
        <p:nvPicPr>
          <p:cNvPr id="12297" name="Picture 5"/>
          <p:cNvPicPr>
            <a:picLocks noChangeAspect="1" noChangeArrowheads="1"/>
          </p:cNvPicPr>
          <p:nvPr/>
        </p:nvPicPr>
        <p:blipFill>
          <a:blip r:embed="rId8" cstate="email"/>
          <a:srcRect l="2257" t="65302" r="2156"/>
          <a:stretch>
            <a:fillRect/>
          </a:stretch>
        </p:blipFill>
        <p:spPr bwMode="auto">
          <a:xfrm>
            <a:off x="5572125" y="1714500"/>
            <a:ext cx="2232025" cy="168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8" name="Picture 9"/>
          <p:cNvPicPr>
            <a:picLocks noChangeAspect="1" noChangeArrowheads="1"/>
          </p:cNvPicPr>
          <p:nvPr/>
        </p:nvPicPr>
        <p:blipFill>
          <a:blip r:embed="rId9" cstate="email"/>
          <a:srcRect l="55354" t="14674" r="1811" b="16243"/>
          <a:stretch>
            <a:fillRect/>
          </a:stretch>
        </p:blipFill>
        <p:spPr bwMode="auto">
          <a:xfrm>
            <a:off x="5000625" y="3571875"/>
            <a:ext cx="1831975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6162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Group 2"/>
          <p:cNvGrpSpPr>
            <a:grpSpLocks/>
          </p:cNvGrpSpPr>
          <p:nvPr/>
        </p:nvGrpSpPr>
        <p:grpSpPr bwMode="auto">
          <a:xfrm>
            <a:off x="9525" y="1588"/>
            <a:ext cx="9075738" cy="6861175"/>
            <a:chOff x="6" y="1"/>
            <a:chExt cx="5717" cy="4322"/>
          </a:xfrm>
        </p:grpSpPr>
        <p:sp>
          <p:nvSpPr>
            <p:cNvPr id="13347" name="Rectangle 3"/>
            <p:cNvSpPr>
              <a:spLocks noChangeArrowheads="1"/>
            </p:cNvSpPr>
            <p:nvPr/>
          </p:nvSpPr>
          <p:spPr bwMode="auto">
            <a:xfrm>
              <a:off x="6" y="1"/>
              <a:ext cx="5717" cy="4322"/>
            </a:xfrm>
            <a:prstGeom prst="rect">
              <a:avLst/>
            </a:prstGeom>
            <a:noFill/>
            <a:ln w="190500">
              <a:solidFill>
                <a:srgbClr val="558EC7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>
                <a:cs typeface="Arial" charset="0"/>
              </a:endParaRPr>
            </a:p>
          </p:txBody>
        </p:sp>
        <p:sp>
          <p:nvSpPr>
            <p:cNvPr id="13348" name="Rectangle 4"/>
            <p:cNvSpPr>
              <a:spLocks noChangeArrowheads="1"/>
            </p:cNvSpPr>
            <p:nvPr/>
          </p:nvSpPr>
          <p:spPr bwMode="auto">
            <a:xfrm>
              <a:off x="177" y="182"/>
              <a:ext cx="5375" cy="3960"/>
            </a:xfrm>
            <a:prstGeom prst="rect">
              <a:avLst/>
            </a:prstGeom>
            <a:noFill/>
            <a:ln w="57150">
              <a:solidFill>
                <a:srgbClr val="558EC7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>
                <a:cs typeface="Arial" charset="0"/>
              </a:endParaRPr>
            </a:p>
          </p:txBody>
        </p:sp>
      </p:grpSp>
      <p:grpSp>
        <p:nvGrpSpPr>
          <p:cNvPr id="3" name="Group 49"/>
          <p:cNvGrpSpPr>
            <a:grpSpLocks/>
          </p:cNvGrpSpPr>
          <p:nvPr/>
        </p:nvGrpSpPr>
        <p:grpSpPr bwMode="auto">
          <a:xfrm>
            <a:off x="500063" y="714375"/>
            <a:ext cx="8032377" cy="5322888"/>
            <a:chOff x="360" y="405"/>
            <a:chExt cx="4445" cy="3353"/>
          </a:xfrm>
        </p:grpSpPr>
        <p:grpSp>
          <p:nvGrpSpPr>
            <p:cNvPr id="13338" name="Group 45"/>
            <p:cNvGrpSpPr>
              <a:grpSpLocks/>
            </p:cNvGrpSpPr>
            <p:nvPr/>
          </p:nvGrpSpPr>
          <p:grpSpPr bwMode="auto">
            <a:xfrm>
              <a:off x="511" y="1187"/>
              <a:ext cx="4060" cy="2571"/>
              <a:chOff x="451" y="1187"/>
              <a:chExt cx="4426" cy="2571"/>
            </a:xfrm>
          </p:grpSpPr>
          <p:grpSp>
            <p:nvGrpSpPr>
              <p:cNvPr id="13340" name="Group 17"/>
              <p:cNvGrpSpPr>
                <a:grpSpLocks/>
              </p:cNvGrpSpPr>
              <p:nvPr/>
            </p:nvGrpSpPr>
            <p:grpSpPr bwMode="auto">
              <a:xfrm>
                <a:off x="451" y="1187"/>
                <a:ext cx="4426" cy="2571"/>
                <a:chOff x="416" y="1453"/>
                <a:chExt cx="5220" cy="2456"/>
              </a:xfrm>
            </p:grpSpPr>
            <p:sp>
              <p:nvSpPr>
                <p:cNvPr id="13345" name="Rectangle 18"/>
                <p:cNvSpPr>
                  <a:spLocks noChangeArrowheads="1"/>
                </p:cNvSpPr>
                <p:nvPr/>
              </p:nvSpPr>
              <p:spPr bwMode="auto">
                <a:xfrm>
                  <a:off x="416" y="1453"/>
                  <a:ext cx="5220" cy="2456"/>
                </a:xfrm>
                <a:prstGeom prst="rect">
                  <a:avLst/>
                </a:prstGeom>
                <a:ln>
                  <a:headEnd type="none" w="sm" len="sm"/>
                  <a:tailEnd type="none" w="sm" len="sm"/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ctr"/>
                  <a:endParaRPr lang="ru-RU" dirty="0">
                    <a:latin typeface="Calibri" pitchFamily="34" charset="0"/>
                  </a:endParaRPr>
                </a:p>
              </p:txBody>
            </p:sp>
            <p:sp>
              <p:nvSpPr>
                <p:cNvPr id="13346" name="Text Box 19"/>
                <p:cNvSpPr txBox="1">
                  <a:spLocks noChangeArrowheads="1"/>
                </p:cNvSpPr>
                <p:nvPr/>
              </p:nvSpPr>
              <p:spPr bwMode="auto">
                <a:xfrm>
                  <a:off x="685" y="1662"/>
                  <a:ext cx="4689" cy="315"/>
                </a:xfrm>
                <a:prstGeom prst="rect">
                  <a:avLst/>
                </a:prstGeom>
                <a:ln>
                  <a:headEnd type="none" w="sm" len="sm"/>
                  <a:tailEnd type="none" w="sm" len="sm"/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>
                  <a:spAutoFit/>
                </a:bodyPr>
                <a:lstStyle/>
                <a:p>
                  <a:pPr algn="ctr"/>
                  <a:r>
                    <a:rPr lang="ru-RU" sz="2800" b="1" dirty="0">
                      <a:solidFill>
                        <a:srgbClr val="002060"/>
                      </a:solidFill>
                    </a:rPr>
                    <a:t>ОРГАНИЗАЦИОННО-РЕФЛЕКСИВНАЯ</a:t>
                  </a:r>
                </a:p>
              </p:txBody>
            </p:sp>
          </p:grpSp>
          <p:grpSp>
            <p:nvGrpSpPr>
              <p:cNvPr id="13341" name="Group 44"/>
              <p:cNvGrpSpPr>
                <a:grpSpLocks/>
              </p:cNvGrpSpPr>
              <p:nvPr/>
            </p:nvGrpSpPr>
            <p:grpSpPr bwMode="auto">
              <a:xfrm>
                <a:off x="642" y="1988"/>
                <a:ext cx="4013" cy="1364"/>
                <a:chOff x="642" y="1988"/>
                <a:chExt cx="4013" cy="1364"/>
              </a:xfrm>
            </p:grpSpPr>
            <p:sp>
              <p:nvSpPr>
                <p:cNvPr id="13342" name="Text Box 20"/>
                <p:cNvSpPr txBox="1">
                  <a:spLocks noChangeArrowheads="1"/>
                </p:cNvSpPr>
                <p:nvPr/>
              </p:nvSpPr>
              <p:spPr bwMode="auto">
                <a:xfrm>
                  <a:off x="685" y="2439"/>
                  <a:ext cx="3970" cy="330"/>
                </a:xfrm>
                <a:prstGeom prst="rect">
                  <a:avLst/>
                </a:prstGeom>
                <a:ln>
                  <a:headEnd type="none" w="sm" len="sm"/>
                  <a:tailEnd type="none" w="sm" len="sm"/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>
                  <a:spAutoFit/>
                </a:bodyPr>
                <a:lstStyle/>
                <a:p>
                  <a:pPr algn="ctr"/>
                  <a:r>
                    <a:rPr lang="ru-RU" sz="2800" b="1" dirty="0">
                      <a:solidFill>
                        <a:srgbClr val="002060"/>
                      </a:solidFill>
                    </a:rPr>
                    <a:t>ПОЗНАВАТЕЛЬНАЯ</a:t>
                  </a:r>
                </a:p>
              </p:txBody>
            </p:sp>
            <p:sp>
              <p:nvSpPr>
                <p:cNvPr id="13343" name="Text Box 21"/>
                <p:cNvSpPr txBox="1">
                  <a:spLocks noChangeArrowheads="1"/>
                </p:cNvSpPr>
                <p:nvPr/>
              </p:nvSpPr>
              <p:spPr bwMode="auto">
                <a:xfrm>
                  <a:off x="679" y="1988"/>
                  <a:ext cx="3970" cy="330"/>
                </a:xfrm>
                <a:prstGeom prst="rect">
                  <a:avLst/>
                </a:prstGeom>
                <a:ln>
                  <a:headEnd type="none" w="sm" len="sm"/>
                  <a:tailEnd type="none" w="sm" len="sm"/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>
                  <a:spAutoFit/>
                </a:bodyPr>
                <a:lstStyle/>
                <a:p>
                  <a:pPr algn="ctr"/>
                  <a:r>
                    <a:rPr lang="ru-RU" sz="2800" b="1" dirty="0">
                      <a:solidFill>
                        <a:srgbClr val="002060"/>
                      </a:solidFill>
                    </a:rPr>
                    <a:t>КОММУНИКАТИВНАЯ</a:t>
                  </a:r>
                </a:p>
              </p:txBody>
            </p:sp>
            <p:sp>
              <p:nvSpPr>
                <p:cNvPr id="13344" name="Text Box 22"/>
                <p:cNvSpPr txBox="1">
                  <a:spLocks noChangeArrowheads="1"/>
                </p:cNvSpPr>
                <p:nvPr/>
              </p:nvSpPr>
              <p:spPr bwMode="auto">
                <a:xfrm>
                  <a:off x="642" y="3022"/>
                  <a:ext cx="3970" cy="330"/>
                </a:xfrm>
                <a:prstGeom prst="rect">
                  <a:avLst/>
                </a:prstGeom>
                <a:ln>
                  <a:headEnd type="none" w="sm" len="sm"/>
                  <a:tailEnd type="none" w="sm" len="sm"/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>
                  <a:spAutoFit/>
                </a:bodyPr>
                <a:lstStyle/>
                <a:p>
                  <a:pPr algn="ctr"/>
                  <a:r>
                    <a:rPr lang="ru-RU" sz="2800" b="1" dirty="0" smtClean="0">
                      <a:solidFill>
                        <a:srgbClr val="002060"/>
                      </a:solidFill>
                    </a:rPr>
                    <a:t>ЦЕННОСТНАЯ</a:t>
                  </a:r>
                  <a:endParaRPr lang="ru-RU" sz="2800" b="1" dirty="0">
                    <a:solidFill>
                      <a:srgbClr val="002060"/>
                    </a:solidFill>
                  </a:endParaRPr>
                </a:p>
              </p:txBody>
            </p:sp>
          </p:grpSp>
        </p:grpSp>
        <p:sp>
          <p:nvSpPr>
            <p:cNvPr id="13339" name="Rectangle 24"/>
            <p:cNvSpPr>
              <a:spLocks noChangeArrowheads="1"/>
            </p:cNvSpPr>
            <p:nvPr/>
          </p:nvSpPr>
          <p:spPr bwMode="auto">
            <a:xfrm>
              <a:off x="360" y="405"/>
              <a:ext cx="4445" cy="589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/>
              <a:r>
                <a:rPr lang="ru-RU" sz="3200" b="1" dirty="0">
                  <a:solidFill>
                    <a:srgbClr val="002060"/>
                  </a:solidFill>
                  <a:cs typeface="Arial" charset="0"/>
                </a:rPr>
                <a:t>Содержательно-методические линии</a:t>
              </a:r>
              <a:br>
                <a:rPr lang="ru-RU" sz="3200" b="1" dirty="0">
                  <a:solidFill>
                    <a:srgbClr val="002060"/>
                  </a:solidFill>
                  <a:cs typeface="Arial" charset="0"/>
                </a:rPr>
              </a:br>
              <a:r>
                <a:rPr lang="ru-RU" sz="3200" b="1" dirty="0">
                  <a:solidFill>
                    <a:srgbClr val="002060"/>
                  </a:solidFill>
                  <a:cs typeface="Arial" charset="0"/>
                </a:rPr>
                <a:t> курса «Мир деятельности» </a:t>
              </a:r>
              <a:endParaRPr lang="ru-RU" sz="3200" b="1" dirty="0">
                <a:solidFill>
                  <a:srgbClr val="00206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16704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47664" y="332656"/>
            <a:ext cx="648072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Темы   уроков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59338" y="908720"/>
            <a:ext cx="835292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класс </a:t>
            </a: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«Личностные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качества ученика: активность в учебной деятельности», «Учимся работать дружно. Работаем в парах», «Ценности нашей жизни. Здоровье»,  «Личностные качества ученика: терпение в учебной деятельности», «Семья - мой помощник в учении», «Личностные качества ученика: честность в учебной деятельности», «Личностные качества ученика: доброжелательность в учебной деятельности».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3154204"/>
            <a:ext cx="80648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класс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-«Личностные качества: целеустремленность», «Личностные качества: самостоятельность»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95536" y="3800535"/>
            <a:ext cx="818887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класс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«Личностные качества: вера в себя», «Ценности нашей жизни. Дружба», «Ценности нашей жизни. Саморазвитие»,  «Личностные качества: самокритичность в учебной деятельно­сти».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95536" y="4823958"/>
            <a:ext cx="806489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класс-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«Учимся дружно. Как научиться договариваться», «Учимся дружно. Сотрудничество», «Личностные качества ученика: уважение и терпимость к дру­гим». </a:t>
            </a:r>
          </a:p>
        </p:txBody>
      </p:sp>
    </p:spTree>
    <p:extLst>
      <p:ext uri="{BB962C8B-B14F-4D97-AF65-F5344CB8AC3E}">
        <p14:creationId xmlns:p14="http://schemas.microsoft.com/office/powerpoint/2010/main" val="1403845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70" t="17522" r="21825" b="1990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Группа 22"/>
          <p:cNvGrpSpPr/>
          <p:nvPr/>
        </p:nvGrpSpPr>
        <p:grpSpPr>
          <a:xfrm>
            <a:off x="395536" y="443686"/>
            <a:ext cx="8366578" cy="6199461"/>
            <a:chOff x="1857356" y="214290"/>
            <a:chExt cx="6264275" cy="6048375"/>
          </a:xfrm>
          <a:solidFill>
            <a:schemeClr val="bg1"/>
          </a:solidFill>
        </p:grpSpPr>
        <p:grpSp>
          <p:nvGrpSpPr>
            <p:cNvPr id="3" name="Группа 20"/>
            <p:cNvGrpSpPr>
              <a:grpSpLocks/>
            </p:cNvGrpSpPr>
            <p:nvPr/>
          </p:nvGrpSpPr>
          <p:grpSpPr bwMode="auto">
            <a:xfrm>
              <a:off x="1857356" y="214290"/>
              <a:ext cx="6264275" cy="6048375"/>
              <a:chOff x="1811694" y="215385"/>
              <a:chExt cx="6264275" cy="6048375"/>
            </a:xfrm>
            <a:grpFill/>
          </p:grpSpPr>
          <p:sp>
            <p:nvSpPr>
              <p:cNvPr id="31753" name="AutoShape 5"/>
              <p:cNvSpPr>
                <a:spLocks noChangeArrowheads="1"/>
              </p:cNvSpPr>
              <p:nvPr/>
            </p:nvSpPr>
            <p:spPr bwMode="auto">
              <a:xfrm rot="5400000" flipH="1" flipV="1">
                <a:off x="2157437" y="2440421"/>
                <a:ext cx="1008063" cy="1699550"/>
              </a:xfrm>
              <a:prstGeom prst="triangle">
                <a:avLst>
                  <a:gd name="adj" fmla="val 56671"/>
                </a:avLst>
              </a:prstGeom>
              <a:solidFill>
                <a:schemeClr val="bg1"/>
              </a:solidFill>
              <a:ln w="9525">
                <a:solidFill>
                  <a:srgbClr val="8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  <a:cs typeface="Arial" charset="0"/>
                </a:endParaRPr>
              </a:p>
            </p:txBody>
          </p:sp>
          <p:sp>
            <p:nvSpPr>
              <p:cNvPr id="31754" name="AutoShape 5"/>
              <p:cNvSpPr>
                <a:spLocks noChangeArrowheads="1"/>
              </p:cNvSpPr>
              <p:nvPr/>
            </p:nvSpPr>
            <p:spPr bwMode="auto">
              <a:xfrm rot="2580000" flipV="1">
                <a:off x="2878432" y="3995619"/>
                <a:ext cx="1012498" cy="1692105"/>
              </a:xfrm>
              <a:prstGeom prst="triangle">
                <a:avLst>
                  <a:gd name="adj" fmla="val 37333"/>
                </a:avLst>
              </a:prstGeom>
              <a:solidFill>
                <a:schemeClr val="bg1"/>
              </a:solidFill>
              <a:ln w="9525">
                <a:solidFill>
                  <a:srgbClr val="8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  <a:cs typeface="Arial" charset="0"/>
                </a:endParaRPr>
              </a:p>
            </p:txBody>
          </p:sp>
          <p:sp>
            <p:nvSpPr>
              <p:cNvPr id="31755" name="AutoShape 5"/>
              <p:cNvSpPr>
                <a:spLocks noChangeArrowheads="1"/>
              </p:cNvSpPr>
              <p:nvPr/>
            </p:nvSpPr>
            <p:spPr bwMode="auto">
              <a:xfrm rot="8175642" flipH="1" flipV="1">
                <a:off x="2842271" y="863425"/>
                <a:ext cx="1012498" cy="1692105"/>
              </a:xfrm>
              <a:prstGeom prst="triangle">
                <a:avLst>
                  <a:gd name="adj" fmla="val 41444"/>
                </a:avLst>
              </a:prstGeom>
              <a:solidFill>
                <a:schemeClr val="bg1"/>
              </a:solidFill>
              <a:ln w="9525">
                <a:solidFill>
                  <a:srgbClr val="8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  <a:cs typeface="Arial" charset="0"/>
                </a:endParaRPr>
              </a:p>
            </p:txBody>
          </p:sp>
          <p:sp>
            <p:nvSpPr>
              <p:cNvPr id="31756" name="AutoShape 5"/>
              <p:cNvSpPr>
                <a:spLocks noChangeArrowheads="1"/>
              </p:cNvSpPr>
              <p:nvPr/>
            </p:nvSpPr>
            <p:spPr bwMode="auto">
              <a:xfrm rot="10800000" flipV="1">
                <a:off x="4438985" y="215385"/>
                <a:ext cx="1012498" cy="1714618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solidFill>
                  <a:srgbClr val="8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  <a:cs typeface="Arial" charset="0"/>
                </a:endParaRPr>
              </a:p>
            </p:txBody>
          </p:sp>
          <p:sp>
            <p:nvSpPr>
              <p:cNvPr id="31757" name="AutoShape 5"/>
              <p:cNvSpPr>
                <a:spLocks noChangeArrowheads="1"/>
              </p:cNvSpPr>
              <p:nvPr/>
            </p:nvSpPr>
            <p:spPr bwMode="auto">
              <a:xfrm flipV="1">
                <a:off x="4433340" y="4571655"/>
                <a:ext cx="1012498" cy="1692105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solidFill>
                  <a:srgbClr val="8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  <a:cs typeface="Arial" charset="0"/>
                </a:endParaRPr>
              </a:p>
            </p:txBody>
          </p:sp>
          <p:sp>
            <p:nvSpPr>
              <p:cNvPr id="31758" name="AutoShape 5"/>
              <p:cNvSpPr>
                <a:spLocks noChangeArrowheads="1"/>
              </p:cNvSpPr>
              <p:nvPr/>
            </p:nvSpPr>
            <p:spPr bwMode="auto">
              <a:xfrm rot="19020000" flipV="1">
                <a:off x="6030636" y="3974260"/>
                <a:ext cx="1012498" cy="1692105"/>
              </a:xfrm>
              <a:prstGeom prst="triangle">
                <a:avLst>
                  <a:gd name="adj" fmla="val 60713"/>
                </a:avLst>
              </a:prstGeom>
              <a:solidFill>
                <a:schemeClr val="bg1"/>
              </a:solidFill>
              <a:ln w="9525">
                <a:solidFill>
                  <a:srgbClr val="8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  <a:cs typeface="Arial" charset="0"/>
                </a:endParaRPr>
              </a:p>
            </p:txBody>
          </p:sp>
          <p:sp>
            <p:nvSpPr>
              <p:cNvPr id="31759" name="AutoShape 5"/>
              <p:cNvSpPr>
                <a:spLocks noChangeArrowheads="1"/>
              </p:cNvSpPr>
              <p:nvPr/>
            </p:nvSpPr>
            <p:spPr bwMode="auto">
              <a:xfrm rot="16200000" flipV="1">
                <a:off x="6722162" y="2440421"/>
                <a:ext cx="1008063" cy="1699550"/>
              </a:xfrm>
              <a:prstGeom prst="triangle">
                <a:avLst>
                  <a:gd name="adj" fmla="val 56671"/>
                </a:avLst>
              </a:prstGeom>
              <a:solidFill>
                <a:schemeClr val="bg1"/>
              </a:solidFill>
              <a:ln w="9525">
                <a:solidFill>
                  <a:srgbClr val="8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  <a:cs typeface="Arial" charset="0"/>
                </a:endParaRPr>
              </a:p>
            </p:txBody>
          </p:sp>
        </p:grpSp>
        <p:sp>
          <p:nvSpPr>
            <p:cNvPr id="31751" name="AutoShape 5"/>
            <p:cNvSpPr>
              <a:spLocks noChangeArrowheads="1"/>
            </p:cNvSpPr>
            <p:nvPr/>
          </p:nvSpPr>
          <p:spPr bwMode="auto">
            <a:xfrm rot="13380000" flipV="1">
              <a:off x="6106656" y="823308"/>
              <a:ext cx="1044000" cy="1728000"/>
            </a:xfrm>
            <a:prstGeom prst="triangle">
              <a:avLst>
                <a:gd name="adj" fmla="val 39968"/>
              </a:avLst>
            </a:prstGeom>
            <a:solidFill>
              <a:schemeClr val="bg1"/>
            </a:solidFill>
            <a:ln w="9525">
              <a:solidFill>
                <a:srgbClr val="800000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  <a:cs typeface="Arial" charset="0"/>
              </a:endParaRPr>
            </a:p>
          </p:txBody>
        </p:sp>
      </p:grpSp>
      <p:pic>
        <p:nvPicPr>
          <p:cNvPr id="22532" name="Picture 23" descr="C:\Users\user\Desktop\Солнышко-ученик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9891" y="2252064"/>
            <a:ext cx="2741612" cy="269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2647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1\Desktop\Мои документы\фото 1 класс\DSCF221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76672"/>
            <a:ext cx="4122307" cy="309173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1\Desktop\Мои документы\фото 1 класс\DSCF221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60648"/>
            <a:ext cx="3936437" cy="29523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212976"/>
            <a:ext cx="4225576" cy="31683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Объект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352378"/>
            <a:ext cx="4038600" cy="3028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33287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547664" y="1997839"/>
            <a:ext cx="6342857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Спасибо </a:t>
            </a:r>
          </a:p>
          <a:p>
            <a:pPr algn="ctr"/>
            <a:r>
              <a:rPr lang="ru-RU" sz="6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за внимание</a:t>
            </a:r>
            <a:endParaRPr lang="ru-RU" sz="6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42414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</TotalTime>
  <Words>188</Words>
  <Application>Microsoft Office PowerPoint</Application>
  <PresentationFormat>Экран (4:3)</PresentationFormat>
  <Paragraphs>21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Воспитание личности младшего школьника средствами курса «Мир деятельности»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Админ</cp:lastModifiedBy>
  <cp:revision>13</cp:revision>
  <dcterms:created xsi:type="dcterms:W3CDTF">2014-03-25T10:02:46Z</dcterms:created>
  <dcterms:modified xsi:type="dcterms:W3CDTF">2014-03-25T23:18:32Z</dcterms:modified>
</cp:coreProperties>
</file>