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5" r:id="rId2"/>
    <p:sldId id="296" r:id="rId3"/>
    <p:sldId id="297" r:id="rId4"/>
    <p:sldId id="291" r:id="rId5"/>
    <p:sldId id="292" r:id="rId6"/>
    <p:sldId id="293" r:id="rId7"/>
    <p:sldId id="298" r:id="rId8"/>
    <p:sldId id="299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D7FD"/>
    <a:srgbClr val="E0BAFC"/>
    <a:srgbClr val="C6FAFE"/>
    <a:srgbClr val="FCF9B6"/>
    <a:srgbClr val="FEDAFB"/>
    <a:srgbClr val="98F7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8ECE7-47B2-4FDF-8D17-80AD69CC50A4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D73DF-CDC1-47F1-B21E-FEFD0EB06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18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D73DF-CDC1-47F1-B21E-FEFD0EB0645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30228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3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47303"/>
          <a:stretch>
            <a:fillRect/>
          </a:stretch>
        </p:blipFill>
        <p:spPr bwMode="auto">
          <a:xfrm>
            <a:off x="1214414" y="3391188"/>
            <a:ext cx="6643734" cy="248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714356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STEM-ОБРАЗОВАНИЕ в ДОУ.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>
              <a:defRPr/>
            </a:pP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«Подгоренский детский сад</a:t>
            </a:r>
            <a:r>
              <a:rPr lang="en-US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№2»</a:t>
            </a:r>
            <a:endParaRPr lang="ru-RU" dirty="0">
              <a:solidFill>
                <a:srgbClr val="7030A0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934670"/>
            <a:ext cx="22145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Подготовила:</a:t>
            </a:r>
          </a:p>
          <a:p>
            <a:pPr algn="r">
              <a:defRPr/>
            </a:pP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Воспитатель ВКК:</a:t>
            </a:r>
          </a:p>
          <a:p>
            <a:pPr algn="r">
              <a:defRPr/>
            </a:pP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dirty="0" err="1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Романько</a:t>
            </a: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 Е.Н.</a:t>
            </a:r>
            <a:endParaRPr lang="en-US" dirty="0" smtClean="0">
              <a:ln w="11430"/>
              <a:solidFill>
                <a:srgbClr val="7030A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6286520"/>
            <a:ext cx="888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 w="11430"/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201</a:t>
            </a:r>
            <a:r>
              <a:rPr lang="ru-RU" dirty="0" smtClean="0">
                <a:ln w="11430"/>
                <a:solidFill>
                  <a:srgbClr val="7030A0"/>
                </a:solidFill>
                <a:latin typeface="Times New Roman" pitchFamily="18" charset="0"/>
              </a:rPr>
              <a:t>9 г</a:t>
            </a:r>
            <a:r>
              <a:rPr lang="ru-RU" dirty="0" smtClean="0">
                <a:ln w="11430"/>
                <a:latin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" y="1"/>
            <a:ext cx="900115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Образовательный модуль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мультстудия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 ТВОРЮ МИР» как средство реализации событийности в условиях модели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«Сад детских инициатив»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864399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модулей в 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STEM-ОБРАЗОВАНИИ</a:t>
            </a:r>
            <a:endParaRPr lang="ru-RU" sz="2400" dirty="0" smtClean="0"/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1142984"/>
            <a:ext cx="8572560" cy="1071570"/>
          </a:xfrm>
          <a:prstGeom prst="roundRect">
            <a:avLst/>
          </a:prstGeom>
          <a:solidFill>
            <a:srgbClr val="CEFE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модуль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«Экспериментирование с живой и неживой природой»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2571744"/>
            <a:ext cx="8572560" cy="928694"/>
          </a:xfrm>
          <a:prstGeom prst="roundRect">
            <a:avLst/>
          </a:prstGeom>
          <a:solidFill>
            <a:srgbClr val="C6FA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модуль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LEGO -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конструирование»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7158" y="5072074"/>
            <a:ext cx="8572560" cy="8572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 модуль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Мультстудия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«Я творю мир»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7158" y="3857628"/>
            <a:ext cx="8572560" cy="928694"/>
          </a:xfrm>
          <a:prstGeom prst="roundRect">
            <a:avLst/>
          </a:prstGeom>
          <a:solidFill>
            <a:srgbClr val="FCF9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 модуль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«Робототехника»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71530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Реализация образовательных модулей в приоритетных видах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деятельности детей дошкольного возраста: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Игре;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Конструировании;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Познавательно-исследовательской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Учебной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Различных видах художественно-творческой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 Освоении технологий ХХI века (элементы программирования и цифровые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технологии).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4409" t="48104" r="35484" b="7982"/>
          <a:stretch>
            <a:fillRect/>
          </a:stretch>
        </p:blipFill>
        <p:spPr bwMode="auto">
          <a:xfrm>
            <a:off x="6500826" y="4148483"/>
            <a:ext cx="2286016" cy="23676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1"/>
          <p:cNvSpPr>
            <a:spLocks noChangeArrowheads="1"/>
          </p:cNvSpPr>
          <p:nvPr/>
        </p:nvSpPr>
        <p:spPr bwMode="gray">
          <a:xfrm flipV="1">
            <a:off x="7072313" y="1500188"/>
            <a:ext cx="1046162" cy="214312"/>
          </a:xfrm>
          <a:prstGeom prst="rect">
            <a:avLst/>
          </a:prstGeom>
          <a:gradFill rotWithShape="0">
            <a:gsLst>
              <a:gs pos="0">
                <a:srgbClr val="767676"/>
              </a:gs>
              <a:gs pos="5000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88"/>
          </a:xfrm>
        </p:spPr>
        <p:txBody>
          <a:bodyPr/>
          <a:lstStyle/>
          <a:p>
            <a:r>
              <a:rPr lang="ru-RU" sz="4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Техники анимации</a:t>
            </a:r>
          </a:p>
        </p:txBody>
      </p:sp>
      <p:grpSp>
        <p:nvGrpSpPr>
          <p:cNvPr id="2" name="Содержимое 3"/>
          <p:cNvGrpSpPr>
            <a:grpSpLocks noGrp="1"/>
          </p:cNvGrpSpPr>
          <p:nvPr/>
        </p:nvGrpSpPr>
        <p:grpSpPr bwMode="auto">
          <a:xfrm>
            <a:off x="571472" y="1071546"/>
            <a:ext cx="8143875" cy="5392737"/>
            <a:chOff x="153264" y="1934106"/>
            <a:chExt cx="10910354" cy="3927503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2386377" y="3263699"/>
              <a:ext cx="2039576" cy="2590973"/>
            </a:xfrm>
            <a:prstGeom prst="roundRect">
              <a:avLst>
                <a:gd name="adj" fmla="val 13745"/>
              </a:avLst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38100">
              <a:solidFill>
                <a:schemeClr val="tx2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53264" y="3263699"/>
              <a:ext cx="2135282" cy="2590973"/>
            </a:xfrm>
            <a:prstGeom prst="roundRect">
              <a:avLst>
                <a:gd name="adj" fmla="val 13745"/>
              </a:avLst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50000">
                  <a:schemeClr val="accent6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38100">
              <a:solidFill>
                <a:schemeClr val="accent6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11188" y="1934106"/>
              <a:ext cx="10119130" cy="1045634"/>
              <a:chOff x="624" y="1112"/>
              <a:chExt cx="5155" cy="760"/>
            </a:xfrm>
          </p:grpSpPr>
          <p:sp>
            <p:nvSpPr>
              <p:cNvPr id="9242" name="Rectangle 6"/>
              <p:cNvSpPr>
                <a:spLocks noChangeArrowheads="1"/>
              </p:cNvSpPr>
              <p:nvPr/>
            </p:nvSpPr>
            <p:spPr bwMode="gray">
              <a:xfrm rot="3419336">
                <a:off x="624" y="1200"/>
                <a:ext cx="672" cy="672"/>
              </a:xfrm>
              <a:prstGeom prst="rect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292" y="1296"/>
                <a:ext cx="623" cy="96"/>
                <a:chOff x="2003" y="3439"/>
                <a:chExt cx="468" cy="244"/>
              </a:xfrm>
            </p:grpSpPr>
            <p:sp>
              <p:nvSpPr>
                <p:cNvPr id="9258" name="Oval 8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9" name="Rectangle 9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7" name="Oval 10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Oval 11"/>
                <p:cNvSpPr>
                  <a:spLocks noChangeArrowheads="1"/>
                </p:cNvSpPr>
                <p:nvPr/>
              </p:nvSpPr>
              <p:spPr bwMode="gray">
                <a:xfrm>
                  <a:off x="2439" y="3518"/>
                  <a:ext cx="20" cy="7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9244" name="Rectangle 12"/>
              <p:cNvSpPr>
                <a:spLocks noChangeArrowheads="1"/>
              </p:cNvSpPr>
              <p:nvPr/>
            </p:nvSpPr>
            <p:spPr bwMode="gray">
              <a:xfrm rot="3419336">
                <a:off x="1693" y="1181"/>
                <a:ext cx="672" cy="672"/>
              </a:xfrm>
              <a:prstGeom prst="rect">
                <a:avLst/>
              </a:prstGeom>
              <a:solidFill>
                <a:srgbClr val="5491D4"/>
              </a:solidFill>
              <a:ln w="9525">
                <a:miter lim="800000"/>
                <a:headEnd/>
                <a:tailEnd/>
              </a:ln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5491D4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2444" y="1296"/>
                <a:ext cx="623" cy="96"/>
                <a:chOff x="2003" y="3439"/>
                <a:chExt cx="468" cy="244"/>
              </a:xfrm>
            </p:grpSpPr>
            <p:sp>
              <p:nvSpPr>
                <p:cNvPr id="9254" name="Oval 14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5" name="Rectangle 15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3" name="Oval 16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Oval 17"/>
                <p:cNvSpPr>
                  <a:spLocks noChangeArrowheads="1"/>
                </p:cNvSpPr>
                <p:nvPr/>
              </p:nvSpPr>
              <p:spPr bwMode="gray">
                <a:xfrm>
                  <a:off x="2438" y="3518"/>
                  <a:ext cx="20" cy="7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9246" name="Rectangle 18"/>
              <p:cNvSpPr>
                <a:spLocks noChangeArrowheads="1"/>
              </p:cNvSpPr>
              <p:nvPr/>
            </p:nvSpPr>
            <p:spPr bwMode="gray">
              <a:xfrm rot="3419336">
                <a:off x="2804" y="1138"/>
                <a:ext cx="672" cy="672"/>
              </a:xfrm>
              <a:prstGeom prst="rect">
                <a:avLst/>
              </a:prstGeom>
              <a:solidFill>
                <a:srgbClr val="99CC00"/>
              </a:solidFill>
              <a:ln w="9525">
                <a:miter lim="800000"/>
                <a:headEnd/>
                <a:tailEnd/>
              </a:ln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99CC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9" name="Group 19"/>
              <p:cNvGrpSpPr>
                <a:grpSpLocks/>
              </p:cNvGrpSpPr>
              <p:nvPr/>
            </p:nvGrpSpPr>
            <p:grpSpPr bwMode="auto">
              <a:xfrm>
                <a:off x="3605" y="1296"/>
                <a:ext cx="817" cy="96"/>
                <a:chOff x="2003" y="3439"/>
                <a:chExt cx="468" cy="244"/>
              </a:xfrm>
            </p:grpSpPr>
            <p:sp>
              <p:nvSpPr>
                <p:cNvPr id="9250" name="Oval 20"/>
                <p:cNvSpPr>
                  <a:spLocks noChangeArrowheads="1"/>
                </p:cNvSpPr>
                <p:nvPr/>
              </p:nvSpPr>
              <p:spPr bwMode="gray">
                <a:xfrm>
                  <a:off x="2003" y="3439"/>
                  <a:ext cx="79" cy="24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9251" name="Rectangle 21"/>
                <p:cNvSpPr>
                  <a:spLocks noChangeArrowheads="1"/>
                </p:cNvSpPr>
                <p:nvPr/>
              </p:nvSpPr>
              <p:spPr bwMode="gray">
                <a:xfrm>
                  <a:off x="2048" y="3441"/>
                  <a:ext cx="388" cy="242"/>
                </a:xfrm>
                <a:prstGeom prst="rect">
                  <a:avLst/>
                </a:prstGeom>
                <a:gradFill rotWithShape="0">
                  <a:gsLst>
                    <a:gs pos="0">
                      <a:srgbClr val="767676"/>
                    </a:gs>
                    <a:gs pos="50000">
                      <a:srgbClr val="FFFFFF"/>
                    </a:gs>
                    <a:gs pos="100000">
                      <a:srgbClr val="767676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" name="Oval 22"/>
                <p:cNvSpPr>
                  <a:spLocks noChangeArrowheads="1"/>
                </p:cNvSpPr>
                <p:nvPr/>
              </p:nvSpPr>
              <p:spPr bwMode="gray">
                <a:xfrm>
                  <a:off x="2400" y="3443"/>
                  <a:ext cx="71" cy="23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23"/>
                <p:cNvSpPr>
                  <a:spLocks noChangeArrowheads="1"/>
                </p:cNvSpPr>
                <p:nvPr/>
              </p:nvSpPr>
              <p:spPr bwMode="gray">
                <a:xfrm>
                  <a:off x="2438" y="3518"/>
                  <a:ext cx="20" cy="7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>
                        <a:gamma/>
                        <a:shade val="46275"/>
                        <a:invGamma/>
                      </a:schemeClr>
                    </a:gs>
                    <a:gs pos="50000">
                      <a:schemeClr val="bg1"/>
                    </a:gs>
                    <a:gs pos="100000">
                      <a:schemeClr val="bg1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9248" name="Rectangle 24"/>
              <p:cNvSpPr>
                <a:spLocks noChangeArrowheads="1"/>
              </p:cNvSpPr>
              <p:nvPr/>
            </p:nvSpPr>
            <p:spPr bwMode="gray">
              <a:xfrm rot="3419336">
                <a:off x="3961" y="1181"/>
                <a:ext cx="672" cy="672"/>
              </a:xfrm>
              <a:prstGeom prst="rect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0099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9249" name="Rectangle 6"/>
              <p:cNvSpPr>
                <a:spLocks noChangeArrowheads="1"/>
              </p:cNvSpPr>
              <p:nvPr/>
            </p:nvSpPr>
            <p:spPr bwMode="gray">
              <a:xfrm rot="3419336">
                <a:off x="5107" y="1112"/>
                <a:ext cx="672" cy="672"/>
              </a:xfrm>
              <a:prstGeom prst="rect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</p:grpSp>
        <p:sp>
          <p:nvSpPr>
            <p:cNvPr id="8" name="AutoShape 29"/>
            <p:cNvSpPr>
              <a:spLocks noChangeArrowheads="1"/>
            </p:cNvSpPr>
            <p:nvPr/>
          </p:nvSpPr>
          <p:spPr bwMode="auto">
            <a:xfrm>
              <a:off x="6756899" y="3270636"/>
              <a:ext cx="2179945" cy="2590973"/>
            </a:xfrm>
            <a:prstGeom prst="roundRect">
              <a:avLst>
                <a:gd name="adj" fmla="val 13745"/>
              </a:avLst>
            </a:prstGeom>
            <a:gradFill>
              <a:gsLst>
                <a:gs pos="0">
                  <a:srgbClr val="66FFCC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5400000" scaled="0"/>
            </a:gradFill>
            <a:ln w="38100">
              <a:solidFill>
                <a:srgbClr val="66FFCC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40" name="AutoShape 30"/>
            <p:cNvSpPr>
              <a:spLocks noChangeArrowheads="1"/>
            </p:cNvSpPr>
            <p:nvPr/>
          </p:nvSpPr>
          <p:spPr bwMode="auto">
            <a:xfrm>
              <a:off x="4555688" y="3270448"/>
              <a:ext cx="2150798" cy="2591161"/>
            </a:xfrm>
            <a:prstGeom prst="roundRect">
              <a:avLst>
                <a:gd name="adj" fmla="val 13745"/>
              </a:avLst>
            </a:prstGeom>
            <a:solidFill>
              <a:srgbClr val="FEFAA0"/>
            </a:solidFill>
            <a:ln w="38100">
              <a:solidFill>
                <a:srgbClr val="FEFAA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endParaRPr lang="en-US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AutoShape 3"/>
            <p:cNvSpPr>
              <a:spLocks noChangeArrowheads="1"/>
            </p:cNvSpPr>
            <p:nvPr/>
          </p:nvSpPr>
          <p:spPr bwMode="auto">
            <a:xfrm>
              <a:off x="8958111" y="3270636"/>
              <a:ext cx="2105507" cy="2590973"/>
            </a:xfrm>
            <a:prstGeom prst="roundRect">
              <a:avLst>
                <a:gd name="adj" fmla="val 13745"/>
              </a:avLst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38100">
              <a:solidFill>
                <a:schemeClr val="tx2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defRPr/>
              </a:pP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5" name="Picture 1" descr="K:\Моя работа\мультфильмы\Фото к мульт. детский сад\Новая папка 1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5072074"/>
            <a:ext cx="1285885" cy="1000132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 descr="K:\Моя работа\мультфильмы\Фото к мульт. детский сад\Новая папка 1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143248"/>
            <a:ext cx="1333359" cy="1143008"/>
          </a:xfrm>
          <a:prstGeom prst="flowChartAlternateProcess">
            <a:avLst/>
          </a:prstGeom>
          <a:noFill/>
        </p:spPr>
      </p:pic>
      <p:pic>
        <p:nvPicPr>
          <p:cNvPr id="37" name="Рисунок 36" descr="K:\104NIKON\DSCN0101.JPG"/>
          <p:cNvPicPr/>
          <p:nvPr/>
        </p:nvPicPr>
        <p:blipFill>
          <a:blip r:embed="rId4" cstate="print"/>
          <a:srcRect r="10435"/>
          <a:stretch>
            <a:fillRect/>
          </a:stretch>
        </p:blipFill>
        <p:spPr bwMode="auto">
          <a:xfrm>
            <a:off x="642910" y="5000636"/>
            <a:ext cx="1285884" cy="1103252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C:\Documents and Settings\Admin\Рабочий стол\5b030aa9f4.jpg"/>
          <p:cNvPicPr/>
          <p:nvPr/>
        </p:nvPicPr>
        <p:blipFill>
          <a:blip r:embed="rId5" cstate="print"/>
          <a:srcRect b="4533"/>
          <a:stretch>
            <a:fillRect/>
          </a:stretch>
        </p:blipFill>
        <p:spPr bwMode="auto">
          <a:xfrm>
            <a:off x="785786" y="3143248"/>
            <a:ext cx="1246366" cy="107157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5143512"/>
            <a:ext cx="1428760" cy="1071691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3214686"/>
            <a:ext cx="1333359" cy="107157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Рисунок 43" descr="D:\ДокументыD\Моя работа\Младшая группа в д с № 2\Кружок Анимации\103NIKON\DSCN3334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643570" y="5143512"/>
            <a:ext cx="1357322" cy="1102313"/>
          </a:xfrm>
          <a:prstGeom prst="flowChartAlternateProcess">
            <a:avLst/>
          </a:prstGeom>
          <a:noFill/>
        </p:spPr>
      </p:pic>
      <p:pic>
        <p:nvPicPr>
          <p:cNvPr id="45" name="Picture 2" descr="F:\Фото к мультфильму Путешествие листика\DSCN8913.JPG"/>
          <p:cNvPicPr>
            <a:picLocks noChangeAspect="1" noChangeArrowheads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 bwMode="auto">
          <a:xfrm>
            <a:off x="5643570" y="3214686"/>
            <a:ext cx="1400080" cy="1071570"/>
          </a:xfrm>
          <a:prstGeom prst="flowChartAlternateProcess">
            <a:avLst/>
          </a:prstGeom>
          <a:noFill/>
          <a:extLst/>
        </p:spPr>
      </p:pic>
      <p:pic>
        <p:nvPicPr>
          <p:cNvPr id="46" name="Picture 2" descr="F:\Анимашка\Обложки для дисков  в Ворде\Фото для обложки про космос.JPG"/>
          <p:cNvPicPr>
            <a:picLocks noChangeAspect="1" noChangeArrowheads="1"/>
          </p:cNvPicPr>
          <p:nvPr/>
        </p:nvPicPr>
        <p:blipFill>
          <a:blip r:embed="rId10" cstate="print">
            <a:extLst/>
          </a:blip>
          <a:srcRect/>
          <a:stretch>
            <a:fillRect/>
          </a:stretch>
        </p:blipFill>
        <p:spPr bwMode="auto">
          <a:xfrm>
            <a:off x="7286644" y="3286124"/>
            <a:ext cx="1330233" cy="1029698"/>
          </a:xfrm>
          <a:prstGeom prst="flowChartAlternateProcess">
            <a:avLst/>
          </a:prstGeom>
          <a:noFill/>
          <a:extLst/>
        </p:spPr>
      </p:pic>
      <p:pic>
        <p:nvPicPr>
          <p:cNvPr id="47" name="Рисунок 46" descr="K:\Мультик- масленица\104NIKON\DSCN0001.JPG"/>
          <p:cNvPicPr/>
          <p:nvPr/>
        </p:nvPicPr>
        <p:blipFill>
          <a:blip r:embed="rId11" cstate="print"/>
          <a:srcRect l="5452" r="19829"/>
          <a:stretch>
            <a:fillRect/>
          </a:stretch>
        </p:blipFill>
        <p:spPr bwMode="auto">
          <a:xfrm>
            <a:off x="7286644" y="5143512"/>
            <a:ext cx="1357322" cy="1000132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1" name="Прямоугольник 40"/>
          <p:cNvSpPr>
            <a:spLocks noChangeArrowheads="1"/>
          </p:cNvSpPr>
          <p:nvPr/>
        </p:nvSpPr>
        <p:spPr bwMode="auto">
          <a:xfrm>
            <a:off x="857224" y="1571612"/>
            <a:ext cx="14176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Рисованная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2" name="Прямоугольник 47"/>
          <p:cNvSpPr>
            <a:spLocks noChangeArrowheads="1"/>
          </p:cNvSpPr>
          <p:nvPr/>
        </p:nvSpPr>
        <p:spPr bwMode="auto">
          <a:xfrm>
            <a:off x="2500298" y="1571612"/>
            <a:ext cx="1328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Кукольная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3" name="Прямоугольник 48"/>
          <p:cNvSpPr>
            <a:spLocks noChangeArrowheads="1"/>
          </p:cNvSpPr>
          <p:nvPr/>
        </p:nvSpPr>
        <p:spPr bwMode="auto">
          <a:xfrm>
            <a:off x="4214810" y="1428736"/>
            <a:ext cx="1228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Флеш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анимация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4" name="Прямоугольник 49"/>
          <p:cNvSpPr>
            <a:spLocks noChangeArrowheads="1"/>
          </p:cNvSpPr>
          <p:nvPr/>
        </p:nvSpPr>
        <p:spPr bwMode="auto">
          <a:xfrm>
            <a:off x="6000760" y="1500174"/>
            <a:ext cx="1214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Пластили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новая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5" name="Прямоугольник 50"/>
          <p:cNvSpPr>
            <a:spLocks noChangeArrowheads="1"/>
          </p:cNvSpPr>
          <p:nvPr/>
        </p:nvSpPr>
        <p:spPr bwMode="auto">
          <a:xfrm>
            <a:off x="7500958" y="1500174"/>
            <a:ext cx="1438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b="1">
                <a:latin typeface="Times New Roman" pitchFamily="18" charset="0"/>
                <a:cs typeface="Times New Roman" pitchFamily="18" charset="0"/>
              </a:rPr>
              <a:t>Перекладка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фото песок о маме\DSCN10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6" r="10130" b="12569"/>
          <a:stretch>
            <a:fillRect/>
          </a:stretch>
        </p:blipFill>
        <p:spPr bwMode="auto">
          <a:xfrm>
            <a:off x="285720" y="285728"/>
            <a:ext cx="2143140" cy="170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5" descr="https://www.proobraz27.ru/upload/iblock/eaa/%D0%BA%D0%B8%D0%BD%D0%BE.png"/>
          <p:cNvPicPr>
            <a:picLocks noChangeAspect="1" noChangeArrowheads="1"/>
          </p:cNvPicPr>
          <p:nvPr/>
        </p:nvPicPr>
        <p:blipFill>
          <a:blip r:embed="rId4" cstate="print"/>
          <a:srcRect r="10417"/>
          <a:stretch>
            <a:fillRect/>
          </a:stretch>
        </p:blipFill>
        <p:spPr bwMode="auto">
          <a:xfrm>
            <a:off x="6500784" y="0"/>
            <a:ext cx="2643216" cy="202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5357826"/>
            <a:ext cx="4786313" cy="428625"/>
          </a:xfrm>
          <a:prstGeom prst="rect">
            <a:avLst/>
          </a:prstGeom>
          <a:solidFill>
            <a:srgbClr val="D7D7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Просмотр и обсуждение мультфильма.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857356" y="285728"/>
            <a:ext cx="5857875" cy="1143000"/>
          </a:xfrm>
          <a:prstGeom prst="triangle">
            <a:avLst>
              <a:gd name="adj" fmla="val 50462"/>
            </a:avLst>
          </a:prstGeom>
          <a:solidFill>
            <a:srgbClr val="A1FD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создания мультфильма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28875" y="1571625"/>
            <a:ext cx="4786313" cy="500063"/>
          </a:xfrm>
          <a:prstGeom prst="rect">
            <a:avLst/>
          </a:prstGeom>
          <a:solidFill>
            <a:srgbClr val="FFD5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1.Подбор или составление истории, сюжета.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357562"/>
            <a:ext cx="4786313" cy="571500"/>
          </a:xfrm>
          <a:prstGeom prst="rect">
            <a:avLst/>
          </a:prstGeom>
          <a:solidFill>
            <a:srgbClr val="FEFA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4.Создание декораций, персонажей мультфильма.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4929198"/>
            <a:ext cx="4786313" cy="428625"/>
          </a:xfrm>
          <a:prstGeom prst="rect">
            <a:avLst/>
          </a:prstGeom>
          <a:solidFill>
            <a:srgbClr val="CEFE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Монтаж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428860" y="3929066"/>
            <a:ext cx="4786313" cy="5000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5.Съемка фильма по эпизодам.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4429132"/>
            <a:ext cx="4786313" cy="500063"/>
          </a:xfrm>
          <a:prstGeom prst="rect">
            <a:avLst/>
          </a:prstGeom>
          <a:solidFill>
            <a:srgbClr val="F1CB6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6.Озвучивание мультфильма.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28875" y="2143125"/>
            <a:ext cx="4786313" cy="500063"/>
          </a:xfrm>
          <a:prstGeom prst="rect">
            <a:avLst/>
          </a:prstGeom>
          <a:solidFill>
            <a:srgbClr val="92F7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2.Выбор анимационной техники.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28875" y="2786063"/>
            <a:ext cx="4786313" cy="500062"/>
          </a:xfrm>
          <a:prstGeom prst="rect">
            <a:avLst/>
          </a:prstGeom>
          <a:solidFill>
            <a:srgbClr val="92F7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Рисование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раскадровки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http://img00.deviantart.net/0813/i/2009/033/6/e/film_psd_by_naderbell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V="1">
            <a:off x="0" y="5929306"/>
            <a:ext cx="9144000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https://www.proobraz27.ru/upload/iblock/eaa/%D0%BA%D0%B8%D0%BD%D0%BE.png"/>
          <p:cNvPicPr>
            <a:picLocks noChangeAspect="1" noChangeArrowheads="1"/>
          </p:cNvPicPr>
          <p:nvPr/>
        </p:nvPicPr>
        <p:blipFill>
          <a:blip r:embed="rId2" cstate="print"/>
          <a:srcRect r="10417"/>
          <a:stretch>
            <a:fillRect/>
          </a:stretch>
        </p:blipFill>
        <p:spPr bwMode="auto">
          <a:xfrm>
            <a:off x="7000892" y="714356"/>
            <a:ext cx="1928794" cy="148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214438" y="0"/>
            <a:ext cx="7015162" cy="571500"/>
          </a:xfrm>
        </p:spPr>
        <p:txBody>
          <a:bodyPr>
            <a:normAutofit fontScale="90000"/>
          </a:bodyPr>
          <a:lstStyle/>
          <a:p>
            <a: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Материально-техническое обеспечение  анимационной студии «Анимашка»</a:t>
            </a:r>
          </a:p>
        </p:txBody>
      </p:sp>
      <p:sp>
        <p:nvSpPr>
          <p:cNvPr id="13" name="Пятиугольник 12"/>
          <p:cNvSpPr/>
          <p:nvPr/>
        </p:nvSpPr>
        <p:spPr>
          <a:xfrm flipH="1">
            <a:off x="2143108" y="1000108"/>
            <a:ext cx="4643438" cy="428625"/>
          </a:xfrm>
          <a:prstGeom prst="homePlate">
            <a:avLst/>
          </a:prstGeom>
          <a:solidFill>
            <a:srgbClr val="FFD5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Цифровой фотоаппарат. 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 flipH="1">
            <a:off x="2143108" y="1500174"/>
            <a:ext cx="4643438" cy="428625"/>
          </a:xfrm>
          <a:prstGeom prst="homePlat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Штатив. </a:t>
            </a:r>
            <a:endParaRPr lang="ru-RU" sz="2800">
              <a:solidFill>
                <a:schemeClr val="tx1"/>
              </a:solidFill>
            </a:endParaRPr>
          </a:p>
        </p:txBody>
      </p:sp>
      <p:sp>
        <p:nvSpPr>
          <p:cNvPr id="15" name="Пятиугольник 14"/>
          <p:cNvSpPr/>
          <p:nvPr/>
        </p:nvSpPr>
        <p:spPr>
          <a:xfrm flipH="1">
            <a:off x="2143108" y="2714620"/>
            <a:ext cx="4643438" cy="428625"/>
          </a:xfrm>
          <a:prstGeom prst="homePlate">
            <a:avLst/>
          </a:prstGeom>
          <a:ln>
            <a:solidFill>
              <a:srgbClr val="00206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Подборка музыкальных произведений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ятиугольник 15"/>
          <p:cNvSpPr/>
          <p:nvPr/>
        </p:nvSpPr>
        <p:spPr>
          <a:xfrm flipH="1">
            <a:off x="2071670" y="2000240"/>
            <a:ext cx="4714875" cy="642938"/>
          </a:xfrm>
          <a:prstGeom prst="homePlate">
            <a:avLst/>
          </a:prstGeom>
          <a:solidFill>
            <a:srgbClr val="FEFAA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Компьютер с программой для обработки отснятого материала.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Пятиугольник 6"/>
          <p:cNvSpPr/>
          <p:nvPr/>
        </p:nvSpPr>
        <p:spPr>
          <a:xfrm flipH="1">
            <a:off x="2214546" y="3286124"/>
            <a:ext cx="4572032" cy="571500"/>
          </a:xfrm>
          <a:prstGeom prst="homePlate">
            <a:avLst/>
          </a:prstGeo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Диктофон или микрофон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записи голоса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 flipH="1">
            <a:off x="2214546" y="3929066"/>
            <a:ext cx="4572000" cy="500063"/>
          </a:xfrm>
          <a:prstGeom prst="homePlate">
            <a:avLst/>
          </a:prstGeom>
          <a:solidFill>
            <a:srgbClr val="CEFEDE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 для</a:t>
            </a: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творчества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 flipH="1">
            <a:off x="2214546" y="4500570"/>
            <a:ext cx="4572000" cy="428625"/>
          </a:xfrm>
          <a:prstGeom prst="homePlate">
            <a:avLst/>
          </a:prstGeom>
          <a:solidFill>
            <a:srgbClr val="FDE867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Медиатека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 flipH="1">
            <a:off x="2214546" y="5000636"/>
            <a:ext cx="4572000" cy="642938"/>
          </a:xfrm>
          <a:prstGeom prst="homePlate">
            <a:avLst/>
          </a:prstGeom>
          <a:solidFill>
            <a:srgbClr val="A6F4FC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для просмотра мультипликационных фильмов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img00.deviantart.net/0813/i/2009/033/6/e/film_psd_by_naderbell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0" y="5715016"/>
            <a:ext cx="9144000" cy="928694"/>
          </a:xfrm>
          <a:prstGeom prst="rect">
            <a:avLst/>
          </a:prstGeom>
          <a:noFill/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4357694"/>
            <a:ext cx="1922539" cy="121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7136" y="91771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reflection blurRad="12700" stA="48000" endA="300" endPos="55000" dir="5400000" sy="-90000" algn="bl" rotWithShape="0"/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-130754" y="744610"/>
            <a:ext cx="8113713" cy="498475"/>
          </a:xfrm>
        </p:spPr>
        <p:txBody>
          <a:bodyPr>
            <a:normAutofit fontScale="25000" lnSpcReduction="20000"/>
          </a:bodyPr>
          <a:lstStyle/>
          <a:p>
            <a:pPr marL="114300" indent="0" algn="ctr">
              <a:buNone/>
            </a:pPr>
            <a:r>
              <a:rPr lang="ru-RU" sz="6400" dirty="0" smtClean="0"/>
              <a:t>                           </a:t>
            </a:r>
            <a:r>
              <a:rPr lang="ru-RU" sz="17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«Построй  свою историю»</a:t>
            </a:r>
          </a:p>
          <a:p>
            <a:pPr marL="11430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</a:p>
          <a:p>
            <a:pPr marL="11430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522952" y="3799013"/>
            <a:ext cx="969388" cy="36933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Завязка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8911" y="3799013"/>
            <a:ext cx="1610435" cy="36933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96056" y="3840635"/>
            <a:ext cx="1122834" cy="36933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Развязка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70967" y="1052736"/>
            <a:ext cx="4650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?</a:t>
            </a:r>
            <a:r>
              <a:rPr lang="en-US" sz="3200" b="1" dirty="0" smtClean="0">
                <a:solidFill>
                  <a:srgbClr val="FF0000"/>
                </a:solidFill>
              </a:rPr>
              <a:t>            </a:t>
            </a:r>
            <a:r>
              <a:rPr lang="ru-RU" sz="3200" b="1" dirty="0" smtClean="0">
                <a:solidFill>
                  <a:srgbClr val="FF0000"/>
                </a:solidFill>
              </a:rPr>
              <a:t>              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3" y="4232368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</a:t>
            </a:r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мамой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пошли в зоопарк…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встретили…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потом…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481620"/>
            <a:ext cx="1980482" cy="21727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232" y="1509510"/>
            <a:ext cx="1980482" cy="2172735"/>
          </a:xfrm>
          <a:prstGeom prst="rect">
            <a:avLst/>
          </a:prstGeom>
        </p:spPr>
      </p:pic>
      <p:pic>
        <p:nvPicPr>
          <p:cNvPr id="1026" name="Picture 2" descr="C:\Users\DC 2\Desktop\DSCN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4" t="26353" r="22931"/>
          <a:stretch>
            <a:fillRect/>
          </a:stretch>
        </p:blipFill>
        <p:spPr bwMode="auto">
          <a:xfrm>
            <a:off x="1004292" y="1461052"/>
            <a:ext cx="2071702" cy="222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4544" y="119712"/>
            <a:ext cx="68931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Пооперационная карта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8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 descr="https://www.polesie-toys.com/images/12391cxamrpqjei/536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Documents and Settings\Admin\Рабочий стол\536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1605"/>
          <a:stretch>
            <a:fillRect/>
          </a:stretch>
        </p:blipFill>
        <p:spPr bwMode="auto">
          <a:xfrm>
            <a:off x="2920241" y="162650"/>
            <a:ext cx="3307241" cy="2241735"/>
          </a:xfrm>
          <a:prstGeom prst="rect">
            <a:avLst/>
          </a:prstGeom>
          <a:noFill/>
        </p:spPr>
      </p:pic>
      <p:pic>
        <p:nvPicPr>
          <p:cNvPr id="20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r="27620" b="84759"/>
          <a:stretch>
            <a:fillRect/>
          </a:stretch>
        </p:blipFill>
        <p:spPr bwMode="auto">
          <a:xfrm>
            <a:off x="347293" y="1447299"/>
            <a:ext cx="1928826" cy="1357322"/>
          </a:xfrm>
          <a:prstGeom prst="rect">
            <a:avLst/>
          </a:prstGeom>
          <a:noFill/>
        </p:spPr>
      </p:pic>
      <p:pic>
        <p:nvPicPr>
          <p:cNvPr id="21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16845" r="27620" b="68716"/>
          <a:stretch>
            <a:fillRect/>
          </a:stretch>
        </p:blipFill>
        <p:spPr bwMode="auto">
          <a:xfrm>
            <a:off x="2993134" y="3093720"/>
            <a:ext cx="1928826" cy="1285884"/>
          </a:xfrm>
          <a:prstGeom prst="rect">
            <a:avLst/>
          </a:prstGeom>
          <a:noFill/>
        </p:spPr>
      </p:pic>
      <p:pic>
        <p:nvPicPr>
          <p:cNvPr id="23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49733" r="28353" b="36630"/>
          <a:stretch>
            <a:fillRect/>
          </a:stretch>
        </p:blipFill>
        <p:spPr bwMode="auto">
          <a:xfrm>
            <a:off x="6699041" y="1501097"/>
            <a:ext cx="1911344" cy="1249725"/>
          </a:xfrm>
          <a:prstGeom prst="rect">
            <a:avLst/>
          </a:prstGeom>
          <a:noFill/>
        </p:spPr>
      </p:pic>
      <p:pic>
        <p:nvPicPr>
          <p:cNvPr id="24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r="27620" b="84759"/>
          <a:stretch>
            <a:fillRect/>
          </a:stretch>
        </p:blipFill>
        <p:spPr bwMode="auto">
          <a:xfrm>
            <a:off x="347293" y="2428868"/>
            <a:ext cx="1928826" cy="1357322"/>
          </a:xfrm>
          <a:prstGeom prst="rect">
            <a:avLst/>
          </a:prstGeom>
          <a:noFill/>
        </p:spPr>
      </p:pic>
      <p:pic>
        <p:nvPicPr>
          <p:cNvPr id="32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r="27620" b="84759"/>
          <a:stretch>
            <a:fillRect/>
          </a:stretch>
        </p:blipFill>
        <p:spPr bwMode="auto">
          <a:xfrm>
            <a:off x="333119" y="3429000"/>
            <a:ext cx="1928826" cy="1357322"/>
          </a:xfrm>
          <a:prstGeom prst="rect">
            <a:avLst/>
          </a:prstGeom>
          <a:noFill/>
        </p:spPr>
      </p:pic>
      <p:pic>
        <p:nvPicPr>
          <p:cNvPr id="33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49733" r="28353" b="36630"/>
          <a:stretch>
            <a:fillRect/>
          </a:stretch>
        </p:blipFill>
        <p:spPr bwMode="auto">
          <a:xfrm>
            <a:off x="6721289" y="394785"/>
            <a:ext cx="1740249" cy="1137855"/>
          </a:xfrm>
          <a:prstGeom prst="rect">
            <a:avLst/>
          </a:prstGeom>
          <a:noFill/>
        </p:spPr>
      </p:pic>
      <p:pic>
        <p:nvPicPr>
          <p:cNvPr id="34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16845" r="27620" b="68716"/>
          <a:stretch>
            <a:fillRect/>
          </a:stretch>
        </p:blipFill>
        <p:spPr bwMode="auto">
          <a:xfrm>
            <a:off x="3131840" y="2224800"/>
            <a:ext cx="1928826" cy="1285884"/>
          </a:xfrm>
          <a:prstGeom prst="rect">
            <a:avLst/>
          </a:prstGeom>
          <a:noFill/>
        </p:spPr>
      </p:pic>
      <p:pic>
        <p:nvPicPr>
          <p:cNvPr id="35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r="27620" b="84759"/>
          <a:stretch>
            <a:fillRect/>
          </a:stretch>
        </p:blipFill>
        <p:spPr bwMode="auto">
          <a:xfrm>
            <a:off x="307975" y="456246"/>
            <a:ext cx="1928826" cy="1357322"/>
          </a:xfrm>
          <a:prstGeom prst="rect">
            <a:avLst/>
          </a:prstGeom>
          <a:noFill/>
        </p:spPr>
      </p:pic>
      <p:pic>
        <p:nvPicPr>
          <p:cNvPr id="36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49733" r="28353" b="36630"/>
          <a:stretch>
            <a:fillRect/>
          </a:stretch>
        </p:blipFill>
        <p:spPr bwMode="auto">
          <a:xfrm>
            <a:off x="6676849" y="2636912"/>
            <a:ext cx="1955728" cy="1278745"/>
          </a:xfrm>
          <a:prstGeom prst="rect">
            <a:avLst/>
          </a:prstGeom>
          <a:noFill/>
        </p:spPr>
      </p:pic>
      <p:pic>
        <p:nvPicPr>
          <p:cNvPr id="15" name="Picture 7" descr="https://static7.depositphotos.com/1000888/676/v/950/depositphotos_6765881-stock-illustration-children-plastic-constructo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604" t="16845" r="27620" b="68716"/>
          <a:stretch>
            <a:fillRect/>
          </a:stretch>
        </p:blipFill>
        <p:spPr bwMode="auto">
          <a:xfrm>
            <a:off x="3131840" y="4179431"/>
            <a:ext cx="1928826" cy="128588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188" y="5628733"/>
            <a:ext cx="25170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ПОНЯТНО</a:t>
            </a:r>
            <a:endParaRPr lang="ru-RU" sz="24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73337" y="6032509"/>
            <a:ext cx="3673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ВОЗНИКЛИ ВОПРОСЫ</a:t>
            </a:r>
            <a:endParaRPr lang="ru-RU" sz="24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043608" y="4634274"/>
            <a:ext cx="268098" cy="994459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096253" y="5131503"/>
            <a:ext cx="169660" cy="97961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177847" y="4555489"/>
            <a:ext cx="39760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ВОЗНИКЛИ ТРУДНОСТИ</a:t>
            </a:r>
            <a:endParaRPr lang="ru-RU" sz="2400" b="1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7464495" y="3754687"/>
            <a:ext cx="563889" cy="87958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28596" y="642918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mg00.deviantart.net/0813/i/2009/033/6/e/film_psd_by_naderbell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5715016"/>
            <a:ext cx="9144000" cy="928694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3" cstate="email"/>
          <a:srcRect l="937" t="1597" r="1936" b="2556"/>
          <a:stretch>
            <a:fillRect/>
          </a:stretch>
        </p:blipFill>
        <p:spPr bwMode="auto">
          <a:xfrm>
            <a:off x="2000232" y="1857364"/>
            <a:ext cx="5359362" cy="3296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https://www.proobraz27.ru/upload/iblock/eaa/%D0%BA%D0%B8%D0%BD%D0%BE.png"/>
          <p:cNvPicPr>
            <a:picLocks noChangeAspect="1" noChangeArrowheads="1"/>
          </p:cNvPicPr>
          <p:nvPr/>
        </p:nvPicPr>
        <p:blipFill>
          <a:blip r:embed="rId4" cstate="print"/>
          <a:srcRect r="10417"/>
          <a:stretch>
            <a:fillRect/>
          </a:stretch>
        </p:blipFill>
        <p:spPr bwMode="auto">
          <a:xfrm>
            <a:off x="3714744" y="5143512"/>
            <a:ext cx="1807598" cy="138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</TotalTime>
  <Words>256</Words>
  <Application>Microsoft Office PowerPoint</Application>
  <PresentationFormat>Экран (4:3)</PresentationFormat>
  <Paragraphs>88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Техники анимации</vt:lpstr>
      <vt:lpstr>Презентация PowerPoint</vt:lpstr>
      <vt:lpstr> Материально-техническое обеспечение  анимационной студии «Анимашка»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DC 2</dc:creator>
  <cp:lastModifiedBy>Пользователь</cp:lastModifiedBy>
  <cp:revision>47</cp:revision>
  <dcterms:modified xsi:type="dcterms:W3CDTF">2019-04-28T15:37:55Z</dcterms:modified>
</cp:coreProperties>
</file>