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3" r:id="rId5"/>
    <p:sldId id="264" r:id="rId6"/>
    <p:sldId id="261" r:id="rId7"/>
    <p:sldId id="262" r:id="rId8"/>
    <p:sldId id="265" r:id="rId9"/>
    <p:sldId id="266" r:id="rId10"/>
    <p:sldId id="267" r:id="rId11"/>
  </p:sldIdLst>
  <p:sldSz cx="12192000" cy="16256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0F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36" d="100"/>
          <a:sy n="36" d="100"/>
        </p:scale>
        <p:origin x="248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B8AE-597D-41A2-A46D-463ACDEB8A45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3F14-8F16-4820-95D7-EDCA45F34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30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B8AE-597D-41A2-A46D-463ACDEB8A45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3F14-8F16-4820-95D7-EDCA45F34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583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B8AE-597D-41A2-A46D-463ACDEB8A45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3F14-8F16-4820-95D7-EDCA45F34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18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B8AE-597D-41A2-A46D-463ACDEB8A45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3F14-8F16-4820-95D7-EDCA45F34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359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B8AE-597D-41A2-A46D-463ACDEB8A45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3F14-8F16-4820-95D7-EDCA45F34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29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B8AE-597D-41A2-A46D-463ACDEB8A45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3F14-8F16-4820-95D7-EDCA45F34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204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B8AE-597D-41A2-A46D-463ACDEB8A45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3F14-8F16-4820-95D7-EDCA45F34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39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B8AE-597D-41A2-A46D-463ACDEB8A45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3F14-8F16-4820-95D7-EDCA45F34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670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B8AE-597D-41A2-A46D-463ACDEB8A45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3F14-8F16-4820-95D7-EDCA45F34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24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B8AE-597D-41A2-A46D-463ACDEB8A45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3F14-8F16-4820-95D7-EDCA45F34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774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B8AE-597D-41A2-A46D-463ACDEB8A45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3F14-8F16-4820-95D7-EDCA45F34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702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EB8AE-597D-41A2-A46D-463ACDEB8A45}" type="datetimeFigureOut">
              <a:rPr lang="ru-RU" smtClean="0"/>
              <a:t>01.05.2019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23F14-8F16-4820-95D7-EDCA45F34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176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ºÑÐ°ÑÐ¸Ð²ÑÐ¹ Ð´ÐµÑÑÐºÐ¸Ð¹ ÑÐ¾Ð½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032000" y="2032000"/>
            <a:ext cx="16256000" cy="121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83220" y="1178818"/>
            <a:ext cx="7657866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E70FAE"/>
                </a:solidFill>
                <a:effectLst/>
                <a:latin typeface="Arial Black" panose="020B0A04020102020204" pitchFamily="34" charset="0"/>
              </a:rPr>
              <a:t>Картотека</a:t>
            </a:r>
          </a:p>
          <a:p>
            <a:pPr algn="ctr"/>
            <a:r>
              <a:rPr lang="ru-RU" sz="5400" b="1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E70FAE"/>
                </a:solidFill>
                <a:latin typeface="Arial Black" panose="020B0A04020102020204" pitchFamily="34" charset="0"/>
              </a:rPr>
              <a:t>музыкальных</a:t>
            </a:r>
            <a:r>
              <a:rPr lang="ru-RU" sz="5400" b="1" cap="none" spc="0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E70FAE"/>
                </a:solidFill>
                <a:effectLst/>
                <a:latin typeface="Arial Black" panose="020B0A04020102020204" pitchFamily="34" charset="0"/>
              </a:rPr>
              <a:t> </a:t>
            </a:r>
          </a:p>
          <a:p>
            <a:pPr algn="ctr"/>
            <a:r>
              <a:rPr lang="ru-RU" sz="5400" b="1" dirty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E70FAE"/>
                </a:solidFill>
                <a:latin typeface="Arial Black" panose="020B0A04020102020204" pitchFamily="34" charset="0"/>
              </a:rPr>
              <a:t>к</a:t>
            </a:r>
            <a:r>
              <a:rPr lang="ru-RU" sz="5400" b="1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E70FAE"/>
                </a:solidFill>
                <a:latin typeface="Arial Black" panose="020B0A04020102020204" pitchFamily="34" charset="0"/>
              </a:rPr>
              <a:t>оммуникативных </a:t>
            </a:r>
          </a:p>
          <a:p>
            <a:pPr algn="ctr"/>
            <a:r>
              <a:rPr lang="ru-RU" sz="5400" b="1" cap="none" spc="0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E70FAE"/>
                </a:solidFill>
                <a:effectLst/>
                <a:latin typeface="Arial Black" panose="020B0A04020102020204" pitchFamily="34" charset="0"/>
              </a:rPr>
              <a:t>игр</a:t>
            </a:r>
            <a:endParaRPr lang="ru-RU" sz="5400" b="1" cap="none" spc="0" dirty="0">
              <a:ln w="22225">
                <a:solidFill>
                  <a:srgbClr val="00B050"/>
                </a:solidFill>
                <a:prstDash val="solid"/>
              </a:ln>
              <a:solidFill>
                <a:srgbClr val="E70FAE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08001" y="13216532"/>
            <a:ext cx="5947462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4400" b="1" i="1" cap="none" spc="0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E70FAE"/>
                </a:solidFill>
                <a:effectLst/>
                <a:latin typeface="Arial Black" panose="020B0A04020102020204" pitchFamily="34" charset="0"/>
              </a:rPr>
              <a:t>Оформление:</a:t>
            </a:r>
          </a:p>
          <a:p>
            <a:pPr algn="r"/>
            <a:r>
              <a:rPr lang="ru-RU" sz="5400" b="1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E70FAE"/>
                </a:solidFill>
                <a:latin typeface="Arial Black" panose="020B0A04020102020204" pitchFamily="34" charset="0"/>
              </a:rPr>
              <a:t>Иващенко Е.Н.</a:t>
            </a:r>
            <a:endParaRPr lang="ru-RU" sz="5400" b="1" cap="none" spc="0" dirty="0">
              <a:ln w="22225">
                <a:solidFill>
                  <a:srgbClr val="00B050"/>
                </a:solidFill>
                <a:prstDash val="solid"/>
              </a:ln>
              <a:solidFill>
                <a:srgbClr val="E70FAE"/>
              </a:solidFill>
              <a:effectLst/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466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Ð°ÑÑÐ¸Ð½ÐºÐ¸ Ð¿Ð¾ Ð·Ð°Ð¿ÑÐ¾ÑÑ ÐºÑÐ°ÑÐ¸Ð²ÑÐ¹ Ð´ÐµÑÑÐºÐ¸Ð¹ ÑÐ¾Ð½ Ð´Ð»Ñ Ð¿ÑÐµÐ·ÐµÐ½ÑÐ°ÑÐ¸Ð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"/>
          <a:stretch/>
        </p:blipFill>
        <p:spPr bwMode="auto">
          <a:xfrm rot="5400000">
            <a:off x="-2032001" y="2031999"/>
            <a:ext cx="1625600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15162" y="308240"/>
            <a:ext cx="10561674" cy="1063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Музыкальная коммуникативная игра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«ВОРОБЫШКИ И АВТОМОБИЛЬ»</a:t>
            </a:r>
            <a:endParaRPr lang="ru-RU" sz="3200" b="1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40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внимания и воображения. Закрепление знаний о 2-х-частной форме.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40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Оборудование: 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Диск с </a:t>
            </a:r>
            <a:r>
              <a:rPr lang="ru-RU" sz="40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музыкой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шапочки-маски воробышков или любых других птиц, рули.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sz="40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делятся на воробышков </a:t>
            </a:r>
            <a:r>
              <a:rPr lang="ru-RU" sz="4000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(девочки)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 автомобили </a:t>
            </a:r>
            <a:r>
              <a:rPr lang="ru-RU" sz="4000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(мальчики)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 А </a:t>
            </a:r>
            <a:r>
              <a:rPr lang="ru-RU" sz="4000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(воробышки)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девочки выбегают, изображая птиц </a:t>
            </a:r>
            <a:r>
              <a:rPr lang="ru-RU" sz="4000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(клюют зернышки, летают)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Мальчики в это время сидят на стульчиках.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 Б </a:t>
            </a:r>
            <a:r>
              <a:rPr lang="ru-RU" sz="4000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(автомобили)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Мальчики сидят на стульчиках, </a:t>
            </a:r>
            <a:r>
              <a:rPr lang="ru-RU" sz="4000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«заводят автомобили»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 по сигналу выбегают, пугая девочек-воробышков.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174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Ð°ÑÑÐ¸Ð½ÐºÐ¸ Ð¿Ð¾ Ð·Ð°Ð¿ÑÐ¾ÑÑ ÐºÑÐ°ÑÐ¸Ð²ÑÐ¹ Ð´ÐµÑÑÐºÐ¸Ð¹ ÑÐ¾Ð½ Ð´Ð»Ñ Ð¿ÑÐµÐ·ÐµÐ½ÑÐ°ÑÐ¸Ð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"/>
          <a:stretch/>
        </p:blipFill>
        <p:spPr bwMode="auto">
          <a:xfrm rot="5400000">
            <a:off x="-2032001" y="2031999"/>
            <a:ext cx="1625600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27050" y="497603"/>
            <a:ext cx="10696355" cy="8654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Музыкальная коммуникативная игра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«АНИМАШКА – ЦВЕТАШКА»</a:t>
            </a:r>
            <a:endParaRPr lang="ru-RU" sz="3200" b="1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40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Установление контакта между детьми, создание раскрепощенной атмосферы и доверия, развитие импровизационных способностей. Закрепление цветовых представлений.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40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Оборудование: 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диск с </a:t>
            </a:r>
            <a:r>
              <a:rPr lang="ru-RU" sz="40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музыкой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40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Звучит </a:t>
            </a:r>
            <a:r>
              <a:rPr lang="ru-RU" sz="40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По приглашению ведущего выходят танцевать дети, в одежде которых есть определенный требуемый цвет. </a:t>
            </a:r>
            <a:r>
              <a:rPr lang="ru-RU" sz="4000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(Например, выходят танцевать дети, в одежде которых есть белый цвет)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880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Ð°ÑÑÐ¸Ð½ÐºÐ¸ Ð¿Ð¾ Ð·Ð°Ð¿ÑÐ¾ÑÑ ÐºÑÐ°ÑÐ¸Ð²ÑÐ¹ Ð´ÐµÑÑÐºÐ¸Ð¹ ÑÐ¾Ð½ Ð´Ð»Ñ Ð¿ÑÐµÐ·ÐµÐ½ÑÐ°ÑÐ¸Ð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"/>
          <a:stretch/>
        </p:blipFill>
        <p:spPr bwMode="auto">
          <a:xfrm rot="5400000">
            <a:off x="-2032001" y="2031999"/>
            <a:ext cx="1625600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9079" y="779511"/>
            <a:ext cx="10519144" cy="7798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Музыкальная коммуникативная игра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«ИГРУШКА СПИТ И ПЛЯШЕТ»</a:t>
            </a:r>
            <a:endParaRPr lang="ru-RU" sz="2800" b="1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представлений о 2-х-частной форме.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Диск с </a:t>
            </a:r>
            <a:r>
              <a:rPr lang="ru-RU" sz="36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музыкой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игрушки </a:t>
            </a:r>
            <a:r>
              <a:rPr lang="ru-RU" sz="3600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(мягкие игрушки, погремушки, мячи, муляжи ягод, грибов и т. д.)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36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располагаются свободно по залу.</a:t>
            </a: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 А </a:t>
            </a:r>
            <a:r>
              <a:rPr lang="ru-RU" sz="3600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(быстрая)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Дети произвольно танцуют с игрушками или бегают по залу.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 Б </a:t>
            </a:r>
            <a:r>
              <a:rPr lang="ru-RU" sz="3600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(медленная)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Дети присаживаются, </a:t>
            </a:r>
            <a:r>
              <a:rPr lang="ru-RU" sz="3600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«спят»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Далее чередование </a:t>
            </a:r>
            <a:r>
              <a:rPr lang="ru-RU" sz="36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музыки повторяется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146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Ð°ÑÑÐ¸Ð½ÐºÐ¸ Ð¿Ð¾ Ð·Ð°Ð¿ÑÐ¾ÑÑ ÐºÑÐ°ÑÐ¸Ð²ÑÐ¹ Ð´ÐµÑÑÐºÐ¸Ð¹ ÑÐ¾Ð½ Ð´Ð»Ñ Ð¿ÑÐµÐ·ÐµÐ½ÑÐ°ÑÐ¸Ð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"/>
          <a:stretch/>
        </p:blipFill>
        <p:spPr bwMode="auto">
          <a:xfrm rot="5400000">
            <a:off x="-2032001" y="2031999"/>
            <a:ext cx="1625600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76669" y="561399"/>
            <a:ext cx="10497880" cy="8654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Музыкальная коммуникативная игра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«НАЙДИ ПАРУ»</a:t>
            </a:r>
            <a:endParaRPr lang="ru-RU" sz="3200" b="1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40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 </a:t>
            </a:r>
            <a:r>
              <a:rPr lang="ru-RU" sz="40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коммуникативных навыков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реакции, внимания. Создание раскрепощенной атмосферы.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40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Оборудование: 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Диск с </a:t>
            </a:r>
            <a:r>
              <a:rPr lang="ru-RU" sz="40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музыкой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40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 </a:t>
            </a:r>
            <a:r>
              <a:rPr lang="ru-RU" sz="40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музыку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все дети прыгают и бегают по залу. Как только происходит смена </a:t>
            </a:r>
            <a:r>
              <a:rPr lang="ru-RU" sz="40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музыки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каждый ребенок должен встать в пару и покружиться. На повторение начальной </a:t>
            </a:r>
            <a:r>
              <a:rPr lang="ru-RU" sz="40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музыки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дети снова разбегаются по залу, на новую смену </a:t>
            </a:r>
            <a:r>
              <a:rPr lang="ru-RU" sz="40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музыки вновь встают в пары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Пары повторять нельзя!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473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Ð°ÑÑÐ¸Ð½ÐºÐ¸ Ð¿Ð¾ Ð·Ð°Ð¿ÑÐ¾ÑÑ ÐºÑÐ°ÑÐ¸Ð²ÑÐ¹ Ð´ÐµÑÑÐºÐ¸Ð¹ ÑÐ¾Ð½ Ð´Ð»Ñ Ð¿ÑÐµÐ·ÐµÐ½ÑÐ°ÑÐ¸Ð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"/>
          <a:stretch/>
        </p:blipFill>
        <p:spPr bwMode="auto">
          <a:xfrm rot="5400000">
            <a:off x="-2032001" y="2031999"/>
            <a:ext cx="1625600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61729" y="352119"/>
            <a:ext cx="10349024" cy="9576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Музыкальная коммуникативная игра</a:t>
            </a:r>
            <a:endParaRPr lang="ru-RU" sz="28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u="sng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«РОБОТЫ И ЗВЕЗДОЧКИ»</a:t>
            </a:r>
            <a:endParaRPr lang="ru-RU" sz="2800" b="1" u="sng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 коммуникативных навыков. Закрепление знаний о 2-х-частной форме. Развитие импровизационных способностей.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Оборудование: 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Диск с музыкой.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Мальчики – </a:t>
            </a:r>
            <a:r>
              <a:rPr lang="ru-RU" sz="3600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«роботы»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девочки – </a:t>
            </a:r>
            <a:r>
              <a:rPr lang="ru-RU" sz="3600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«звездочки»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 Музыка А (</a:t>
            </a:r>
            <a:r>
              <a:rPr lang="ru-RU" sz="3600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«роботы»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- мальчики импровизированно движутся по залу. С окончанием музыки </a:t>
            </a:r>
            <a:r>
              <a:rPr lang="ru-RU" sz="3600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i="1" dirty="0" err="1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роботы»</a:t>
            </a:r>
            <a:r>
              <a:rPr lang="ru-RU" sz="3600" dirty="0" err="1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должны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замереть в какой-нибудь позе.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 Б (</a:t>
            </a:r>
            <a:r>
              <a:rPr lang="ru-RU" sz="3600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«звездочки»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– девочки импровизированно движутся по залу. С окончанием музыки приседают, замирают.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каждым разом музыкальные отрезки становятся все короче и требуют большого внимания.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707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Ð°ÑÑÐ¸Ð½ÐºÐ¸ Ð¿Ð¾ Ð·Ð°Ð¿ÑÐ¾ÑÑ ÐºÑÐ°ÑÐ¸Ð²ÑÐ¹ Ð´ÐµÑÑÐºÐ¸Ð¹ ÑÐ¾Ð½ Ð´Ð»Ñ Ð¿ÑÐµÐ·ÐµÐ½ÑÐ°ÑÐ¸Ð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"/>
          <a:stretch/>
        </p:blipFill>
        <p:spPr bwMode="auto">
          <a:xfrm rot="5400000">
            <a:off x="-2180857" y="2031999"/>
            <a:ext cx="1625600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86810" y="497676"/>
            <a:ext cx="10526232" cy="853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Музыкальная коммуникативная игра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«ТИХО-ГРОМКО»</a:t>
            </a:r>
            <a:endParaRPr lang="ru-RU" sz="2800" b="1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динамического слуха, реакции, внимания.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Оборудование: 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Диск с </a:t>
            </a:r>
            <a:r>
              <a:rPr lang="ru-RU" sz="36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музыкой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 усложненном варианте – колокольчики, палочки, погремушки…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36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располагаются свободно по залу.</a:t>
            </a: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 А </a:t>
            </a:r>
            <a:r>
              <a:rPr lang="ru-RU" sz="3600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(громкая)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Дети громко хлопают в ладоши и прыгают или выполняют </a:t>
            </a:r>
            <a:r>
              <a:rPr lang="ru-RU" sz="3600" dirty="0" err="1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пружиночку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 Б </a:t>
            </a:r>
            <a:r>
              <a:rPr lang="ru-RU" sz="3600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(тихая)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Дети приседают, хлопают в ладоши тихонько.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варианте усложнения вместо хлопков можно использовать колокольчики, палочки или погремушки.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108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Ð°ÑÑÐ¸Ð½ÐºÐ¸ Ð¿Ð¾ Ð·Ð°Ð¿ÑÐ¾ÑÑ ÐºÑÐ°ÑÐ¸Ð²ÑÐ¹ Ð´ÐµÑÑÐºÐ¸Ð¹ ÑÐ¾Ð½ Ð´Ð»Ñ Ð¿ÑÐµÐ·ÐµÐ½ÑÐ°ÑÐ¸Ð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"/>
          <a:stretch/>
        </p:blipFill>
        <p:spPr bwMode="auto">
          <a:xfrm rot="5400000">
            <a:off x="-2032001" y="2031999"/>
            <a:ext cx="1625600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69582" y="744278"/>
            <a:ext cx="9824483" cy="9050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Музыкальная коммуникативная игра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«РАЗНОЦВЕТНЫЕ ЛЕНТОЧКИ»</a:t>
            </a:r>
            <a:endParaRPr lang="ru-RU" sz="2400" b="1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32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Установление контакта между детьми, создание раскрепощенной атмосферы. Закрепление знаний цветов.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r>
              <a:rPr lang="ru-RU" sz="32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Разноцветные ленточки, диск с </a:t>
            </a:r>
            <a:r>
              <a:rPr lang="ru-RU" sz="32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музыкой</a:t>
            </a:r>
            <a:r>
              <a:rPr lang="ru-RU" sz="32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32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стоят по кругу, у каждого в руке 1 разноцветная ленточка. Ведущий в кругу, у него в руках несколько разноцветных ленточек.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 А - под музыку</a:t>
            </a:r>
            <a:r>
              <a:rPr lang="ru-RU" sz="32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дети легко двигаются по кругу.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</a:t>
            </a:r>
            <a:r>
              <a:rPr lang="ru-RU" sz="32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Б - ведущий поднимает ленту определенного цвета (например, синюю, выбегают дети, у которых в руках такие же ленточки; они произвольно танцуют. В следующий раз ведущий поднимает ленту другого цвета. Последний раз – все разноцветные ленточки.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50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Ð°ÑÑÐ¸Ð½ÐºÐ¸ Ð¿Ð¾ Ð·Ð°Ð¿ÑÐ¾ÑÑ ÐºÑÐ°ÑÐ¸Ð²ÑÐ¹ Ð´ÐµÑÑÐºÐ¸Ð¹ ÑÐ¾Ð½ Ð´Ð»Ñ Ð¿ÑÐµÐ·ÐµÐ½ÑÐ°ÑÐ¸Ð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"/>
          <a:stretch/>
        </p:blipFill>
        <p:spPr bwMode="auto">
          <a:xfrm rot="5400000">
            <a:off x="-2032001" y="2031999"/>
            <a:ext cx="1625600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59219" y="612776"/>
            <a:ext cx="10951533" cy="9359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Музыкальная коммуникативная игра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sz="40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МУЗЫКАЛЬНЫЙ ЗОНТИК</a:t>
            </a:r>
            <a:r>
              <a:rPr lang="ru-RU" sz="40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40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Установление контакта между детьми, создание раскрепощенной атмосферы и доверия.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40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Оборудование: 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Диск с </a:t>
            </a:r>
            <a:r>
              <a:rPr lang="ru-RU" sz="40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музыкой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маленький зонтик.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40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стоят в кругу. Под </a:t>
            </a:r>
            <a:r>
              <a:rPr lang="ru-RU" sz="40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музыку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начинают передавать друг другу зонтик. Тот ребенок, на ком закончится </a:t>
            </a:r>
            <a:r>
              <a:rPr lang="ru-RU" sz="40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</a:t>
            </a:r>
            <a:r>
              <a:rPr lang="ru-RU" sz="40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должен выполнить задание.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40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Прыгать с зонтиком;</a:t>
            </a:r>
            <a:endParaRPr lang="ru-RU" sz="3200" b="1" i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40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Кружиться с зонтиком;</a:t>
            </a:r>
            <a:endParaRPr lang="ru-RU" sz="3200" b="1" i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40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Приседать с зонтиком.</a:t>
            </a:r>
            <a:endParaRPr lang="ru-RU" sz="32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295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Ð°ÑÑÐ¸Ð½ÐºÐ¸ Ð¿Ð¾ Ð·Ð°Ð¿ÑÐ¾ÑÑ ÐºÑÐ°ÑÐ¸Ð²ÑÐ¹ Ð´ÐµÑÑÐºÐ¸Ð¹ ÑÐ¾Ð½ Ð´Ð»Ñ Ð¿ÑÐµÐ·ÐµÐ½ÑÐ°ÑÐ¸Ð¸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"/>
          <a:stretch/>
        </p:blipFill>
        <p:spPr bwMode="auto">
          <a:xfrm rot="5400000">
            <a:off x="-2032001" y="2032000"/>
            <a:ext cx="16256000" cy="121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16910" y="587417"/>
            <a:ext cx="9540949" cy="8391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Музыкальная коммуникативная игра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«ЖУКИ И БАБОЧКИ»</a:t>
            </a:r>
            <a:endParaRPr lang="ru-RU" sz="2800" b="1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Установление контакта между детьми. Развитие импровизационных способностей.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Оборудование: 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Диск с </a:t>
            </a:r>
            <a:r>
              <a:rPr lang="ru-RU" sz="36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музыкой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шапочки-маски или элементы костюмов.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</a:pPr>
            <a:r>
              <a:rPr lang="ru-RU" sz="36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сидят на стульчиках</a:t>
            </a:r>
            <a:r>
              <a:rPr lang="ru-RU" sz="3600" dirty="0" smtClean="0">
                <a:solidFill>
                  <a:srgbClr val="83A6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 А 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600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«жуки»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– Мальчики ходят свободно по залу, изображая жуков. С окончанием </a:t>
            </a:r>
            <a:r>
              <a:rPr lang="ru-RU" sz="36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музыки приседают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3600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«спят»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 Б 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600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«бабочки»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– Девочки выбегают, изображая бабочек, </a:t>
            </a:r>
            <a:r>
              <a:rPr lang="ru-RU" sz="3600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«летают»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между </a:t>
            </a:r>
            <a:r>
              <a:rPr lang="ru-RU" sz="3600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«жуков»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С окончанием </a:t>
            </a:r>
            <a:r>
              <a:rPr lang="ru-RU" sz="36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музыки приседают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3600" i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«спят»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7000"/>
              </a:lnSpc>
              <a:spcAft>
                <a:spcPts val="0"/>
              </a:spcAft>
            </a:pP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Далее чередование </a:t>
            </a:r>
            <a:r>
              <a:rPr lang="ru-RU" sz="3600" b="1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музыки повторяется</a:t>
            </a:r>
            <a:r>
              <a:rPr lang="ru-RU" sz="36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5881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142</Words>
  <Application>Microsoft Office PowerPoint</Application>
  <PresentationFormat>Произвольный</PresentationFormat>
  <Paragraphs>69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Arial Black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7</dc:creator>
  <cp:lastModifiedBy>Windows 7</cp:lastModifiedBy>
  <cp:revision>4</cp:revision>
  <dcterms:created xsi:type="dcterms:W3CDTF">2019-05-01T17:08:38Z</dcterms:created>
  <dcterms:modified xsi:type="dcterms:W3CDTF">2019-05-01T17:40:35Z</dcterms:modified>
</cp:coreProperties>
</file>