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0.jpg" ContentType="image/gif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</p:sldMasterIdLst>
  <p:notesMasterIdLst>
    <p:notesMasterId r:id="rId17"/>
  </p:notesMasterIdLst>
  <p:sldIdLst>
    <p:sldId id="257" r:id="rId2"/>
    <p:sldId id="273" r:id="rId3"/>
    <p:sldId id="258" r:id="rId4"/>
    <p:sldId id="259" r:id="rId5"/>
    <p:sldId id="263" r:id="rId6"/>
    <p:sldId id="264" r:id="rId7"/>
    <p:sldId id="260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07771D14-CAA8-4A7E-A809-217EA1AA9B2D}">
          <p14:sldIdLst>
            <p14:sldId id="257"/>
            <p14:sldId id="273"/>
            <p14:sldId id="258"/>
            <p14:sldId id="259"/>
            <p14:sldId id="263"/>
            <p14:sldId id="264"/>
            <p14:sldId id="260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60" autoAdjust="0"/>
  </p:normalViewPr>
  <p:slideViewPr>
    <p:cSldViewPr>
      <p:cViewPr>
        <p:scale>
          <a:sx n="51" d="100"/>
          <a:sy n="51" d="100"/>
        </p:scale>
        <p:origin x="-8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E873D-7C44-4644-882E-636EC0B5798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15696-434F-409E-BD85-B7D9A5B0A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65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15696-434F-409E-BD85-B7D9A5B0A0D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757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D1488A8-5202-42C6-BB59-EB1AE7EB1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87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D1488A8-5202-42C6-BB59-EB1AE7EB1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63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D1488A8-5202-42C6-BB59-EB1AE7EB121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9490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D1488A8-5202-42C6-BB59-EB1AE7EB1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09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D1488A8-5202-42C6-BB59-EB1AE7EB121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351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D1488A8-5202-42C6-BB59-EB1AE7EB1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33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8A8-5202-42C6-BB59-EB1AE7EB1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57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8A8-5202-42C6-BB59-EB1AE7EB1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031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8A8-5202-42C6-BB59-EB1AE7EB1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50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D1488A8-5202-42C6-BB59-EB1AE7EB1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96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D1488A8-5202-42C6-BB59-EB1AE7EB1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86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D1488A8-5202-42C6-BB59-EB1AE7EB1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77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8A8-5202-42C6-BB59-EB1AE7EB1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80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8A8-5202-42C6-BB59-EB1AE7EB1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41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488A8-5202-42C6-BB59-EB1AE7EB1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45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F3DD-0D57-459F-B98F-E5F901CF1F14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D1488A8-5202-42C6-BB59-EB1AE7EB1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16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2F3DD-0D57-459F-B98F-E5F901CF1F14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D1488A8-5202-42C6-BB59-EB1AE7EB1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602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842" r:id="rId16"/>
  </p:sldLayoutIdLst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9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slide" Target="slide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8136904" cy="208823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Урок на тему:</a:t>
            </a:r>
            <a:endParaRPr lang="ru-RU" sz="3200" b="1" dirty="0" smtClean="0">
              <a:ln w="1905"/>
              <a:solidFill>
                <a:srgbClr val="92D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 Цивилизованное обращение с отходами»</a:t>
            </a:r>
            <a:endParaRPr lang="ru-RU" sz="3200" b="1" dirty="0">
              <a:ln w="1905"/>
              <a:solidFill>
                <a:srgbClr val="92D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8024" y="3861048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«Боковская СОШ имени Я.П.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Теличенко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Боковского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836712"/>
            <a:ext cx="6591985" cy="99439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Утилизация мусора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42415" y="2060848"/>
            <a:ext cx="6591985" cy="388843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Попадая на полигоны, мусор загрязнет почву, воздух, грунтовые воды, реки, озера, водохранилища и становится причиной многих заболеваний взрослых и детей.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Около 97% всех бытовых отходов в России отправляются на свалку, в то время как в странах ЕС - менее 40%, а в Японии- менее 10%.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До 90% мусора может быть переработано и использовано вторично!</a:t>
            </a:r>
          </a:p>
          <a:p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534400" y="6453336"/>
            <a:ext cx="609600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59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Важно сортировать мусор!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628800"/>
            <a:ext cx="7200799" cy="4608512"/>
          </a:xfrm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534400" y="6453336"/>
            <a:ext cx="609600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81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Важно сортировать мусор!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268760"/>
            <a:ext cx="8964488" cy="5400600"/>
          </a:xfrm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676456" y="6453336"/>
            <a:ext cx="467544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68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Мусору нет!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628800"/>
            <a:ext cx="6408712" cy="4680520"/>
          </a:xfrm>
        </p:spPr>
      </p:pic>
    </p:spTree>
    <p:extLst>
      <p:ext uri="{BB962C8B-B14F-4D97-AF65-F5344CB8AC3E}">
        <p14:creationId xmlns:p14="http://schemas.microsoft.com/office/powerpoint/2010/main" val="133750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8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8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8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800" fill="hold">
                                          <p:stCondLst>
                                            <p:cond delay="3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556792"/>
            <a:ext cx="6840760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12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0"/>
            <a:ext cx="7740352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03530">
            <a:off x="7000101" y="5665129"/>
            <a:ext cx="2025225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1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111E-6 L -8.33333E-7 1.11111E-6 C 0.0026 -0.00532 0.00538 -0.01042 0.00764 -0.01597 C 0.01701 -0.03912 -8.33333E-7 -0.0037 0.01215 -0.02824 C 0.01267 -0.03009 0.01302 -0.03241 0.01371 -0.03426 C 0.01579 -0.03981 0.01788 -0.0419 0.02135 -0.0463 C 0.0217 -0.04838 0.02204 -0.05046 0.02274 -0.05231 C 0.02656 -0.06227 0.02534 -0.0544 0.02725 -0.06458 C 0.02795 -0.06782 0.02829 -0.0713 0.02882 -0.07454 C 0.02916 -0.07662 0.02986 -0.0787 0.03038 -0.08079 C 0.03142 -0.08611 0.03211 -0.09167 0.03333 -0.09676 C 0.03385 -0.09884 0.03454 -0.10093 0.03489 -0.10301 C 0.03663 -0.11343 0.03836 -0.1287 0.04097 -0.13935 C 0.04149 -0.1412 0.04184 -0.14329 0.04253 -0.14537 C 0.0434 -0.14815 0.04479 -0.15046 0.04548 -0.15347 C 0.0467 -0.1581 0.04757 -0.16296 0.04861 -0.16759 C 0.04895 -0.16968 0.04948 -0.17153 0.05 -0.17361 C 0.05399 -0.20995 0.04809 -0.16852 0.05607 -0.19792 C 0.05711 -0.20162 0.05694 -0.20602 0.05764 -0.20995 C 0.0592 -0.2206 0.05868 -0.21505 0.06059 -0.22407 C 0.06128 -0.22685 0.06163 -0.22963 0.06215 -0.23218 C 0.06302 -0.23634 0.06458 -0.24005 0.06527 -0.24421 C 0.06649 -0.25231 0.06718 -0.26042 0.06823 -0.26852 C 0.06875 -0.27199 0.06909 -0.27546 0.06979 -0.2787 C 0.07048 -0.28218 0.07187 -0.28542 0.07274 -0.28866 C 0.07395 -0.29329 0.07448 -0.29838 0.07586 -0.30278 C 0.07656 -0.30579 0.07795 -0.30833 0.07882 -0.31088 C 0.08003 -0.31435 0.08073 -0.31782 0.08194 -0.32106 C 0.08836 -0.34028 0.08472 -0.32639 0.08802 -0.33935 C 0.0875 -0.37083 0.08732 -0.40255 0.08645 -0.43426 C 0.08628 -0.44028 0.08507 -0.4463 0.08489 -0.45231 C 0.08402 -0.47986 0.0842 -0.50764 0.08333 -0.53519 C 0.08316 -0.54398 0.08298 -0.55278 0.08194 -0.56134 C 0.08142 -0.56574 0.07968 -0.56944 0.07882 -0.57361 C 0.07829 -0.57616 0.07777 -0.57894 0.07725 -0.58171 C 0.07465 -0.6 0.0776 -0.58773 0.07274 -0.60394 C 0.07083 -0.62222 0.07239 -0.61343 0.06823 -0.63009 C 0.06718 -0.63472 0.06527 -0.64259 0.06371 -0.6463 C 0.0625 -0.64931 0.06041 -0.65162 0.0592 -0.6544 C 0.05798 -0.65694 0.05729 -0.65995 0.05607 -0.6625 C 0.05329 -0.66898 0.04826 -0.67685 0.04392 -0.68056 C 0.03941 -0.68472 0.03559 -0.69051 0.03038 -0.69282 C 0.02725 -0.69421 0.02395 -0.69444 0.02135 -0.69676 C 0.01979 -0.69815 0.0184 -0.7 0.01666 -0.70093 C 0.01389 -0.70208 0.01059 -0.70185 0.00764 -0.70278 C 0.00451 -0.70394 0.00156 -0.70556 -0.00139 -0.70694 C -0.00296 -0.70764 -0.00434 -0.7088 -0.00608 -0.70903 L -0.01962 -0.71088 C -0.02171 -0.71157 -0.02361 -0.71227 -0.0257 -0.71296 C -0.04098 -0.71875 -0.01736 -0.71065 -0.03629 -0.7169 C -0.05157 -0.74769 -0.03507 -0.7162 -0.04688 -0.73519 C -0.04809 -0.73704 -0.04861 -0.73958 -0.05 -0.7412 C -0.05122 -0.74306 -0.05313 -0.74375 -0.05452 -0.74537 C -0.06528 -0.75671 -0.04809 -0.74097 -0.06198 -0.75347 C -0.07014 -0.76944 -0.05955 -0.75 -0.06962 -0.76343 C -0.07101 -0.76528 -0.07118 -0.76806 -0.07275 -0.76944 C -0.07639 -0.77338 -0.08143 -0.77523 -0.08473 -0.77963 C -0.08629 -0.78171 -0.0875 -0.78426 -0.08941 -0.78565 C -0.09219 -0.78773 -0.09549 -0.78819 -0.09844 -0.78981 C -0.10052 -0.79074 -0.10261 -0.79236 -0.10452 -0.79375 C -0.10608 -0.79491 -0.10747 -0.79676 -0.10903 -0.79792 C -0.11146 -0.79954 -0.11424 -0.80023 -0.11667 -0.80185 C -0.11823 -0.80301 -0.11945 -0.80509 -0.12118 -0.80579 C -0.12361 -0.80718 -0.12622 -0.80718 -0.12865 -0.80787 C -0.14219 -0.8169 -0.13664 -0.81412 -0.14532 -0.81806 C -0.1474 -0.82014 -0.14931 -0.82245 -0.15139 -0.82407 C -0.16059 -0.83079 -0.1566 -0.82593 -0.16511 -0.83009 C -0.16719 -0.83125 -0.16893 -0.8331 -0.17118 -0.83426 C -0.17518 -0.83588 -0.17917 -0.83704 -0.18334 -0.83819 C -0.1948 -0.8412 -0.18837 -0.83981 -0.20296 -0.84213 L -0.30591 -0.83819 C -0.31094 -0.83796 -0.32171 -0.83542 -0.32726 -0.83426 C -0.34098 -0.82801 -0.31927 -0.8375 -0.33924 -0.83009 C -0.34236 -0.82894 -0.34532 -0.82685 -0.34844 -0.82616 L -0.36667 -0.82199 C -0.36962 -0.8206 -0.37257 -0.81898 -0.3757 -0.81806 C -0.38073 -0.81644 -0.38577 -0.81551 -0.3908 -0.81389 C -0.39289 -0.81343 -0.3948 -0.81273 -0.39688 -0.81204 C -0.40677 -0.80324 -0.39497 -0.8125 -0.41059 -0.80579 C -0.41719 -0.80301 -0.42361 -0.79884 -0.43021 -0.79583 C -0.43212 -0.79491 -0.43421 -0.79444 -0.43629 -0.79375 C -0.43733 -0.79167 -0.4382 -0.78958 -0.43924 -0.78773 C -0.44896 -0.77222 -0.43941 -0.79074 -0.44688 -0.77569 C -0.45243 -0.75347 -0.44358 -0.78704 -0.45139 -0.76343 C -0.45278 -0.75949 -0.45313 -0.75509 -0.45452 -0.75139 C -0.45556 -0.74861 -0.4566 -0.74606 -0.45747 -0.74329 C -0.45816 -0.7412 -0.45816 -0.73889 -0.45903 -0.73727 C -0.46025 -0.73472 -0.46198 -0.7331 -0.46355 -0.73125 C -0.46511 -0.725 -0.46476 -0.72431 -0.46806 -0.71898 C -0.46945 -0.7169 -0.47136 -0.71528 -0.47257 -0.71296 C -0.47483 -0.70903 -0.47622 -0.70417 -0.47865 -0.70093 C -0.48021 -0.69884 -0.48177 -0.69699 -0.48334 -0.69468 C -0.48889 -0.68611 -0.49271 -0.67477 -0.5 -0.66852 C -0.51372 -0.65625 -0.49445 -0.67407 -0.50903 -0.65833 C -0.51789 -0.64884 -0.51754 -0.64977 -0.5257 -0.64421 C -0.52587 -0.64306 -0.52674 -0.62801 -0.52865 -0.62407 C -0.52986 -0.62176 -0.53177 -0.62014 -0.53334 -0.61806 C -0.5349 -0.61551 -0.53611 -0.6125 -0.53785 -0.60995 C -0.53872 -0.60856 -0.53993 -0.60741 -0.5408 -0.60579 C -0.54236 -0.60324 -0.54375 -0.60046 -0.54532 -0.59792 C -0.54671 -0.5956 -0.54844 -0.59398 -0.55 -0.59167 C -0.55209 -0.58843 -0.554 -0.58519 -0.55591 -0.58171 C -0.55712 -0.57963 -0.55782 -0.57755 -0.55903 -0.57569 C -0.56042 -0.57338 -0.56216 -0.57176 -0.56355 -0.56944 C -0.5658 -0.56574 -0.56702 -0.56088 -0.56962 -0.55741 C -0.57118 -0.55532 -0.57275 -0.55347 -0.57414 -0.55139 C -0.57535 -0.54954 -0.57605 -0.54699 -0.57726 -0.54537 C -0.58056 -0.54028 -0.58386 -0.53519 -0.58785 -0.53125 C -0.58976 -0.52917 -0.59202 -0.52755 -0.59393 -0.525 C -0.6073 -0.50718 -0.58664 -0.52755 -0.60747 -0.50903 C -0.60973 -0.5044 -0.61042 -0.50208 -0.61355 -0.49884 C -0.61493 -0.49722 -0.61667 -0.4963 -0.61806 -0.49491 C -0.63073 -0.48032 -0.61702 -0.49236 -0.63177 -0.48056 C -0.63334 -0.47731 -0.63421 -0.47338 -0.63629 -0.4706 C -0.63733 -0.46898 -0.63941 -0.46968 -0.6408 -0.46852 C -0.6441 -0.46551 -0.64688 -0.46181 -0.64983 -0.45833 C -0.65105 -0.45718 -0.65174 -0.45556 -0.65296 -0.4544 C -0.65591 -0.45139 -0.65938 -0.44954 -0.66198 -0.4463 C -0.66389 -0.44398 -0.66493 -0.44074 -0.6665 -0.43819 C -0.66997 -0.43333 -0.67361 -0.4287 -0.67726 -0.42407 C -0.67865 -0.41944 -0.68004 -0.41458 -0.68177 -0.40995 C -0.68247 -0.40787 -0.68455 -0.40625 -0.68473 -0.40394 C -0.68559 -0.38981 -0.68386 -0.38935 -0.68177 -0.37963 C -0.68108 -0.37708 -0.68073 -0.37431 -0.68021 -0.37153 C -0.67969 -0.36019 -0.67934 -0.34861 -0.67865 -0.33727 C -0.67761 -0.31713 -0.67865 -0.32269 -0.6757 -0.31088 C -0.67552 -0.30972 -0.67448 -0.29468 -0.67257 -0.29074 C -0.67153 -0.28843 -0.66962 -0.28681 -0.66806 -0.28472 C -0.66754 -0.28264 -0.66754 -0.28032 -0.6665 -0.2787 C -0.6632 -0.27199 -0.66164 -0.27315 -0.65747 -0.26852 C -0.64861 -0.25856 -0.65816 -0.26528 -0.64532 -0.25856 C -0.64393 -0.25648 -0.64271 -0.2537 -0.6408 -0.25231 C -0.63855 -0.25093 -0.63507 -0.25278 -0.63334 -0.25046 C -0.63091 -0.24745 -0.63195 -0.2419 -0.63021 -0.23819 C -0.62917 -0.23634 -0.62796 -0.23426 -0.62726 -0.23218 C -0.62639 -0.23032 -0.62639 -0.22801 -0.6257 -0.22616 C -0.62448 -0.22315 -0.62257 -0.22083 -0.62118 -0.21806 C -0.6191 -0.21412 -0.61511 -0.20602 -0.61511 -0.20602 C -0.61459 -0.20394 -0.61407 -0.20185 -0.61355 -0.19977 C -0.61164 -0.19306 -0.60921 -0.18657 -0.60747 -0.17963 C -0.60625 -0.17454 -0.60469 -0.16829 -0.60296 -0.16343 C -0.60209 -0.16134 -0.6007 -0.15972 -0.6 -0.15741 C -0.59879 -0.15417 -0.59792 -0.15069 -0.59688 -0.14745 C -0.59636 -0.14537 -0.59618 -0.14306 -0.59532 -0.1412 C -0.5941 -0.13843 -0.59219 -0.13611 -0.5908 -0.1331 C -0.58959 -0.13056 -0.58907 -0.12755 -0.58785 -0.12523 C -0.58438 -0.11806 -0.57205 -0.09653 -0.56667 -0.09282 C -0.56146 -0.08935 -0.55677 -0.08519 -0.55139 -0.08264 C -0.54844 -0.08125 -0.54532 -0.08032 -0.54236 -0.0787 C -0.54063 -0.07778 -0.53941 -0.07546 -0.53785 -0.07454 C -0.53334 -0.07222 -0.52865 -0.0706 -0.52414 -0.06852 C -0.52257 -0.06782 -0.52118 -0.0669 -0.51962 -0.06644 C -0.49532 -0.06204 -0.50539 -0.06412 -0.48924 -0.06042 L -0.35591 -0.0625 C -0.22153 -0.06713 -0.36181 -0.06481 -0.29688 -0.06852 C -0.27917 -0.06968 -0.26164 -0.06991 -0.24393 -0.0706 C -0.23681 -0.0713 -0.22969 -0.07153 -0.22275 -0.07269 C -0.22101 -0.07292 -0.21962 -0.07407 -0.21806 -0.07454 C -0.21615 -0.07546 -0.21407 -0.07593 -0.21198 -0.07662 C -0.21059 -0.07801 -0.20886 -0.07917 -0.20747 -0.08079 C -0.20643 -0.08194 -0.20573 -0.0838 -0.20452 -0.08472 C -0.20313 -0.08588 -0.20139 -0.08611 -0.2 -0.08681 C -0.19705 -0.09861 -0.2007 -0.08773 -0.19393 -0.09676 C -0.18594 -0.10741 -0.19532 -0.09884 -0.18785 -0.10694 C -0.18646 -0.10856 -0.1849 -0.10972 -0.18334 -0.11088 C -0.17032 -0.12176 -0.18125 -0.1125 -0.16667 -0.12315 C -0.13872 -0.14352 -0.18091 -0.11481 -0.15 -0.1331 C -0.14827 -0.13426 -0.14723 -0.13681 -0.14532 -0.13727 C -0.1323 -0.13958 -0.10608 -0.1412 -0.10608 -0.1412 C -0.08785 -0.14051 -0.06962 -0.14051 -0.05139 -0.13935 C -0.04983 -0.13912 -0.04844 -0.13796 -0.04688 -0.13727 C -0.04341 -0.13542 -0.03993 -0.1331 -0.03629 -0.13125 C -0.02761 -0.12662 -0.03525 -0.13264 -0.02275 -0.12315 C -0.01858 -0.11991 -0.01389 -0.11759 -0.01059 -0.11296 C -0.00434 -0.10486 -0.00799 -0.10833 -8.33333E-7 -0.10301 C 0.00104 -0.10162 0.00225 -0.10046 0.00312 -0.09884 C 0.00416 -0.09699 0.00486 -0.09444 0.00607 -0.09282 C 0.00746 -0.0912 0.0092 -0.09005 0.01059 -0.08866 C 0.01909 -0.07199 0.01579 -0.08125 0.01979 -0.06042 L 0.02135 -0.05231 C 0.02083 -0.04491 0.02152 -0.03727 0.01979 -0.03009 C 0.01927 -0.02824 0.01666 -0.02917 0.01527 -0.02824 C 0.01354 -0.02708 0.01232 -0.02523 0.01059 -0.02407 C 0.00416 -0.01921 0.00086 -0.01806 -0.00747 -0.01597 C -0.01962 -0.01319 -0.02518 -0.01412 -0.03785 -0.01412 L -0.03785 -0.01412 " pathEditMode="relative" ptsTypes="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6" dur="5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содержание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Откуда берется мусор?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Почему мусор вреден?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Сроки разложения мусора.</a:t>
            </a:r>
            <a:endParaRPr lang="ru-RU" dirty="0" smtClean="0"/>
          </a:p>
          <a:p>
            <a:r>
              <a:rPr lang="ru-RU" dirty="0" smtClean="0">
                <a:hlinkClick r:id="rId5" action="ppaction://hlinksldjump"/>
              </a:rPr>
              <a:t>Утилизация мусора.</a:t>
            </a:r>
            <a:endParaRPr lang="ru-RU" dirty="0" smtClean="0"/>
          </a:p>
          <a:p>
            <a:r>
              <a:rPr lang="ru-RU" dirty="0" smtClean="0">
                <a:hlinkClick r:id="rId6" action="ppaction://hlinksldjump"/>
              </a:rPr>
              <a:t>Важно сортировать мусор.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593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Откуда берется мусор?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lvl="0" indent="357188" defTabSz="91440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r>
              <a:rPr lang="ru-RU" sz="2600" b="1" dirty="0">
                <a:solidFill>
                  <a:schemeClr val="bg1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Твёрдые бытовые отходы (ТБО) —  это предметы или товары, потерявшие потребительские свойства, наибольшая часть отходов потребления. </a:t>
            </a:r>
            <a:endParaRPr lang="ru-RU" sz="2600" dirty="0">
              <a:solidFill>
                <a:schemeClr val="bg1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lvl="0" indent="357188" defTabSz="91440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ru-RU" sz="26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/>
      </p:pic>
      <p:sp>
        <p:nvSpPr>
          <p:cNvPr id="8" name="Управляющая кнопка: домой 7">
            <a:hlinkClick r:id="" action="ppaction://hlinkshowjump?jump=previousslide" highlightClick="1"/>
          </p:cNvPr>
          <p:cNvSpPr/>
          <p:nvPr/>
        </p:nvSpPr>
        <p:spPr>
          <a:xfrm>
            <a:off x="8534400" y="6381328"/>
            <a:ext cx="286072" cy="3326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35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 override="childStyle">
                                        <p:cTn id="6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2A4F1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2A4F1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25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8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8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100"/>
                            </p:stCondLst>
                            <p:childTnLst>
                              <p:par>
                                <p:cTn id="15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55C1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55C1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Почему мусор вреден?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256" y="1556792"/>
            <a:ext cx="2913888" cy="193852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3" y="4293916"/>
            <a:ext cx="3468758" cy="229941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1500" y="2603500"/>
            <a:ext cx="3188692" cy="21216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293916"/>
            <a:ext cx="3692829" cy="22994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556792"/>
            <a:ext cx="3091679" cy="1938528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rId7" action="ppaction://hlinksldjump" highlightClick="1"/>
          </p:cNvPr>
          <p:cNvSpPr/>
          <p:nvPr/>
        </p:nvSpPr>
        <p:spPr>
          <a:xfrm>
            <a:off x="8635787" y="6554679"/>
            <a:ext cx="504056" cy="28803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497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2A4F1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2A4F1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2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2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20"/>
                            </p:stCondLst>
                            <p:childTnLst>
                              <p:par>
                                <p:cTn id="1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270"/>
                            </p:stCondLst>
                            <p:childTnLst>
                              <p:par>
                                <p:cTn id="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270"/>
                            </p:stCondLst>
                            <p:childTnLst>
                              <p:par>
                                <p:cTn id="41" presetID="26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700808"/>
            <a:ext cx="68407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Каждый из нас ощущает на себе </a:t>
            </a:r>
            <a:r>
              <a:rPr lang="ru-RU" sz="2400" b="1" dirty="0" err="1" smtClean="0">
                <a:solidFill>
                  <a:schemeClr val="bg1"/>
                </a:solidFill>
              </a:rPr>
              <a:t>влиянэкологических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проблем — 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загрязнение воздуха, воды, переполненные мусором полигоны, исчезновение 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бесценных природных объектов и многие другие. Чтобы эффективно помогать 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sz="2400" b="1" dirty="0">
                <a:solidFill>
                  <a:schemeClr val="bg1"/>
                </a:solidFill>
              </a:rPr>
              <a:t>природе, с самого детства необходимо экологическое просвещение. 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836712"/>
            <a:ext cx="61206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 smtClean="0">
                <a:solidFill>
                  <a:schemeClr val="bg1"/>
                </a:solidFill>
              </a:rPr>
              <a:t>ПВВввочему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>
                <a:solidFill>
                  <a:schemeClr val="bg1"/>
                </a:solidFill>
              </a:rPr>
              <a:t>мусор вреден?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532440" y="6525344"/>
            <a:ext cx="504056" cy="3326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16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392"/>
                                  </p:iterate>
                                  <p:childTnLst>
                                    <p:set>
                                      <p:cBhvr override="childStyle">
                                        <p:cTn id="6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2A4F1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2A4F1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623"/>
                            </p:stCondLst>
                            <p:childTnLst>
                              <p:par>
                                <p:cTn id="10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1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55C1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55C1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185864"/>
            <a:ext cx="2808312" cy="4176464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</p:spPr>
      </p:pic>
      <p:sp>
        <p:nvSpPr>
          <p:cNvPr id="3" name="Выноска-облако 2"/>
          <p:cNvSpPr/>
          <p:nvPr/>
        </p:nvSpPr>
        <p:spPr>
          <a:xfrm>
            <a:off x="2415386" y="188640"/>
            <a:ext cx="6696744" cy="2827828"/>
          </a:xfrm>
          <a:prstGeom prst="cloud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/>
              <a:t>«Из моей эры сохранилось не много, а вот ваш Мусорный остров сохранится на века…»</a:t>
            </a:r>
            <a:endParaRPr lang="ru-RU" sz="24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2080" y="3531724"/>
            <a:ext cx="3600400" cy="19855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5589449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Венера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Милосская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-100-130 лет до н.э.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Срок разложения полиэтилена – от 200 лет!!!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27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Сроки разложения мусора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18" name="Объект 1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99771384"/>
              </p:ext>
            </p:extLst>
          </p:nvPr>
        </p:nvGraphicFramePr>
        <p:xfrm>
          <a:off x="4860032" y="2136775"/>
          <a:ext cx="3888432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965"/>
                <a:gridCol w="184146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Вид мусора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Сроки разложения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Элетрические</a:t>
                      </a:r>
                      <a:r>
                        <a:rPr lang="ru-RU" dirty="0" smtClean="0"/>
                        <a:t> батарейки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 100 лет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Резиновые покрышки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Более 100 лет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Пластиковые</a:t>
                      </a:r>
                      <a:r>
                        <a:rPr lang="ru-RU" baseline="0" dirty="0" smtClean="0"/>
                        <a:t> бутылки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Более</a:t>
                      </a:r>
                      <a:r>
                        <a:rPr lang="ru-RU" baseline="0" dirty="0" smtClean="0"/>
                        <a:t> 100 лет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Полиэтиленовая</a:t>
                      </a:r>
                      <a:r>
                        <a:rPr lang="ru-RU" baseline="0" dirty="0" smtClean="0"/>
                        <a:t> пленка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 лет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Алюминевые</a:t>
                      </a:r>
                      <a:r>
                        <a:rPr lang="ru-RU" dirty="0" smtClean="0"/>
                        <a:t> банки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500 лет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Стекло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Более</a:t>
                      </a:r>
                      <a:r>
                        <a:rPr lang="ru-RU" baseline="0" dirty="0" smtClean="0"/>
                        <a:t> 1000 лет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Объект 1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9618251"/>
              </p:ext>
            </p:extLst>
          </p:nvPr>
        </p:nvGraphicFramePr>
        <p:xfrm>
          <a:off x="1403648" y="2136775"/>
          <a:ext cx="3240360" cy="357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4080"/>
                <a:gridCol w="13862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Вид мусора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Сроки разложения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Газетная</a:t>
                      </a:r>
                      <a:r>
                        <a:rPr lang="ru-RU" baseline="0" dirty="0" smtClean="0"/>
                        <a:t> бумага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 1 мес.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Бумага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года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Железные банки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 10 лет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Жестяные банки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 90 лет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Фольга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 100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Управляющая кнопка: домой 18">
            <a:hlinkClick r:id="rId2" action="ppaction://hlinksldjump" highlightClick="1"/>
          </p:cNvPr>
          <p:cNvSpPr/>
          <p:nvPr/>
        </p:nvSpPr>
        <p:spPr>
          <a:xfrm>
            <a:off x="8748464" y="6453336"/>
            <a:ext cx="395536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02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333"/>
                                  </p:iterate>
                                  <p:childTnLst>
                                    <p:set>
                                      <p:cBhvr override="childStyle">
                                        <p:cTn id="6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55C1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55C1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6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85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Одноразовая польза-многоразовый вред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24484" y="2136775"/>
            <a:ext cx="2822607" cy="376713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739318"/>
            <a:ext cx="4221691" cy="3425985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8704" y="1955570"/>
            <a:ext cx="4153427" cy="420973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2369" y="1955570"/>
            <a:ext cx="4945515" cy="427561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3728" y="1955570"/>
            <a:ext cx="5579167" cy="3687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58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repeatCount="2000" fill="hold" grpId="0" nodeType="click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 override="childStyle">
                                        <p:cTn id="6" dur="9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55C1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9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55C1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9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1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1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200"/>
                            </p:stCondLst>
                            <p:childTnLst>
                              <p:par>
                                <p:cTn id="2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200"/>
                            </p:stCondLst>
                            <p:childTnLst>
                              <p:par>
                                <p:cTn id="32" presetID="21" presetClass="entr" presetSubtype="1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xit" presetSubtype="3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600"/>
                            </p:stCondLst>
                            <p:childTnLst>
                              <p:par>
                                <p:cTn id="4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21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1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2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0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Утилизация мусора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7584" y="1905000"/>
            <a:ext cx="4315147" cy="447632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Чтобы не утонуть в грудах мусора и не отравиться продуктами его разложения, его надо как-то утилизировать, или проще говоря, куда-то девать. 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Утилизация мусора одна из важнейших проблем современной цивилизации.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37307" y="1700808"/>
            <a:ext cx="3555173" cy="42032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Три варианта утилизации мусора: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Захоронение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Сжигание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Сортировка и переработка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534400" y="6381328"/>
            <a:ext cx="609600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59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diamond/>
      </p:transition>
    </mc:Choice>
    <mc:Fallback xmlns="">
      <p:transition spd="slow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Легкий дым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1826</TotalTime>
  <Words>306</Words>
  <Application>Microsoft Office PowerPoint</Application>
  <PresentationFormat>Экран (4:3)</PresentationFormat>
  <Paragraphs>62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Легкий дым</vt:lpstr>
      <vt:lpstr>Презентация PowerPoint</vt:lpstr>
      <vt:lpstr>содержание</vt:lpstr>
      <vt:lpstr>Откуда берется мусор?</vt:lpstr>
      <vt:lpstr>Почему мусор вреден?</vt:lpstr>
      <vt:lpstr>Презентация PowerPoint</vt:lpstr>
      <vt:lpstr>Презентация PowerPoint</vt:lpstr>
      <vt:lpstr>Сроки разложения мусора</vt:lpstr>
      <vt:lpstr>Одноразовая польза-многоразовый вред</vt:lpstr>
      <vt:lpstr>Утилизация мусора</vt:lpstr>
      <vt:lpstr>Утилизация мусора</vt:lpstr>
      <vt:lpstr>Важно сортировать мусор!</vt:lpstr>
      <vt:lpstr>Важно сортировать мусор!</vt:lpstr>
      <vt:lpstr>Мусору нет!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46</cp:revision>
  <dcterms:created xsi:type="dcterms:W3CDTF">2016-09-08T12:03:37Z</dcterms:created>
  <dcterms:modified xsi:type="dcterms:W3CDTF">2019-04-28T13:32:24Z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747331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D7.1.5</vt:lpwstr>
  </property>
</Properties>
</file>