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2" y="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665A-B740-47A5-A91F-8B2CAAF864BE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248D-327C-40EA-A94B-142A6BD14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665A-B740-47A5-A91F-8B2CAAF864BE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248D-327C-40EA-A94B-142A6BD14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665A-B740-47A5-A91F-8B2CAAF864BE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248D-327C-40EA-A94B-142A6BD14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665A-B740-47A5-A91F-8B2CAAF864BE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248D-327C-40EA-A94B-142A6BD14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665A-B740-47A5-A91F-8B2CAAF864BE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248D-327C-40EA-A94B-142A6BD14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665A-B740-47A5-A91F-8B2CAAF864BE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248D-327C-40EA-A94B-142A6BD14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665A-B740-47A5-A91F-8B2CAAF864BE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248D-327C-40EA-A94B-142A6BD14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665A-B740-47A5-A91F-8B2CAAF864BE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248D-327C-40EA-A94B-142A6BD14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665A-B740-47A5-A91F-8B2CAAF864BE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248D-327C-40EA-A94B-142A6BD14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665A-B740-47A5-A91F-8B2CAAF864BE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248D-327C-40EA-A94B-142A6BD14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A665A-B740-47A5-A91F-8B2CAAF864BE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248D-327C-40EA-A94B-142A6BD14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A665A-B740-47A5-A91F-8B2CAAF864BE}" type="datetimeFigureOut">
              <a:rPr lang="ru-RU" smtClean="0"/>
              <a:pPr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5248D-327C-40EA-A94B-142A6BD14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zabotoi.ru/sovety-roditelyam/poznavatelnye-processy-u-detey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-gnom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071670" y="350043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18473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00232" y="4000504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14480" y="2967335"/>
            <a:ext cx="34883819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      </a:t>
            </a:r>
            <a:r>
              <a:rPr lang="ru-RU" sz="2800" dirty="0" smtClean="0"/>
              <a:t>«Развивающие </a:t>
            </a:r>
            <a:r>
              <a:rPr lang="ru-RU" sz="2800" dirty="0" smtClean="0"/>
              <a:t>игры как средство</a:t>
            </a:r>
          </a:p>
          <a:p>
            <a:r>
              <a:rPr lang="ru-RU" sz="2800" dirty="0" smtClean="0"/>
              <a:t>                      формирования</a:t>
            </a:r>
          </a:p>
          <a:p>
            <a:r>
              <a:rPr lang="ru-RU" sz="2800" dirty="0" smtClean="0"/>
              <a:t>           познавательных способностей </a:t>
            </a:r>
            <a:endParaRPr lang="ru-RU" sz="2800" dirty="0"/>
          </a:p>
          <a:p>
            <a:r>
              <a:rPr lang="ru-RU" sz="2800" dirty="0" smtClean="0"/>
              <a:t>            детей дошкольного </a:t>
            </a:r>
            <a:r>
              <a:rPr lang="ru-RU" sz="2800" dirty="0" smtClean="0"/>
              <a:t>возраста»</a:t>
            </a:r>
          </a:p>
          <a:p>
            <a:endParaRPr lang="ru-RU" sz="1400" dirty="0" smtClean="0"/>
          </a:p>
          <a:p>
            <a:r>
              <a:rPr lang="ru-RU" sz="1400" dirty="0" smtClean="0"/>
              <a:t> </a:t>
            </a:r>
            <a:r>
              <a:rPr lang="ru-RU" sz="1400" dirty="0" smtClean="0"/>
              <a:t>                                                                                                   Воспитатель: Гадеева И.Г</a:t>
            </a:r>
            <a:endParaRPr lang="ru-R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715008" y="428604"/>
            <a:ext cx="2714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71538" y="2571744"/>
            <a:ext cx="862768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Познавательные способности </a:t>
            </a:r>
            <a:r>
              <a:rPr lang="ru-RU" dirty="0" smtClean="0"/>
              <a:t>– это индивидуальная особенность </a:t>
            </a:r>
          </a:p>
          <a:p>
            <a:r>
              <a:rPr lang="ru-RU" dirty="0" smtClean="0"/>
              <a:t>направленная на познание окружающего мира, развивающаяся под </a:t>
            </a:r>
          </a:p>
          <a:p>
            <a:r>
              <a:rPr lang="ru-RU" dirty="0" smtClean="0"/>
              <a:t>воздействием множества факторов и условий в деятельности.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«Познавательные интересы» </a:t>
            </a:r>
            <a:r>
              <a:rPr lang="ru-RU" dirty="0" smtClean="0"/>
              <a:t>и </a:t>
            </a:r>
            <a:r>
              <a:rPr lang="ru-RU" b="1" i="1" dirty="0" smtClean="0"/>
              <a:t>«познавательная активность»</a:t>
            </a:r>
          </a:p>
          <a:p>
            <a:r>
              <a:rPr lang="ru-RU" dirty="0" smtClean="0"/>
              <a:t> являются признаком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 так называемых </a:t>
            </a:r>
          </a:p>
          <a:p>
            <a:r>
              <a:rPr lang="ru-RU" b="1" i="1" u="sng" dirty="0" smtClean="0"/>
              <a:t>«познавательных способностей».</a:t>
            </a:r>
          </a:p>
          <a:p>
            <a:r>
              <a:rPr lang="ru-RU" sz="1600" b="1" dirty="0" smtClean="0"/>
              <a:t>Познавательные способности подразделяются на две большие группы </a:t>
            </a:r>
            <a:r>
              <a:rPr lang="ru-RU" sz="1600" dirty="0" smtClean="0"/>
              <a:t>– </a:t>
            </a:r>
          </a:p>
          <a:p>
            <a:r>
              <a:rPr lang="ru-RU" sz="1600" b="1" dirty="0" smtClean="0"/>
              <a:t>Сенсорные </a:t>
            </a:r>
            <a:r>
              <a:rPr lang="ru-RU" sz="1600" dirty="0" smtClean="0"/>
              <a:t>способности и </a:t>
            </a:r>
            <a:r>
              <a:rPr lang="ru-RU" sz="1600" b="1" dirty="0" err="1" smtClean="0"/>
              <a:t>интелектуальные</a:t>
            </a:r>
            <a:r>
              <a:rPr lang="ru-RU" sz="1600" dirty="0" smtClean="0"/>
              <a:t> способности.</a:t>
            </a:r>
          </a:p>
          <a:p>
            <a:r>
              <a:rPr lang="ru-RU" sz="1600" b="1" dirty="0" smtClean="0"/>
              <a:t>Сенсорные способности </a:t>
            </a:r>
            <a:r>
              <a:rPr lang="ru-RU" sz="1600" dirty="0" smtClean="0"/>
              <a:t>обусловливают непосредственное восприятие</a:t>
            </a:r>
          </a:p>
          <a:p>
            <a:r>
              <a:rPr lang="ru-RU" sz="1600" dirty="0" smtClean="0"/>
              <a:t>окружающего мира. </a:t>
            </a:r>
            <a:r>
              <a:rPr lang="ru-RU" sz="1600" b="1" dirty="0" err="1" smtClean="0"/>
              <a:t>Интелектуальные</a:t>
            </a:r>
            <a:r>
              <a:rPr lang="ru-RU" sz="1600" b="1" dirty="0" smtClean="0"/>
              <a:t> способности </a:t>
            </a:r>
            <a:r>
              <a:rPr lang="ru-RU" sz="1600" dirty="0" smtClean="0"/>
              <a:t>обусловливают его</a:t>
            </a:r>
          </a:p>
          <a:p>
            <a:r>
              <a:rPr lang="ru-RU" sz="1600" dirty="0" smtClean="0"/>
              <a:t>осмысление. В основе сенсорных познавательных способностей лежит</a:t>
            </a:r>
          </a:p>
          <a:p>
            <a:r>
              <a:rPr lang="ru-RU" sz="1600" dirty="0" smtClean="0"/>
              <a:t>такой познавательный процесс, как </a:t>
            </a:r>
            <a:r>
              <a:rPr lang="ru-RU" sz="1600" b="1" i="1" dirty="0" smtClean="0"/>
              <a:t>восприятие,</a:t>
            </a:r>
            <a:r>
              <a:rPr lang="ru-RU" sz="1600" dirty="0" smtClean="0"/>
              <a:t> а в основе</a:t>
            </a:r>
          </a:p>
          <a:p>
            <a:r>
              <a:rPr lang="ru-RU" sz="1600" dirty="0" smtClean="0"/>
              <a:t> </a:t>
            </a:r>
            <a:r>
              <a:rPr lang="ru-RU" sz="1600" dirty="0" err="1" smtClean="0"/>
              <a:t>интелектуальных</a:t>
            </a:r>
            <a:r>
              <a:rPr lang="ru-RU" sz="1600" dirty="0" smtClean="0"/>
              <a:t> познавательных способностей -  </a:t>
            </a:r>
            <a:r>
              <a:rPr lang="ru-RU" sz="1600" b="1" i="1" dirty="0" smtClean="0"/>
              <a:t>мышление.</a:t>
            </a:r>
            <a:r>
              <a:rPr lang="ru-RU" sz="1600" dirty="0" smtClean="0"/>
              <a:t> При этом остальные </a:t>
            </a:r>
          </a:p>
          <a:p>
            <a:r>
              <a:rPr lang="ru-RU" sz="1600" dirty="0" smtClean="0"/>
              <a:t>познавательные процессы (</a:t>
            </a:r>
            <a:r>
              <a:rPr lang="ru-RU" sz="1600" b="1" i="1" dirty="0" smtClean="0"/>
              <a:t>внимание, память, воображение</a:t>
            </a:r>
            <a:r>
              <a:rPr lang="ru-RU" sz="1600" dirty="0" smtClean="0"/>
              <a:t>) выступают в этой </a:t>
            </a:r>
          </a:p>
          <a:p>
            <a:r>
              <a:rPr lang="ru-RU" sz="1600" dirty="0" smtClean="0"/>
              <a:t>иерархии как условия активной и успешной реализации как первых, так и вторых.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468899" y="-351674"/>
            <a:ext cx="9612899" cy="7209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-92366" y="0"/>
            <a:ext cx="765305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/>
                </a:solidFill>
              </a:rPr>
              <a:t>В ФГОС используются три термина:</a:t>
            </a:r>
          </a:p>
          <a:p>
            <a:pPr algn="ctr"/>
            <a:r>
              <a:rPr lang="ru-RU" b="1" dirty="0" smtClean="0">
                <a:solidFill>
                  <a:schemeClr val="accent5"/>
                </a:solidFill>
              </a:rPr>
              <a:t> «познавательное развитие», «познавательные</a:t>
            </a:r>
          </a:p>
          <a:p>
            <a:pPr algn="ctr"/>
            <a:r>
              <a:rPr lang="ru-RU" b="1" dirty="0" smtClean="0">
                <a:solidFill>
                  <a:schemeClr val="accent5"/>
                </a:solidFill>
              </a:rPr>
              <a:t>действия», «познавательные</a:t>
            </a:r>
          </a:p>
          <a:p>
            <a:pPr algn="ctr"/>
            <a:r>
              <a:rPr lang="ru-RU" b="1" dirty="0" smtClean="0">
                <a:solidFill>
                  <a:schemeClr val="accent5"/>
                </a:solidFill>
              </a:rPr>
              <a:t> интересы».</a:t>
            </a:r>
          </a:p>
          <a:p>
            <a:endParaRPr lang="ru-RU" dirty="0" smtClean="0"/>
          </a:p>
          <a:p>
            <a:r>
              <a:rPr lang="ru-RU" b="1" i="1" dirty="0" smtClean="0"/>
              <a:t>Познавательные интересы </a:t>
            </a:r>
            <a:r>
              <a:rPr lang="ru-RU" dirty="0" smtClean="0"/>
              <a:t>– это стремление ребенка </a:t>
            </a:r>
          </a:p>
          <a:p>
            <a:r>
              <a:rPr lang="ru-RU" dirty="0" smtClean="0"/>
              <a:t>познавать новое, выяснять непонятное о качествах, </a:t>
            </a:r>
          </a:p>
          <a:p>
            <a:r>
              <a:rPr lang="ru-RU" dirty="0" smtClean="0"/>
              <a:t>свойствах предметов, явлений действительности, и </a:t>
            </a:r>
          </a:p>
          <a:p>
            <a:r>
              <a:rPr lang="ru-RU" dirty="0" smtClean="0"/>
              <a:t>желании вникнуть в их сущность, найти между ними связи и </a:t>
            </a:r>
          </a:p>
          <a:p>
            <a:r>
              <a:rPr lang="ru-RU" dirty="0" smtClean="0"/>
              <a:t>отношения.</a:t>
            </a:r>
          </a:p>
          <a:p>
            <a:r>
              <a:rPr lang="ru-RU" b="1" i="1" dirty="0" smtClean="0"/>
              <a:t>Познавательные действия </a:t>
            </a:r>
            <a:r>
              <a:rPr lang="ru-RU" dirty="0" smtClean="0"/>
              <a:t>– это активность детей, при помощи</a:t>
            </a:r>
          </a:p>
          <a:p>
            <a:r>
              <a:rPr lang="ru-RU" dirty="0" smtClean="0"/>
              <a:t> которой, он стремиться получить новые знания, умения и </a:t>
            </a:r>
          </a:p>
          <a:p>
            <a:r>
              <a:rPr lang="ru-RU" dirty="0" smtClean="0"/>
              <a:t>навыки.</a:t>
            </a:r>
          </a:p>
          <a:p>
            <a:r>
              <a:rPr lang="ru-RU" b="1" i="1" dirty="0" smtClean="0"/>
              <a:t>Познавательное развитие </a:t>
            </a:r>
            <a:r>
              <a:rPr lang="ru-RU" dirty="0" smtClean="0"/>
              <a:t>– это совокупность количественных</a:t>
            </a:r>
          </a:p>
          <a:p>
            <a:r>
              <a:rPr lang="ru-RU" dirty="0" smtClean="0"/>
              <a:t>и качественных изменений, происходящих в познавательных </a:t>
            </a:r>
          </a:p>
          <a:p>
            <a:r>
              <a:rPr lang="ru-RU" dirty="0" smtClean="0"/>
              <a:t>психических процессах, в связи с возрастом, под влиянием </a:t>
            </a:r>
          </a:p>
          <a:p>
            <a:r>
              <a:rPr lang="ru-RU" dirty="0" smtClean="0"/>
              <a:t>Среды и собственного опыта ребенка.</a:t>
            </a:r>
          </a:p>
          <a:p>
            <a:endParaRPr lang="ru-RU" dirty="0" smtClean="0"/>
          </a:p>
          <a:p>
            <a:r>
              <a:rPr lang="ru-RU" dirty="0" smtClean="0"/>
              <a:t>Федеральный государственный стандарт считает </a:t>
            </a:r>
          </a:p>
          <a:p>
            <a:r>
              <a:rPr lang="ru-RU" dirty="0" smtClean="0"/>
              <a:t>формирование познавательных интересов и познавательных</a:t>
            </a:r>
          </a:p>
          <a:p>
            <a:r>
              <a:rPr lang="ru-RU" dirty="0" smtClean="0"/>
              <a:t> действий ребенка в различных видах деятельности </a:t>
            </a:r>
            <a:r>
              <a:rPr lang="ru-RU" b="1" i="1" dirty="0" smtClean="0"/>
              <a:t>одним </a:t>
            </a:r>
          </a:p>
          <a:p>
            <a:r>
              <a:rPr lang="ru-RU" b="1" i="1" dirty="0" smtClean="0"/>
              <a:t>из принципов дошкольного образования.</a:t>
            </a:r>
            <a:r>
              <a:rPr lang="ru-RU" dirty="0" smtClean="0"/>
              <a:t> (</a:t>
            </a:r>
            <a:r>
              <a:rPr lang="ru-RU" sz="1600" dirty="0" smtClean="0"/>
              <a:t>ФГОС пункт 1.4.7.)</a:t>
            </a:r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97938" y="-285776"/>
            <a:ext cx="10103942" cy="7577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857224" y="2428868"/>
            <a:ext cx="7598555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 дошкольном возрасте познавательное развитие</a:t>
            </a:r>
          </a:p>
          <a:p>
            <a:r>
              <a:rPr lang="ru-RU" sz="2400" dirty="0" smtClean="0"/>
              <a:t> достигается с помощью </a:t>
            </a:r>
            <a:r>
              <a:rPr lang="ru-RU" sz="2400" b="1" i="1" dirty="0" smtClean="0"/>
              <a:t>игры</a:t>
            </a:r>
            <a:r>
              <a:rPr lang="ru-RU" sz="2400" dirty="0" smtClean="0"/>
              <a:t>.</a:t>
            </a:r>
          </a:p>
          <a:p>
            <a:r>
              <a:rPr lang="ru-RU" sz="2400" b="1" i="1" dirty="0" smtClean="0"/>
              <a:t>Развивающие игры</a:t>
            </a:r>
          </a:p>
          <a:p>
            <a:r>
              <a:rPr lang="ru-RU" sz="2400" dirty="0" smtClean="0"/>
              <a:t>активизируют познавательные процессы, </a:t>
            </a:r>
          </a:p>
          <a:p>
            <a:r>
              <a:rPr lang="ru-RU" sz="2400" dirty="0" smtClean="0"/>
              <a:t>развивают познавательный интерес, </a:t>
            </a:r>
          </a:p>
          <a:p>
            <a:r>
              <a:rPr lang="ru-RU" sz="2400" dirty="0" smtClean="0"/>
              <a:t>формируют стремление к познанию нового, </a:t>
            </a:r>
          </a:p>
          <a:p>
            <a:r>
              <a:rPr lang="ru-RU" sz="2400" dirty="0" smtClean="0"/>
              <a:t>воспитывают волевые качества, </a:t>
            </a:r>
          </a:p>
          <a:p>
            <a:r>
              <a:rPr lang="ru-RU" sz="2400" dirty="0" smtClean="0"/>
              <a:t>способствуют образованию связной речи.</a:t>
            </a:r>
          </a:p>
          <a:p>
            <a:r>
              <a:rPr lang="ru-RU" sz="2400" dirty="0" smtClean="0"/>
              <a:t> Большинство развивающих игр</a:t>
            </a:r>
          </a:p>
          <a:p>
            <a:r>
              <a:rPr lang="ru-RU" sz="2400" dirty="0" smtClean="0"/>
              <a:t>направлены одновременно на совершенствование</a:t>
            </a:r>
          </a:p>
          <a:p>
            <a:r>
              <a:rPr lang="ru-RU" sz="2400" dirty="0" smtClean="0"/>
              <a:t> нескольких познавательных процессов.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357290" y="1225689"/>
            <a:ext cx="6009979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/>
            <a:endParaRPr lang="ru-RU" dirty="0" smtClean="0"/>
          </a:p>
          <a:p>
            <a:pPr algn="ctr" fontAlgn="base"/>
            <a:r>
              <a:rPr lang="ru-RU" dirty="0" smtClean="0"/>
              <a:t>В отличие от дидактических, подвижных, </a:t>
            </a:r>
          </a:p>
          <a:p>
            <a:pPr algn="ctr" fontAlgn="base"/>
            <a:r>
              <a:rPr lang="ru-RU" dirty="0" smtClean="0"/>
              <a:t>строительных и других игр смысл развивающих </a:t>
            </a:r>
          </a:p>
          <a:p>
            <a:pPr algn="ctr" fontAlgn="base"/>
            <a:r>
              <a:rPr lang="ru-RU" dirty="0" smtClean="0"/>
              <a:t>состоит в том, </a:t>
            </a:r>
          </a:p>
          <a:p>
            <a:pPr algn="ctr" fontAlgn="base"/>
            <a:r>
              <a:rPr lang="ru-RU" dirty="0" smtClean="0"/>
              <a:t>чтобы развивать </a:t>
            </a:r>
            <a:r>
              <a:rPr lang="ru-RU" b="1" i="1" u="sng" dirty="0" smtClean="0"/>
              <a:t>психические процессы.</a:t>
            </a:r>
          </a:p>
          <a:p>
            <a:pPr algn="ctr" fontAlgn="base"/>
            <a:r>
              <a:rPr lang="ru-RU" dirty="0" smtClean="0"/>
              <a:t>Однако четко разделить — это дидактическая игра, </a:t>
            </a:r>
          </a:p>
          <a:p>
            <a:pPr algn="ctr" fontAlgn="base"/>
            <a:r>
              <a:rPr lang="ru-RU" dirty="0" smtClean="0"/>
              <a:t>развивающая или подвижная игра — </a:t>
            </a:r>
          </a:p>
          <a:p>
            <a:pPr algn="ctr" fontAlgn="base"/>
            <a:r>
              <a:rPr lang="ru-RU" dirty="0" smtClean="0"/>
              <a:t>невозможно, так как в традиционно </a:t>
            </a:r>
          </a:p>
          <a:p>
            <a:pPr algn="ctr" fontAlgn="base"/>
            <a:r>
              <a:rPr lang="ru-RU" dirty="0" smtClean="0"/>
              <a:t>воспринимаемых  дидактические играх, например, </a:t>
            </a:r>
          </a:p>
          <a:p>
            <a:pPr algn="ctr" fontAlgn="base"/>
            <a:r>
              <a:rPr lang="ru-RU" dirty="0" smtClean="0"/>
              <a:t>«Чудесный мешочек», также идет развитие </a:t>
            </a:r>
          </a:p>
          <a:p>
            <a:pPr algn="ctr" fontAlgn="base"/>
            <a:r>
              <a:rPr lang="ru-RU" dirty="0" smtClean="0"/>
              <a:t>психических процессов (в названной игре —</a:t>
            </a:r>
          </a:p>
          <a:p>
            <a:pPr algn="ctr" fontAlgn="base"/>
            <a:r>
              <a:rPr lang="ru-RU" dirty="0" smtClean="0"/>
              <a:t> ощущения, представления, мышление).</a:t>
            </a:r>
          </a:p>
          <a:p>
            <a:pPr algn="ctr" fontAlgn="base"/>
            <a:r>
              <a:rPr lang="ru-RU" dirty="0" smtClean="0"/>
              <a:t>Очень многие подвижные игры тоже можно отнести</a:t>
            </a:r>
          </a:p>
          <a:p>
            <a:pPr algn="ctr" fontAlgn="base"/>
            <a:r>
              <a:rPr lang="ru-RU" dirty="0" smtClean="0"/>
              <a:t> к развивающим (особенно те,</a:t>
            </a:r>
          </a:p>
          <a:p>
            <a:pPr algn="ctr" fontAlgn="base"/>
            <a:r>
              <a:rPr lang="ru-RU" dirty="0" smtClean="0"/>
              <a:t> в которых работают внимание, память, речь). </a:t>
            </a:r>
          </a:p>
          <a:p>
            <a:pPr algn="ctr" fontAlgn="base"/>
            <a:r>
              <a:rPr lang="ru-RU" dirty="0" smtClean="0"/>
              <a:t>Безусловно, существуют игры, которые </a:t>
            </a:r>
          </a:p>
          <a:p>
            <a:pPr algn="ctr" fontAlgn="base"/>
            <a:r>
              <a:rPr lang="ru-RU" dirty="0" smtClean="0"/>
              <a:t>определенно являются развивающими, например, </a:t>
            </a:r>
          </a:p>
          <a:p>
            <a:pPr algn="ctr" fontAlgn="base"/>
            <a:r>
              <a:rPr lang="ru-RU" dirty="0" smtClean="0"/>
              <a:t>игра «Мы в лес ходили», пальчиковые игры.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97938" y="-285776"/>
            <a:ext cx="10103942" cy="7577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785786" y="2428868"/>
            <a:ext cx="825738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ru-RU" b="1" dirty="0" smtClean="0"/>
              <a:t>Развивающие игры имеют ряд следующих преимуществ:</a:t>
            </a:r>
            <a:endParaRPr lang="ru-RU" dirty="0" smtClean="0"/>
          </a:p>
          <a:p>
            <a:pPr lvl="0" fontAlgn="base"/>
            <a:endParaRPr lang="ru-RU" dirty="0" smtClean="0"/>
          </a:p>
          <a:p>
            <a:pPr lvl="0" fontAlgn="base"/>
            <a:r>
              <a:rPr lang="ru-RU" dirty="0" smtClean="0"/>
              <a:t>- одну и ту же игру можно упрощать и усложнять, используя ее в работе </a:t>
            </a:r>
          </a:p>
          <a:p>
            <a:pPr lvl="0" fontAlgn="base"/>
            <a:r>
              <a:rPr lang="ru-RU" dirty="0" smtClean="0"/>
              <a:t>с детьми разного возраста и разного уровня развития;</a:t>
            </a:r>
          </a:p>
          <a:p>
            <a:pPr lvl="0" fontAlgn="base"/>
            <a:r>
              <a:rPr lang="ru-RU" dirty="0" smtClean="0"/>
              <a:t>- в таких играх можно использовать в качестве «материала» и картинки, </a:t>
            </a:r>
          </a:p>
          <a:p>
            <a:pPr lvl="0" fontAlgn="base"/>
            <a:r>
              <a:rPr lang="ru-RU" dirty="0" smtClean="0"/>
              <a:t>и игрушки, и самих детей, не меняя содержания игры;</a:t>
            </a:r>
          </a:p>
          <a:p>
            <a:pPr lvl="0" fontAlgn="base"/>
            <a:r>
              <a:rPr lang="ru-RU" dirty="0" smtClean="0"/>
              <a:t>- эти игры можно проводить не только в процессе занятий,</a:t>
            </a:r>
          </a:p>
          <a:p>
            <a:pPr lvl="0" fontAlgn="base"/>
            <a:r>
              <a:rPr lang="ru-RU" dirty="0" smtClean="0"/>
              <a:t> но и на прогулке, во время проведения других режимных моментов;</a:t>
            </a:r>
          </a:p>
          <a:p>
            <a:pPr lvl="0" fontAlgn="base"/>
            <a:r>
              <a:rPr lang="ru-RU" dirty="0" smtClean="0"/>
              <a:t>- почти во всех данных играх идет развитие не одного, а нескольких </a:t>
            </a:r>
          </a:p>
          <a:p>
            <a:pPr lvl="0" fontAlgn="base"/>
            <a:r>
              <a:rPr lang="ru-RU" dirty="0" smtClean="0"/>
              <a:t>психических процессов (внимания, памяти, мышления и других), </a:t>
            </a:r>
          </a:p>
          <a:p>
            <a:pPr lvl="0" fontAlgn="base"/>
            <a:r>
              <a:rPr lang="ru-RU" dirty="0" smtClean="0"/>
              <a:t>а также речи.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85720" y="1071546"/>
            <a:ext cx="7120860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ru-RU" sz="2400" b="1" i="1" dirty="0" smtClean="0"/>
              <a:t>Проведение развивающих игр включает:</a:t>
            </a:r>
          </a:p>
          <a:p>
            <a:pPr lvl="0" fontAlgn="base"/>
            <a:r>
              <a:rPr lang="ru-RU" dirty="0" smtClean="0"/>
              <a:t>1. Ознакомление детей с содержанием игры, использование </a:t>
            </a:r>
          </a:p>
          <a:p>
            <a:pPr lvl="0" fontAlgn="base"/>
            <a:r>
              <a:rPr lang="ru-RU" dirty="0" smtClean="0"/>
              <a:t>в ней дидактического материала (показ предметов, картинок, </a:t>
            </a:r>
          </a:p>
          <a:p>
            <a:pPr lvl="0" fontAlgn="base"/>
            <a:r>
              <a:rPr lang="ru-RU" dirty="0" smtClean="0"/>
              <a:t>краткая беседа, в ходе которой уточняются знания и </a:t>
            </a:r>
          </a:p>
          <a:p>
            <a:pPr lvl="0" fontAlgn="base"/>
            <a:r>
              <a:rPr lang="ru-RU" dirty="0" smtClean="0"/>
              <a:t>представления детей).</a:t>
            </a:r>
          </a:p>
          <a:p>
            <a:pPr lvl="0" fontAlgn="base"/>
            <a:endParaRPr lang="ru-RU" dirty="0" smtClean="0"/>
          </a:p>
          <a:p>
            <a:pPr lvl="0" fontAlgn="base"/>
            <a:r>
              <a:rPr lang="ru-RU" dirty="0" smtClean="0"/>
              <a:t>2. Объяснение хода и правил игры, при этом четкое </a:t>
            </a:r>
          </a:p>
          <a:p>
            <a:pPr lvl="0" fontAlgn="base"/>
            <a:r>
              <a:rPr lang="ru-RU" dirty="0" smtClean="0"/>
              <a:t>выполнение этих правил.</a:t>
            </a:r>
          </a:p>
          <a:p>
            <a:pPr lvl="0" fontAlgn="base"/>
            <a:endParaRPr lang="ru-RU" dirty="0" smtClean="0"/>
          </a:p>
          <a:p>
            <a:pPr lvl="0" fontAlgn="base"/>
            <a:r>
              <a:rPr lang="ru-RU" dirty="0" smtClean="0"/>
              <a:t>3. Показ игровых действий.</a:t>
            </a:r>
          </a:p>
          <a:p>
            <a:pPr fontAlgn="base"/>
            <a:r>
              <a:rPr lang="ru-RU" dirty="0" smtClean="0"/>
              <a:t> </a:t>
            </a:r>
          </a:p>
          <a:p>
            <a:pPr lvl="0" fontAlgn="base"/>
            <a:r>
              <a:rPr lang="ru-RU" dirty="0" smtClean="0"/>
              <a:t>4. Определение роли взрослого в игре, его участие в качестве </a:t>
            </a:r>
          </a:p>
          <a:p>
            <a:pPr lvl="0" fontAlgn="base"/>
            <a:r>
              <a:rPr lang="ru-RU" dirty="0" smtClean="0"/>
              <a:t>играющего, болельщика или арбитра (педагог направляет </a:t>
            </a:r>
          </a:p>
          <a:p>
            <a:pPr lvl="0" fontAlgn="base"/>
            <a:r>
              <a:rPr lang="ru-RU" dirty="0" smtClean="0"/>
              <a:t>действия играющих советом, вопросом, напоминанием).</a:t>
            </a:r>
          </a:p>
          <a:p>
            <a:pPr lvl="0" fontAlgn="base"/>
            <a:endParaRPr lang="ru-RU" dirty="0" smtClean="0"/>
          </a:p>
          <a:p>
            <a:pPr lvl="0" fontAlgn="base"/>
            <a:r>
              <a:rPr lang="ru-RU" dirty="0" smtClean="0"/>
              <a:t>5. Подведение итогов игры — ответственный момент </a:t>
            </a:r>
          </a:p>
          <a:p>
            <a:pPr lvl="0" fontAlgn="base"/>
            <a:r>
              <a:rPr lang="ru-RU" dirty="0" smtClean="0"/>
              <a:t>в руководстве ею.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9722909" cy="729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357290" y="3071810"/>
            <a:ext cx="748474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/>
            <a:r>
              <a:rPr lang="ru-RU" sz="2000" b="1" i="1" dirty="0" smtClean="0"/>
              <a:t>Отличительная особенность развивающих игр - </a:t>
            </a:r>
          </a:p>
          <a:p>
            <a:pPr algn="ctr" fontAlgn="base"/>
            <a:r>
              <a:rPr lang="ru-RU" dirty="0" smtClean="0"/>
              <a:t>возможность обучать маленьких детей посредством активной </a:t>
            </a:r>
          </a:p>
          <a:p>
            <a:pPr algn="ctr" fontAlgn="base"/>
            <a:r>
              <a:rPr lang="ru-RU" dirty="0" smtClean="0"/>
              <a:t>интересной для них деятельности.</a:t>
            </a:r>
          </a:p>
          <a:p>
            <a:pPr fontAlgn="base"/>
            <a:r>
              <a:rPr lang="ru-RU" sz="2000" i="1" dirty="0" smtClean="0"/>
              <a:t>Развивающая игра помогает проявлять познавательную </a:t>
            </a:r>
          </a:p>
          <a:p>
            <a:pPr fontAlgn="base"/>
            <a:r>
              <a:rPr lang="ru-RU" sz="2000" i="1" dirty="0" smtClean="0"/>
              <a:t>активность в самостоятельной деятельности, </a:t>
            </a:r>
          </a:p>
          <a:p>
            <a:pPr fontAlgn="base"/>
            <a:r>
              <a:rPr lang="ru-RU" sz="2000" i="1" dirty="0" smtClean="0"/>
              <a:t>расширять собственные познавательные</a:t>
            </a:r>
          </a:p>
          <a:p>
            <a:pPr fontAlgn="base"/>
            <a:r>
              <a:rPr lang="ru-RU" sz="2000" i="1" dirty="0" smtClean="0"/>
              <a:t> интересы и потребности, учит владеть</a:t>
            </a:r>
          </a:p>
          <a:p>
            <a:pPr fontAlgn="base"/>
            <a:r>
              <a:rPr lang="ru-RU" sz="2000" i="1" dirty="0" smtClean="0"/>
              <a:t> разными способами безопасного поведения в</a:t>
            </a:r>
          </a:p>
          <a:p>
            <a:pPr fontAlgn="base"/>
            <a:r>
              <a:rPr lang="ru-RU" sz="2000" i="1" dirty="0" smtClean="0"/>
              <a:t> современной информационной среде, развивает</a:t>
            </a:r>
          </a:p>
          <a:p>
            <a:pPr fontAlgn="base"/>
            <a:r>
              <a:rPr lang="ru-RU" sz="2000" i="1" dirty="0" smtClean="0"/>
              <a:t> интегративные качества ребенка, воспитывает, </a:t>
            </a:r>
          </a:p>
          <a:p>
            <a:pPr fontAlgn="base"/>
            <a:r>
              <a:rPr lang="ru-RU" sz="2000" i="1" dirty="0" smtClean="0"/>
              <a:t>социализирует, развлекает, дает отдых.</a:t>
            </a:r>
            <a:endParaRPr lang="ru-RU" sz="200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85720" y="1071546"/>
            <a:ext cx="7297960" cy="79406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/>
            <a:r>
              <a:rPr lang="ru-RU" sz="3200" dirty="0" smtClean="0">
                <a:solidFill>
                  <a:srgbClr val="FF0000"/>
                </a:solidFill>
              </a:rPr>
              <a:t>Роль воспитателя в развитии </a:t>
            </a:r>
          </a:p>
          <a:p>
            <a:pPr algn="ctr" fontAlgn="base"/>
            <a:r>
              <a:rPr lang="ru-RU" sz="3200" dirty="0" smtClean="0">
                <a:solidFill>
                  <a:srgbClr val="FF0000"/>
                </a:solidFill>
              </a:rPr>
              <a:t>познавательных процессов ребенка</a:t>
            </a:r>
          </a:p>
          <a:p>
            <a:pPr algn="ctr" fontAlgn="base"/>
            <a:endParaRPr lang="ru-RU" sz="3200" dirty="0" smtClean="0">
              <a:solidFill>
                <a:srgbClr val="FF0000"/>
              </a:solidFill>
            </a:endParaRPr>
          </a:p>
          <a:p>
            <a:pPr fontAlgn="base"/>
            <a:r>
              <a:rPr lang="ru-RU" dirty="0" smtClean="0"/>
              <a:t>состоит в систематическом включении ребенка в деятельность</a:t>
            </a:r>
          </a:p>
          <a:p>
            <a:pPr fontAlgn="base"/>
            <a:r>
              <a:rPr lang="ru-RU" dirty="0" smtClean="0"/>
              <a:t>п</a:t>
            </a:r>
            <a:r>
              <a:rPr lang="ru-RU" dirty="0" smtClean="0"/>
              <a:t>о активизации того или иного познавательного процесса</a:t>
            </a:r>
          </a:p>
          <a:p>
            <a:pPr fontAlgn="base"/>
            <a:r>
              <a:rPr lang="ru-RU" dirty="0" smtClean="0"/>
              <a:t>(или сразу нескольких).</a:t>
            </a:r>
          </a:p>
          <a:p>
            <a:pPr fontAlgn="base"/>
            <a:r>
              <a:rPr lang="ru-RU" dirty="0" smtClean="0"/>
              <a:t>Педагог должен выстроить систему заданий (упражнений),</a:t>
            </a:r>
          </a:p>
          <a:p>
            <a:pPr fontAlgn="base"/>
            <a:r>
              <a:rPr lang="ru-RU" dirty="0" smtClean="0"/>
              <a:t>в</a:t>
            </a:r>
            <a:r>
              <a:rPr lang="ru-RU" dirty="0" smtClean="0"/>
              <a:t>ыполнение которых тренирует тот или иной познавательный</a:t>
            </a:r>
          </a:p>
          <a:p>
            <a:pPr fontAlgn="base"/>
            <a:r>
              <a:rPr lang="ru-RU" dirty="0" smtClean="0"/>
              <a:t>п</a:t>
            </a:r>
            <a:r>
              <a:rPr lang="ru-RU" dirty="0" smtClean="0"/>
              <a:t>роцесс или его отдельные элементы </a:t>
            </a:r>
            <a:r>
              <a:rPr lang="ru-RU" dirty="0" smtClean="0"/>
              <a:t>(в частности, в процессе </a:t>
            </a:r>
            <a:endParaRPr lang="ru-RU" dirty="0" smtClean="0"/>
          </a:p>
          <a:p>
            <a:pPr fontAlgn="base"/>
            <a:r>
              <a:rPr lang="ru-RU" dirty="0" smtClean="0"/>
              <a:t>мышления </a:t>
            </a:r>
            <a:r>
              <a:rPr lang="ru-RU" dirty="0" smtClean="0"/>
              <a:t>можно выделить </a:t>
            </a:r>
            <a:r>
              <a:rPr lang="ru-RU" dirty="0" smtClean="0"/>
              <a:t>отдельные приемы</a:t>
            </a:r>
          </a:p>
          <a:p>
            <a:pPr fontAlgn="base"/>
            <a:r>
              <a:rPr lang="ru-RU" dirty="0" smtClean="0"/>
              <a:t>умственных </a:t>
            </a:r>
            <a:r>
              <a:rPr lang="ru-RU" dirty="0" smtClean="0"/>
              <a:t>действий, </a:t>
            </a:r>
            <a:r>
              <a:rPr lang="ru-RU" dirty="0" smtClean="0"/>
              <a:t>формировать </a:t>
            </a:r>
            <a:r>
              <a:rPr lang="ru-RU" dirty="0" smtClean="0"/>
              <a:t>каждое из которых </a:t>
            </a:r>
            <a:endParaRPr lang="ru-RU" dirty="0" smtClean="0"/>
          </a:p>
          <a:p>
            <a:pPr fontAlgn="base"/>
            <a:r>
              <a:rPr lang="ru-RU" dirty="0" smtClean="0"/>
              <a:t>м</a:t>
            </a:r>
            <a:r>
              <a:rPr lang="ru-RU" dirty="0" smtClean="0"/>
              <a:t>етодически удобнее </a:t>
            </a:r>
            <a:r>
              <a:rPr lang="ru-RU" dirty="0" smtClean="0"/>
              <a:t>раздельно или в парной комбинации</a:t>
            </a:r>
            <a:r>
              <a:rPr lang="ru-RU" dirty="0" smtClean="0"/>
              <a:t>).</a:t>
            </a:r>
            <a:endParaRPr lang="ru-RU" dirty="0" smtClean="0"/>
          </a:p>
          <a:p>
            <a:pPr fontAlgn="base"/>
            <a:r>
              <a:rPr lang="ru-RU" dirty="0" smtClean="0"/>
              <a:t> </a:t>
            </a:r>
            <a:r>
              <a:rPr lang="ru-RU" dirty="0" smtClean="0"/>
              <a:t>Для того чтобы делать это </a:t>
            </a:r>
            <a:r>
              <a:rPr lang="ru-RU" dirty="0" smtClean="0"/>
              <a:t>осознанно </a:t>
            </a:r>
            <a:r>
              <a:rPr lang="ru-RU" dirty="0" smtClean="0"/>
              <a:t>(понимать, что именно </a:t>
            </a:r>
            <a:endParaRPr lang="ru-RU" dirty="0" smtClean="0"/>
          </a:p>
          <a:p>
            <a:pPr fontAlgn="base"/>
            <a:r>
              <a:rPr lang="ru-RU" dirty="0" smtClean="0"/>
              <a:t>взрослый собирается </a:t>
            </a:r>
            <a:r>
              <a:rPr lang="ru-RU" dirty="0" smtClean="0"/>
              <a:t>развивать у ребенка на данном занятии </a:t>
            </a:r>
            <a:endParaRPr lang="ru-RU" dirty="0" smtClean="0"/>
          </a:p>
          <a:p>
            <a:pPr fontAlgn="base"/>
            <a:r>
              <a:rPr lang="ru-RU" dirty="0" smtClean="0"/>
              <a:t>при </a:t>
            </a:r>
            <a:r>
              <a:rPr lang="ru-RU" dirty="0" smtClean="0"/>
              <a:t>работе с данным материалом), воспитатель </a:t>
            </a:r>
            <a:r>
              <a:rPr lang="ru-RU" dirty="0" smtClean="0"/>
              <a:t>должен </a:t>
            </a:r>
            <a:r>
              <a:rPr lang="ru-RU" dirty="0" smtClean="0"/>
              <a:t>четко </a:t>
            </a:r>
            <a:endParaRPr lang="ru-RU" dirty="0" smtClean="0"/>
          </a:p>
          <a:p>
            <a:r>
              <a:rPr lang="ru-RU" dirty="0" smtClean="0"/>
              <a:t>дифференцировать </a:t>
            </a:r>
            <a:r>
              <a:rPr lang="ru-RU" dirty="0" smtClean="0"/>
              <a:t>эти </a:t>
            </a:r>
            <a:r>
              <a:rPr lang="ru-RU" dirty="0" smtClean="0"/>
              <a:t>процессы.</a:t>
            </a:r>
            <a:r>
              <a:rPr lang="ru-RU" dirty="0" smtClean="0"/>
              <a:t> </a:t>
            </a:r>
            <a:endParaRPr lang="ru-RU" dirty="0" smtClean="0"/>
          </a:p>
          <a:p>
            <a:endParaRPr lang="ru-RU" dirty="0" smtClean="0"/>
          </a:p>
          <a:p>
            <a:r>
              <a:rPr lang="ru-RU" sz="1000" dirty="0" smtClean="0"/>
              <a:t>При создании презентации использовала интернет ресурсы:</a:t>
            </a:r>
          </a:p>
          <a:p>
            <a:r>
              <a:rPr lang="ru-RU" sz="1100" dirty="0" smtClean="0"/>
              <a:t> </a:t>
            </a:r>
            <a:r>
              <a:rPr lang="ru-RU" sz="1100" u="sng" dirty="0" smtClean="0">
                <a:hlinkClick r:id="rId3"/>
              </a:rPr>
              <a:t>https://</a:t>
            </a:r>
            <a:r>
              <a:rPr lang="ru-RU" sz="1100" u="sng" dirty="0" smtClean="0">
                <a:hlinkClick r:id="rId3"/>
              </a:rPr>
              <a:t>szabotoi.ru/sovety-roditelyam/poznavatelnye-processy-</a:t>
            </a:r>
          </a:p>
          <a:p>
            <a:r>
              <a:rPr lang="ru-RU" sz="1100" u="sng" dirty="0" err="1" smtClean="0">
                <a:hlinkClick r:id="rId3"/>
              </a:rPr>
              <a:t>u-detey</a:t>
            </a:r>
            <a:r>
              <a:rPr lang="ru-RU" sz="1100" u="sng" dirty="0" err="1" smtClean="0">
                <a:hlinkClick r:id="rId4"/>
              </a:rPr>
              <a:t>www.i-gnom.ru</a:t>
            </a:r>
            <a:r>
              <a:rPr lang="ru-RU" sz="1100" dirty="0" err="1" smtClean="0"/>
              <a:t>Белошистая</a:t>
            </a:r>
            <a:r>
              <a:rPr lang="ru-RU" sz="1100" dirty="0" smtClean="0"/>
              <a:t> </a:t>
            </a:r>
            <a:r>
              <a:rPr lang="ru-RU" sz="1100" dirty="0" smtClean="0"/>
              <a:t>А. В. Формирование и развитие математических способностей </a:t>
            </a:r>
            <a:endParaRPr lang="ru-RU" sz="1100" dirty="0" smtClean="0"/>
          </a:p>
          <a:p>
            <a:r>
              <a:rPr lang="ru-RU" sz="1100" dirty="0" smtClean="0"/>
              <a:t>дошкольников</a:t>
            </a:r>
            <a:r>
              <a:rPr lang="ru-RU" sz="1100" dirty="0" smtClean="0"/>
              <a:t>: Вопросы теории и практики: </a:t>
            </a:r>
            <a:r>
              <a:rPr lang="ru-RU" sz="1100" dirty="0" smtClean="0"/>
              <a:t>Курс </a:t>
            </a:r>
            <a:r>
              <a:rPr lang="ru-RU" sz="1100" dirty="0" smtClean="0"/>
              <a:t>лекций для студ. </a:t>
            </a:r>
            <a:r>
              <a:rPr lang="ru-RU" sz="1100" dirty="0" err="1" smtClean="0"/>
              <a:t>дошк</a:t>
            </a:r>
            <a:r>
              <a:rPr lang="ru-RU" sz="1100" dirty="0" smtClean="0"/>
              <a:t>. факультетов </a:t>
            </a:r>
            <a:r>
              <a:rPr lang="ru-RU" sz="1100" dirty="0" err="1" smtClean="0"/>
              <a:t>высш</a:t>
            </a:r>
            <a:r>
              <a:rPr lang="ru-RU" sz="1100" dirty="0" smtClean="0"/>
              <a:t>. учеб. </a:t>
            </a:r>
            <a:endParaRPr lang="ru-RU" sz="1100" dirty="0" smtClean="0"/>
          </a:p>
          <a:p>
            <a:r>
              <a:rPr lang="ru-RU" sz="1100" dirty="0" smtClean="0"/>
              <a:t>заведений</a:t>
            </a:r>
            <a:r>
              <a:rPr lang="ru-RU" sz="1100" dirty="0" smtClean="0"/>
              <a:t>. — М.: </a:t>
            </a:r>
            <a:r>
              <a:rPr lang="ru-RU" sz="1100" dirty="0" err="1" smtClean="0"/>
              <a:t>Гуманит</a:t>
            </a:r>
            <a:r>
              <a:rPr lang="ru-RU" sz="1100" dirty="0" smtClean="0"/>
              <a:t>. изд. центр ВЛАДОС, 2003. — 400 с: ил.</a:t>
            </a:r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</TotalTime>
  <Words>778</Words>
  <Application>Microsoft Office PowerPoint</Application>
  <PresentationFormat>Экран (4:3)</PresentationFormat>
  <Paragraphs>140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35</cp:revision>
  <dcterms:created xsi:type="dcterms:W3CDTF">2019-03-04T00:24:37Z</dcterms:created>
  <dcterms:modified xsi:type="dcterms:W3CDTF">2019-03-17T22:19:08Z</dcterms:modified>
</cp:coreProperties>
</file>