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316" r:id="rId2"/>
    <p:sldId id="310" r:id="rId3"/>
    <p:sldId id="293" r:id="rId4"/>
    <p:sldId id="330" r:id="rId5"/>
    <p:sldId id="314" r:id="rId6"/>
    <p:sldId id="313" r:id="rId7"/>
    <p:sldId id="312" r:id="rId8"/>
    <p:sldId id="332" r:id="rId9"/>
    <p:sldId id="307" r:id="rId10"/>
    <p:sldId id="297" r:id="rId11"/>
    <p:sldId id="295" r:id="rId12"/>
    <p:sldId id="294" r:id="rId13"/>
    <p:sldId id="317" r:id="rId14"/>
    <p:sldId id="340" r:id="rId15"/>
    <p:sldId id="339" r:id="rId16"/>
    <p:sldId id="341" r:id="rId17"/>
    <p:sldId id="334" r:id="rId18"/>
    <p:sldId id="328" r:id="rId19"/>
    <p:sldId id="261" r:id="rId20"/>
    <p:sldId id="342" r:id="rId21"/>
    <p:sldId id="284" r:id="rId22"/>
    <p:sldId id="323" r:id="rId23"/>
    <p:sldId id="336" r:id="rId24"/>
    <p:sldId id="344" r:id="rId25"/>
    <p:sldId id="345" r:id="rId26"/>
    <p:sldId id="320" r:id="rId27"/>
    <p:sldId id="304" r:id="rId28"/>
    <p:sldId id="321" r:id="rId29"/>
    <p:sldId id="335" r:id="rId30"/>
    <p:sldId id="325" r:id="rId31"/>
    <p:sldId id="338" r:id="rId32"/>
    <p:sldId id="324" r:id="rId33"/>
    <p:sldId id="319"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485" autoAdjust="0"/>
    <p:restoredTop sz="91935" autoAdjust="0"/>
  </p:normalViewPr>
  <p:slideViewPr>
    <p:cSldViewPr>
      <p:cViewPr>
        <p:scale>
          <a:sx n="70" d="100"/>
          <a:sy n="70" d="100"/>
        </p:scale>
        <p:origin x="-142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6D4AFD-89B7-47FA-90E3-0C083F95458E}" type="datetimeFigureOut">
              <a:rPr lang="ru-RU" smtClean="0"/>
              <a:pPr/>
              <a:t>01.05.2019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A2F968-8F76-4C98-9E1B-63A4AF9BE849}" type="slidenum">
              <a:rPr lang="ru-RU" smtClean="0"/>
              <a:pPr/>
              <a:t>‹#›</a:t>
            </a:fld>
            <a:endParaRPr lang="ru-RU"/>
          </a:p>
        </p:txBody>
      </p:sp>
    </p:spTree>
    <p:extLst>
      <p:ext uri="{BB962C8B-B14F-4D97-AF65-F5344CB8AC3E}">
        <p14:creationId xmlns="" xmlns:p14="http://schemas.microsoft.com/office/powerpoint/2010/main" val="2771677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3A2F968-8F76-4C98-9E1B-63A4AF9BE849}" type="slidenum">
              <a:rPr lang="ru-RU" smtClean="0"/>
              <a:pPr/>
              <a:t>13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3A2F968-8F76-4C98-9E1B-63A4AF9BE849}" type="slidenum">
              <a:rPr lang="ru-RU" smtClean="0"/>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01.05.2019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10" Type="http://schemas.openxmlformats.org/officeDocument/2006/relationships/image" Target="../media/image32.gif"/><Relationship Id="rId4" Type="http://schemas.openxmlformats.org/officeDocument/2006/relationships/image" Target="../media/image26.jpeg"/><Relationship Id="rId9" Type="http://schemas.openxmlformats.org/officeDocument/2006/relationships/image" Target="../media/image31.jpeg"/></Relationships>
</file>

<file path=ppt/slides/_rels/slide2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 Id="rId9" Type="http://schemas.openxmlformats.org/officeDocument/2006/relationships/image" Target="../media/image39.jpeg"/></Relationships>
</file>

<file path=ppt/slides/_rels/slide2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29.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5.jpeg"/></Relationships>
</file>

<file path=ppt/slides/_rels/slide31.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eg"/><Relationship Id="rId7" Type="http://schemas.openxmlformats.org/officeDocument/2006/relationships/image" Target="../media/image60.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3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4.jpeg"/><Relationship Id="rId4" Type="http://schemas.openxmlformats.org/officeDocument/2006/relationships/image" Target="../media/image63.jpeg"/></Relationships>
</file>

<file path=ppt/slides/_rels/slide33.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3" name="Picture 2" descr="C:\Users\Пользователь\Downloads\no-translate-detected_33070-260.jpg"/>
          <p:cNvPicPr>
            <a:picLocks noChangeAspect="1" noChangeArrowheads="1"/>
          </p:cNvPicPr>
          <p:nvPr/>
        </p:nvPicPr>
        <p:blipFill>
          <a:blip r:embed="rId3" cstate="email"/>
          <a:srcRect/>
          <a:stretch>
            <a:fillRect/>
          </a:stretch>
        </p:blipFill>
        <p:spPr bwMode="auto">
          <a:xfrm>
            <a:off x="214282" y="1142984"/>
            <a:ext cx="3562153" cy="3528000"/>
          </a:xfrm>
          <a:prstGeom prst="rect">
            <a:avLst/>
          </a:prstGeom>
          <a:ln>
            <a:noFill/>
          </a:ln>
          <a:effectLst>
            <a:softEdge rad="112500"/>
          </a:effectLst>
        </p:spPr>
      </p:pic>
      <p:sp>
        <p:nvSpPr>
          <p:cNvPr id="4" name="TextBox 3"/>
          <p:cNvSpPr txBox="1"/>
          <p:nvPr/>
        </p:nvSpPr>
        <p:spPr>
          <a:xfrm>
            <a:off x="1214414" y="4143380"/>
            <a:ext cx="2428892" cy="400110"/>
          </a:xfrm>
          <a:prstGeom prst="rect">
            <a:avLst/>
          </a:prstGeom>
          <a:noFill/>
        </p:spPr>
        <p:txBody>
          <a:bodyPr wrap="square" rtlCol="0">
            <a:spAutoFit/>
          </a:bodyPr>
          <a:lstStyle/>
          <a:p>
            <a:r>
              <a:rPr lang="ru-RU" sz="2000" dirty="0" smtClean="0">
                <a:solidFill>
                  <a:srgbClr val="002060"/>
                </a:solidFill>
                <a:effectLst>
                  <a:outerShdw blurRad="38100" dist="38100" dir="2700000" algn="tl">
                    <a:srgbClr val="000000">
                      <a:alpha val="43137"/>
                    </a:srgbClr>
                  </a:outerShdw>
                </a:effectLst>
                <a:latin typeface="Monotype Corsiva" pitchFamily="66" charset="0"/>
                <a:cs typeface="Times New Roman" pitchFamily="18" charset="0"/>
              </a:rPr>
              <a:t>МБДОУ №7 «Радуга»</a:t>
            </a:r>
            <a:endParaRPr lang="ru-RU" sz="2000" dirty="0">
              <a:solidFill>
                <a:srgbClr val="002060"/>
              </a:solidFill>
              <a:effectLst>
                <a:outerShdw blurRad="38100" dist="38100" dir="2700000" algn="tl">
                  <a:srgbClr val="000000">
                    <a:alpha val="43137"/>
                  </a:srgbClr>
                </a:outerShdw>
              </a:effectLst>
              <a:latin typeface="Monotype Corsiva" pitchFamily="66" charset="0"/>
              <a:cs typeface="Times New Roman" pitchFamily="18" charset="0"/>
            </a:endParaRPr>
          </a:p>
        </p:txBody>
      </p:sp>
      <p:sp>
        <p:nvSpPr>
          <p:cNvPr id="5" name="TextBox 4"/>
          <p:cNvSpPr txBox="1"/>
          <p:nvPr/>
        </p:nvSpPr>
        <p:spPr>
          <a:xfrm>
            <a:off x="4357686" y="2285992"/>
            <a:ext cx="3357586" cy="369332"/>
          </a:xfrm>
          <a:prstGeom prst="rect">
            <a:avLst/>
          </a:prstGeom>
          <a:noFill/>
        </p:spPr>
        <p:txBody>
          <a:bodyPr wrap="square" rtlCol="0">
            <a:spAutoFit/>
          </a:bodyPr>
          <a:lstStyle/>
          <a:p>
            <a:endParaRPr lang="ru-RU" dirty="0"/>
          </a:p>
        </p:txBody>
      </p:sp>
      <p:sp>
        <p:nvSpPr>
          <p:cNvPr id="6" name="Прямоугольник 5"/>
          <p:cNvSpPr/>
          <p:nvPr/>
        </p:nvSpPr>
        <p:spPr>
          <a:xfrm>
            <a:off x="285720" y="285728"/>
            <a:ext cx="8429652" cy="646331"/>
          </a:xfrm>
          <a:prstGeom prst="rect">
            <a:avLst/>
          </a:prstGeom>
        </p:spPr>
        <p:txBody>
          <a:bodyPr wrap="square">
            <a:spAutoFit/>
          </a:bodyPr>
          <a:lstStyle/>
          <a:p>
            <a:pPr algn="ctr"/>
            <a:r>
              <a:rPr lang="ru-RU"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Муниципальное бюджетное дошкольное образовательное учреждение </a:t>
            </a:r>
          </a:p>
          <a:p>
            <a:pPr algn="ctr"/>
            <a:r>
              <a:rPr lang="ru-RU"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детский сад № 7 «Радуга»</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3500430" y="2285992"/>
            <a:ext cx="5214974" cy="1969770"/>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Monotype Corsiva" pitchFamily="66" charset="0"/>
              </a:rPr>
              <a:t>Презентация</a:t>
            </a:r>
          </a:p>
          <a:p>
            <a:pPr algn="ctr"/>
            <a:endParaRPr lang="ru-RU" dirty="0" smtClean="0"/>
          </a:p>
          <a:p>
            <a:pPr algn="ctr"/>
            <a:r>
              <a:rPr lang="ru-RU" sz="2400" b="1" dirty="0" smtClean="0">
                <a:solidFill>
                  <a:srgbClr val="7030A0"/>
                </a:solidFill>
                <a:latin typeface="Monotype Corsiva" pitchFamily="66" charset="0"/>
              </a:rPr>
              <a:t>Технологии позитивной социализации старших  дошкольников в условиях ДОУ.</a:t>
            </a:r>
          </a:p>
          <a:p>
            <a:endParaRPr lang="ru-RU" sz="2400" dirty="0">
              <a:solidFill>
                <a:srgbClr val="7030A0"/>
              </a:solidFill>
              <a:effectLst>
                <a:outerShdw blurRad="38100" dist="38100" dir="2700000" algn="tl">
                  <a:srgbClr val="000000">
                    <a:alpha val="43137"/>
                  </a:srgbClr>
                </a:outerShdw>
              </a:effectLst>
              <a:latin typeface="Monotype Corsiva" pitchFamily="66" charset="0"/>
            </a:endParaRPr>
          </a:p>
        </p:txBody>
      </p:sp>
      <p:sp>
        <p:nvSpPr>
          <p:cNvPr id="8" name="Прямоугольник 7"/>
          <p:cNvSpPr/>
          <p:nvPr/>
        </p:nvSpPr>
        <p:spPr>
          <a:xfrm>
            <a:off x="4429124" y="5786454"/>
            <a:ext cx="4404667" cy="923330"/>
          </a:xfrm>
          <a:prstGeom prst="rect">
            <a:avLst/>
          </a:prstGeom>
        </p:spPr>
        <p:txBody>
          <a:bodyPr wrap="square">
            <a:spAutoFit/>
          </a:bodyPr>
          <a:lstStyle/>
          <a:p>
            <a:pPr algn="r"/>
            <a:r>
              <a:rPr lang="ru-RU" dirty="0" smtClean="0">
                <a:effectLst>
                  <a:outerShdw blurRad="63500" sx="102000" sy="102000" algn="ctr" rotWithShape="0">
                    <a:prstClr val="black">
                      <a:alpha val="40000"/>
                    </a:prstClr>
                  </a:outerShdw>
                </a:effectLst>
                <a:latin typeface="Times New Roman" pitchFamily="18" charset="0"/>
                <a:cs typeface="Times New Roman" pitchFamily="18" charset="0"/>
              </a:rPr>
              <a:t>Педагог: Головко Светлана. Валентиновна.</a:t>
            </a:r>
          </a:p>
          <a:p>
            <a:pPr algn="r"/>
            <a:r>
              <a:rPr lang="ru-RU" dirty="0" smtClean="0">
                <a:effectLst>
                  <a:outerShdw blurRad="63500" sx="102000" sy="102000" algn="ctr" rotWithShape="0">
                    <a:prstClr val="black">
                      <a:alpha val="40000"/>
                    </a:prstClr>
                  </a:outerShdw>
                </a:effectLst>
                <a:latin typeface="Times New Roman" pitchFamily="18" charset="0"/>
                <a:cs typeface="Times New Roman" pitchFamily="18" charset="0"/>
              </a:rPr>
              <a:t> </a:t>
            </a:r>
          </a:p>
          <a:p>
            <a:pPr algn="r"/>
            <a:endParaRPr lang="ru-RU" dirty="0" smtClean="0">
              <a:effectLst>
                <a:outerShdw blurRad="63500" sx="102000" sy="102000" algn="ctr" rotWithShape="0">
                  <a:prstClr val="black">
                    <a:alpha val="40000"/>
                  </a:prstClr>
                </a:outerShdw>
              </a:effectLst>
              <a:latin typeface="Times New Roman" pitchFamily="18" charset="0"/>
              <a:cs typeface="Times New Roman" pitchFamily="18" charset="0"/>
            </a:endParaRPr>
          </a:p>
        </p:txBody>
      </p:sp>
      <p:sp>
        <p:nvSpPr>
          <p:cNvPr id="3073" name="Rectangle 1"/>
          <p:cNvSpPr>
            <a:spLocks noChangeArrowheads="1"/>
          </p:cNvSpPr>
          <p:nvPr/>
        </p:nvSpPr>
        <p:spPr bwMode="auto">
          <a:xfrm>
            <a:off x="428596" y="4572008"/>
            <a:ext cx="821537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ru-RU" sz="1200" b="0" i="1"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a:t>
            </a:r>
            <a:r>
              <a:rPr kumimoji="0" lang="ru-RU" sz="2000" b="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Ввести ребенка в мир человеческих отношений-</a:t>
            </a: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r>
              <a:rPr kumimoji="0" lang="ru-RU" sz="2000" b="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одна из важных задач воспитания личности ребенка дошкольного возраста»</a:t>
            </a:r>
            <a:endParaRPr kumimoji="0" lang="ru-RU" sz="2000" b="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ru-RU" sz="2000" b="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В.А. Сухомлинский.</a:t>
            </a:r>
            <a:endParaRPr kumimoji="0" lang="ru-RU" sz="2000" b="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11" name="TextBox 10"/>
          <p:cNvSpPr txBox="1"/>
          <p:nvPr/>
        </p:nvSpPr>
        <p:spPr>
          <a:xfrm>
            <a:off x="2857488" y="6215082"/>
            <a:ext cx="3071834" cy="369332"/>
          </a:xfrm>
          <a:prstGeom prst="rect">
            <a:avLst/>
          </a:prstGeom>
          <a:noFill/>
        </p:spPr>
        <p:txBody>
          <a:bodyPr wrap="square" rtlCol="0">
            <a:spAutoFit/>
          </a:bodyPr>
          <a:lstStyle/>
          <a:p>
            <a:pPr algn="ctr"/>
            <a:r>
              <a:rPr lang="ru-RU"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Приморско-Ахтарск</a:t>
            </a:r>
            <a:endParaRPr lang="ru-RU"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428596" y="1643050"/>
            <a:ext cx="8358246" cy="769441"/>
          </a:xfrm>
          <a:prstGeom prst="rect">
            <a:avLst/>
          </a:prstGeom>
        </p:spPr>
        <p:txBody>
          <a:bodyPr wrap="square">
            <a:spAutoFit/>
          </a:bodyPr>
          <a:lstStyle/>
          <a:p>
            <a:pPr fontAlgn="base"/>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357158" y="357166"/>
            <a:ext cx="8286840" cy="6063198"/>
          </a:xfrm>
          <a:prstGeom prst="rect">
            <a:avLst/>
          </a:prstGeom>
        </p:spPr>
        <p:txBody>
          <a:bodyPr wrap="square">
            <a:spAutoFit/>
          </a:bodyPr>
          <a:lstStyle/>
          <a:p>
            <a:pPr algn="ctr" fontAlgn="base"/>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Основные направления в работе по позитивной социализации детей дошкольного возраста:</a:t>
            </a:r>
          </a:p>
          <a:p>
            <a:pPr algn="ctr" fontAlgn="base"/>
            <a:endPar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lvl="1" fontAlgn="base">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Актуализация приоритетных задач воспитания личности.</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Формирование гуманистической направленности личности ребенка.</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Умение регулировать своё поведение с учетом интересов и прав другого человека.    </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Обеспечение сохранение жизни и здоровья ребенка.</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Свободное развитие его личности в современном обществе и государстве.</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Ключевыми понятиями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гуманистической педагогики являются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самоактуализация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«саморазвитие», «личностный рост», то есть развитие личностных качеств человека, которые формируются под влиянием общечеловеческих нравственных и гражданско-правовых норм.</a:t>
            </a:r>
          </a:p>
          <a:p>
            <a:pPr fontAlgn="base"/>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Направление позитивной социализации личности дошкольника: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нравственное, гражданское, патриотическое, правовое.</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Важно сформировать так же у детей гуманные представления о дружбе, доброте, честности, справедливости. </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Решать их следует с учётом возрастных и индивидуальных особенностей дошкольников.</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285720" y="571480"/>
            <a:ext cx="8572560" cy="5693866"/>
          </a:xfrm>
          <a:prstGeom prst="rect">
            <a:avLst/>
          </a:prstGeom>
        </p:spPr>
        <p:txBody>
          <a:bodyPr wrap="square">
            <a:spAutoFit/>
          </a:bodyPr>
          <a:lstStyle/>
          <a:p>
            <a:pPr algn="ctr">
              <a:buFont typeface="Wingdings" pitchFamily="2" charset="2"/>
              <a:buChar char="Ø"/>
            </a:pP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Соответствие принципам развивающего образования.</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
            </a:r>
            <a:b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br>
            <a:endParaRPr lang="ru-RU" sz="2000"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Сегодня на первое место выдвигается задача развития ребенка.</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Педагог должен так организовать совместную деятельность с дошкольниками, чтобы она была направлена на формирование их познавательной активности и самостоятельности, развитие способностей.</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Процесс позитивной социализации личности ребенка сочетается с такими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видами детской деятельности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как двигательная, игровая, познавательно-исследовательская, продуктивная, художественно-эстетическая.</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Формы работы</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в рамках развивающего обучения достаточно разнообразны: это игра, наблюдение, беседы-обсуждения из личного опыта, экспериментирование, решение проблемных ситуаций, проектная деятельность, моделирование, речевые ситуации, мини – диспуты и многие другие.</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Важно, чтобы в процессе совместной с педагогом деятельности ребенок усваивал не только нравственные, этические представления, но и овладевал способами действий, учился управлять своей деятельностью.</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214282" y="357166"/>
            <a:ext cx="8715436" cy="6063198"/>
          </a:xfrm>
          <a:prstGeom prst="rect">
            <a:avLst/>
          </a:prstGeom>
        </p:spPr>
        <p:txBody>
          <a:bodyPr wrap="square">
            <a:spAutoFit/>
          </a:bodyPr>
          <a:lstStyle/>
          <a:p>
            <a:pPr algn="ctr">
              <a:buFont typeface="Wingdings" pitchFamily="2" charset="2"/>
              <a:buChar char="Ø"/>
            </a:pPr>
            <a:r>
              <a:rPr lang="ru-RU" sz="2400" b="1" dirty="0" smtClean="0">
                <a:solidFill>
                  <a:srgbClr val="002060"/>
                </a:solidFill>
                <a:latin typeface="Times New Roman" pitchFamily="18" charset="0"/>
                <a:cs typeface="Times New Roman" pitchFamily="18" charset="0"/>
              </a:rPr>
              <a:t> Педагогическая деятельность по </a:t>
            </a:r>
            <a:r>
              <a:rPr lang="ru-RU" sz="2400" b="1" dirty="0" err="1" smtClean="0">
                <a:solidFill>
                  <a:srgbClr val="002060"/>
                </a:solidFill>
                <a:latin typeface="Times New Roman" pitchFamily="18" charset="0"/>
                <a:cs typeface="Times New Roman" pitchFamily="18" charset="0"/>
              </a:rPr>
              <a:t>взаимодополнению</a:t>
            </a:r>
            <a:r>
              <a:rPr lang="ru-RU" sz="2400" b="1" dirty="0" smtClean="0">
                <a:solidFill>
                  <a:srgbClr val="002060"/>
                </a:solidFill>
                <a:latin typeface="Times New Roman" pitchFamily="18" charset="0"/>
                <a:cs typeface="Times New Roman" pitchFamily="18" charset="0"/>
              </a:rPr>
              <a:t> образовательных областей.</a:t>
            </a:r>
            <a:r>
              <a:rPr lang="ru-RU" sz="2400" dirty="0" smtClean="0">
                <a:solidFill>
                  <a:srgbClr val="002060"/>
                </a:solidFill>
                <a:latin typeface="Times New Roman" pitchFamily="18" charset="0"/>
                <a:cs typeface="Times New Roman" pitchFamily="18" charset="0"/>
              </a:rPr>
              <a:t> </a:t>
            </a:r>
            <a:r>
              <a:rPr lang="ru-RU" dirty="0" smtClean="0">
                <a:solidFill>
                  <a:srgbClr val="002060"/>
                </a:solidFill>
              </a:rPr>
              <a:t/>
            </a:r>
            <a:br>
              <a:rPr lang="ru-RU" dirty="0" smtClean="0">
                <a:solidFill>
                  <a:srgbClr val="002060"/>
                </a:solidFill>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 соответствии с ФГОС ДО, образовательная программа ДОУ строится с учетом принципа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взаимодополнения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образовательных областей.</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Социальное развитие личности ребенка является неотъемлемым компонентом коммуникативного общения, познавательной активности, нравственного воспитания, поэтому решение основных педагогических задач осуществляется во всех пяти областях образовательной деятельности.</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Например,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взаимодополнение</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образовательных областей «Социально-коммуникативное развитие» и «Познавательное развитие» направлено как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на социализацию дошкольника, так и на развитие психических процессов</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(мышление, воображение, память) и познавательных операций (анализ, синтез, обобщение, классификация).</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 рамках этих же образовательных областей реализуются задачи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нравственного и трудового воспитания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дошкольников. </a:t>
            </a:r>
          </a:p>
          <a:p>
            <a:pPr algn="ct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Цель</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данной интеграции -воспитание ценностного отношения к собственному труду, труду других людей и его результатам в процессе включения детей в систему социальных отношений. </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Такой подход обеспечивает разностороннее развитие детей.</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3" cstate="email"/>
          <a:srcRect/>
          <a:stretch>
            <a:fillRect/>
          </a:stretch>
        </p:blipFill>
        <p:spPr bwMode="auto">
          <a:xfrm>
            <a:off x="0" y="0"/>
            <a:ext cx="9144000" cy="7143728"/>
          </a:xfrm>
          <a:prstGeom prst="rect">
            <a:avLst/>
          </a:prstGeom>
          <a:noFill/>
        </p:spPr>
      </p:pic>
      <p:sp>
        <p:nvSpPr>
          <p:cNvPr id="3" name="Прямоугольник 2"/>
          <p:cNvSpPr/>
          <p:nvPr/>
        </p:nvSpPr>
        <p:spPr>
          <a:xfrm>
            <a:off x="500034" y="428604"/>
            <a:ext cx="8072494" cy="5016758"/>
          </a:xfrm>
          <a:prstGeom prst="rect">
            <a:avLst/>
          </a:prstGeom>
        </p:spPr>
        <p:txBody>
          <a:bodyPr wrap="square">
            <a:spAutoFit/>
          </a:bodyPr>
          <a:lstStyle/>
          <a:p>
            <a:endPar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Таким образом</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главный акцент в социализации ребёнка должен делаться не столько на процесс усвоения им определённой системы ценностей, сколько на создание определённых условий для его социализации:</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Создание развивающей  комфортной  среды, единого пространства социализации ,включение родителей  в социально значимую для детей деятельность, трансляция всеми участниками образовательного процесса в ДОУ значимых образцов социального поведения, регулярное проведение специально организованных мероприятий для развития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саморегуляции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поведения детей.</a:t>
            </a:r>
          </a:p>
          <a:p>
            <a:pPr algn="ct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smtClean="0"/>
          </a:p>
          <a:p>
            <a:endParaRPr lang="ru-RU" sz="2000" dirty="0" smtClean="0"/>
          </a:p>
          <a:p>
            <a:pPr algn="ctr"/>
            <a:endParaRPr lang="ru-RU"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357158" y="4071942"/>
            <a:ext cx="8358262" cy="1938992"/>
          </a:xfrm>
          <a:prstGeom prst="rect">
            <a:avLst/>
          </a:prstGeom>
        </p:spPr>
        <p:txBody>
          <a:bodyPr wrap="square">
            <a:spAutoFit/>
          </a:bodyPr>
          <a:lstStyle/>
          <a:p>
            <a:pPr algn="ct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Традиционные подходы к проблеме адаптации ребенка в обществе в современных условиях не всегда удовлетворяют социальные запросы.</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На помощь приходят технологии связанные с позитивной социализацией дошкольников.</a:t>
            </a:r>
            <a:r>
              <a:rPr lang="ru-RU"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p>
          <a:p>
            <a:endParaRPr lang="ru-RU"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285728"/>
            <a:ext cx="9144000" cy="7143728"/>
          </a:xfrm>
          <a:prstGeom prst="rect">
            <a:avLst/>
          </a:prstGeom>
          <a:noFill/>
        </p:spPr>
      </p:pic>
      <p:pic>
        <p:nvPicPr>
          <p:cNvPr id="3" name="Рисунок 2" descr="C:\Users\User\Pictures\Мои сканированные изображения\сканирование0012.jpg"/>
          <p:cNvPicPr>
            <a:picLocks noChangeArrowheads="1"/>
          </p:cNvPicPr>
          <p:nvPr/>
        </p:nvPicPr>
        <p:blipFill>
          <a:blip r:embed="rId3" cstate="email"/>
          <a:srcRect/>
          <a:stretch>
            <a:fillRect/>
          </a:stretch>
        </p:blipFill>
        <p:spPr bwMode="auto">
          <a:xfrm>
            <a:off x="428596" y="1071546"/>
            <a:ext cx="2500330" cy="3312000"/>
          </a:xfrm>
          <a:prstGeom prst="rect">
            <a:avLst/>
          </a:prstGeom>
          <a:noFill/>
          <a:ln w="9525">
            <a:noFill/>
            <a:miter lim="800000"/>
            <a:headEnd/>
            <a:tailEnd/>
          </a:ln>
        </p:spPr>
      </p:pic>
      <p:sp>
        <p:nvSpPr>
          <p:cNvPr id="4" name="Прямоугольник 3"/>
          <p:cNvSpPr/>
          <p:nvPr/>
        </p:nvSpPr>
        <p:spPr>
          <a:xfrm>
            <a:off x="428596" y="214290"/>
            <a:ext cx="8072494" cy="461665"/>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Современные технологии социализации дошкольника.</a:t>
            </a:r>
          </a:p>
        </p:txBody>
      </p:sp>
      <p:sp>
        <p:nvSpPr>
          <p:cNvPr id="5" name="Прямоугольник 4"/>
          <p:cNvSpPr/>
          <p:nvPr/>
        </p:nvSpPr>
        <p:spPr>
          <a:xfrm>
            <a:off x="2714612" y="1285860"/>
            <a:ext cx="6072230" cy="4093428"/>
          </a:xfrm>
          <a:prstGeom prst="rect">
            <a:avLst/>
          </a:prstGeom>
        </p:spPr>
        <p:txBody>
          <a:bodyPr wrap="square">
            <a:spAutoFit/>
          </a:bodyPr>
          <a:lstStyle/>
          <a:p>
            <a:pPr marL="342900" indent="-342900" algn="ctr">
              <a:buFont typeface="Wingdings" panose="05000000000000000000" pitchFamily="2" charset="2"/>
              <a:buChar char="§"/>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Инновационные технологии в направлении социально</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коммуникативного развития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предлагает Н. П. Гришаева</a:t>
            </a:r>
            <a:r>
              <a:rPr lang="ru-RU" sz="2000" dirty="0" smtClean="0"/>
              <a:t>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«Современные технологии эффективной социализации ребёнка в дошкольной образовательной организации»</a:t>
            </a:r>
          </a:p>
          <a:p>
            <a:pPr marL="342900" indent="-342900"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 пособии представлены  новые технологии социализации ребёнка, позволяющие эффективно сформировать и развить у него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саморегуляцию</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поведения, самостоятельность, инициативность, ответственность – качества, необходимые  для жизни  в современном обществе.</a:t>
            </a:r>
          </a:p>
          <a:p>
            <a:pPr marL="342900" indent="-342900"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Заложить основы полноценной социально успешной личности в период дошкольного детства.</a:t>
            </a:r>
          </a:p>
        </p:txBody>
      </p:sp>
      <p:sp>
        <p:nvSpPr>
          <p:cNvPr id="7" name="Прямоугольник 6"/>
          <p:cNvSpPr/>
          <p:nvPr/>
        </p:nvSpPr>
        <p:spPr>
          <a:xfrm>
            <a:off x="571440" y="5572140"/>
            <a:ext cx="8572560" cy="400110"/>
          </a:xfrm>
          <a:prstGeom prst="rect">
            <a:avLst/>
          </a:prstGeom>
        </p:spPr>
        <p:txBody>
          <a:bodyPr wrap="square">
            <a:spAutoFit/>
          </a:bodyPr>
          <a:lstStyle/>
          <a:p>
            <a:pPr marL="342900" indent="-342900"/>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Предлагаемая система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социализации включает 10 технологий</a:t>
            </a:r>
            <a:endParaRPr lang="ru-RU"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
        <p:nvSpPr>
          <p:cNvPr id="8" name="Прямоугольник 7"/>
          <p:cNvSpPr/>
          <p:nvPr/>
        </p:nvSpPr>
        <p:spPr>
          <a:xfrm>
            <a:off x="142844" y="1643050"/>
            <a:ext cx="8715436" cy="1015663"/>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Рефлексивный круг </a:t>
            </a:r>
            <a:r>
              <a:rPr lang="ru-RU" sz="2000" dirty="0" smtClean="0">
                <a:solidFill>
                  <a:srgbClr val="002060"/>
                </a:solidFill>
                <a:latin typeface="Times New Roman" pitchFamily="18" charset="0"/>
                <a:cs typeface="Times New Roman" pitchFamily="18" charset="0"/>
              </a:rPr>
              <a:t>-</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способствует сплочению коллектива. Дети обсуждают насущные проблемы, приобретают мотивацию к текущим занятиям, обмениваются полученным знанием и опытом.</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Прямоугольник 11"/>
          <p:cNvSpPr/>
          <p:nvPr/>
        </p:nvSpPr>
        <p:spPr>
          <a:xfrm>
            <a:off x="0" y="5357826"/>
            <a:ext cx="9001156" cy="1292662"/>
          </a:xfrm>
          <a:prstGeom prst="rect">
            <a:avLst/>
          </a:prstGeom>
        </p:spPr>
        <p:txBody>
          <a:bodyPr wrap="square">
            <a:spAutoFit/>
          </a:bodyPr>
          <a:lstStyle/>
          <a:p>
            <a:pPr fontAlgn="base"/>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Дети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волонтеры</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развивается навык общения в разновозрастном коллективе,</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самостоятельность и ответственность. Передача игрового опыта происходит в естественной среде.</a:t>
            </a:r>
          </a:p>
          <a:p>
            <a:endParaRPr lang="ru-RU" dirty="0"/>
          </a:p>
        </p:txBody>
      </p:sp>
      <p:sp>
        <p:nvSpPr>
          <p:cNvPr id="15" name="Прямоугольник 14"/>
          <p:cNvSpPr/>
          <p:nvPr/>
        </p:nvSpPr>
        <p:spPr>
          <a:xfrm>
            <a:off x="142844" y="285728"/>
            <a:ext cx="8858312" cy="1323439"/>
          </a:xfrm>
          <a:prstGeom prst="rect">
            <a:avLst/>
          </a:prstGeom>
        </p:spPr>
        <p:txBody>
          <a:bodyPr wrap="square">
            <a:spAutoFit/>
          </a:bodyPr>
          <a:lstStyle/>
          <a:p>
            <a:r>
              <a:rPr lang="ru-RU" b="1" dirty="0" smtClean="0">
                <a:solidFill>
                  <a:srgbClr val="002060"/>
                </a:solidFill>
                <a:effectLst>
                  <a:outerShdw blurRad="38100" dist="38100" dir="2700000" algn="tl">
                    <a:srgbClr val="000000">
                      <a:alpha val="43137"/>
                    </a:srgbClr>
                  </a:outerShdw>
                </a:effectLst>
              </a:rPr>
              <a:t>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Клубный час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технология которая позволяет детям, под незримым контролем взрослых, свободно перемещаться по территории детского сада и выбирать, ту деятельность, которая им нравится. Приобретается  собственный жизненный опыт для самоопределения и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саморегуляции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поведения.</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6" name="Прямоугольник 15"/>
          <p:cNvSpPr/>
          <p:nvPr/>
        </p:nvSpPr>
        <p:spPr>
          <a:xfrm>
            <a:off x="142844" y="2643182"/>
            <a:ext cx="9001156" cy="707886"/>
          </a:xfrm>
          <a:prstGeom prst="rect">
            <a:avLst/>
          </a:prstGeom>
        </p:spPr>
        <p:txBody>
          <a:bodyPr wrap="square">
            <a:spAutoFit/>
          </a:bodyPr>
          <a:lstStyle/>
          <a:p>
            <a:r>
              <a:rPr lang="ru-RU" dirty="0" smtClean="0">
                <a:solidFill>
                  <a:srgbClr val="002060"/>
                </a:solidFill>
                <a:effectLst>
                  <a:outerShdw blurRad="38100" dist="38100" dir="2700000" algn="tl">
                    <a:srgbClr val="000000">
                      <a:alpha val="43137"/>
                    </a:srgbClr>
                  </a:outerShdw>
                </a:effectLst>
              </a:rPr>
              <a:t>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Ситуации месяца</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технология позволяет заложить  базовые модели социальных  ролей .</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7" name="Прямоугольник 16"/>
          <p:cNvSpPr/>
          <p:nvPr/>
        </p:nvSpPr>
        <p:spPr>
          <a:xfrm>
            <a:off x="142844" y="3286124"/>
            <a:ext cx="9001156" cy="1015663"/>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Заключительные праздники по ситуации месяца</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позволят проявить те социальные навыки и жизненный опыт, которые дети приобрели в течении месяца, реализуя свои потребности и способности без утомительных репетиций.</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8" name="Прямоугольник 17"/>
          <p:cNvSpPr/>
          <p:nvPr/>
        </p:nvSpPr>
        <p:spPr>
          <a:xfrm>
            <a:off x="142844" y="4286256"/>
            <a:ext cx="9001156" cy="1015663"/>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Проблемная педагогическая ситуация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это созданная взрослыми или спонтанно возникшая ситуация, которая позволит детям принять собственное решение, без присутствия взрослого. Дать оценку своим действиям.</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7143728"/>
          </a:xfrm>
          <a:prstGeom prst="rect">
            <a:avLst/>
          </a:prstGeom>
          <a:noFill/>
        </p:spPr>
      </p:pic>
      <p:sp>
        <p:nvSpPr>
          <p:cNvPr id="3" name="Прямоугольник 2"/>
          <p:cNvSpPr/>
          <p:nvPr/>
        </p:nvSpPr>
        <p:spPr>
          <a:xfrm>
            <a:off x="214282" y="428604"/>
            <a:ext cx="8715436" cy="1015663"/>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Социальные акции-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технология позволяет объединить педагогов, родителей и детей в единый коллектив, для участия в благотворительных акциях, формируя активную социальную позицию у всех членов сообщества.</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214282" y="1714488"/>
            <a:ext cx="8786874" cy="1323439"/>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Волшебный телефон, детский «телефон доверия»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технология позволит ребенку выражать свои мысли и чувства, в процессе общения со сказочными персонажами, а педагогу понять, что волнует ребенка и в какой помощи он нуждается.</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Прямоугольник 4"/>
          <p:cNvSpPr/>
          <p:nvPr/>
        </p:nvSpPr>
        <p:spPr>
          <a:xfrm>
            <a:off x="142844" y="3214686"/>
            <a:ext cx="8786874" cy="1015663"/>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Развивающее общение</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технология гуманистического общения, которая создает условия для развития инициативы и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саморегуляции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поведения у детей и взрослых, а также бесконфликтного разрешения возникающих проблем.</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285720" y="4500570"/>
            <a:ext cx="8643998" cy="1015663"/>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Включения родителей в образовательный процесс</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-технология позволяет реально включить родителей в жизнь детского сада для реализации их потребностей и интересов. </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 name="TextBox 3"/>
          <p:cNvSpPr txBox="1"/>
          <p:nvPr/>
        </p:nvSpPr>
        <p:spPr>
          <a:xfrm>
            <a:off x="2285984" y="214291"/>
            <a:ext cx="6715172" cy="5016758"/>
          </a:xfrm>
          <a:prstGeom prst="rect">
            <a:avLst/>
          </a:prstGeom>
          <a:noFill/>
        </p:spPr>
        <p:txBody>
          <a:bodyPr wrap="square" rtlCol="0">
            <a:spAutoFit/>
          </a:bodyPr>
          <a:lstStyle/>
          <a:p>
            <a:pPr marL="342900" indent="-342900">
              <a:buFont typeface="Wingdings" panose="05000000000000000000" pitchFamily="2" charset="2"/>
              <a:buChar char="§"/>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a:t>
            </a:r>
            <a:r>
              <a:rPr lang="ru-RU" sz="2000" b="1"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Социоигровую</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технологию в работе со старшими дошкольниками»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разработанную группой педагогов предлагает</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 В. Хабарова. Данная технология  - это способ развития ребёнка  в игровом общении со сверстниками, целью  её является  формирование у детей  коммуникативных  навыков.  Главный принцип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социоигровой</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технологии – снятие с педагога оценивающей  судейской роли детского коллектива в целом и каждого ребёнка в отдельности.  Достигается это путём организации детской деятельности как  игры - жизни  между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микрогруппами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детей  ( малыми социумами). </a:t>
            </a:r>
          </a:p>
          <a:p>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214282" y="5643578"/>
            <a:ext cx="8429684" cy="1015663"/>
          </a:xfrm>
          <a:prstGeom prst="rect">
            <a:avLst/>
          </a:prstGeom>
        </p:spPr>
        <p:txBody>
          <a:bodyPr wrap="square">
            <a:spAutoFit/>
          </a:bodyPr>
          <a:lstStyle/>
          <a:p>
            <a:pPr algn="ct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Социоигровую</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технологию можно системно использовать как в  образовательной деятельности , так и при организации свободной деятельности. Это даёт возможность объединить детей общим делом.</a:t>
            </a:r>
            <a:endParaRPr lang="ru-RU" sz="2000" dirty="0" smtClean="0"/>
          </a:p>
        </p:txBody>
      </p:sp>
      <p:sp>
        <p:nvSpPr>
          <p:cNvPr id="5" name="Прямоугольник 4"/>
          <p:cNvSpPr/>
          <p:nvPr/>
        </p:nvSpPr>
        <p:spPr>
          <a:xfrm>
            <a:off x="214282" y="3929066"/>
            <a:ext cx="8715436" cy="1631216"/>
          </a:xfrm>
          <a:prstGeom prst="rect">
            <a:avLst/>
          </a:prstGeom>
        </p:spPr>
        <p:txBody>
          <a:bodyPr wrap="square">
            <a:spAutoFit/>
          </a:bodyPr>
          <a:lstStyle/>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Эта технология основывается на формировании и использовании детьми и педагогами умения свободно  и с интересом обсуждать различные вопросы, следить за ходом  общего разговора (внутри  отдельных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микрогрупп</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и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микрогрупп</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друг с другом) , оказывать  помощь друг другу и принимать её, когда это необходимо, выполнять различные совместные задания. </a:t>
            </a:r>
            <a:endParaRPr lang="ru-RU" sz="2000" dirty="0"/>
          </a:p>
        </p:txBody>
      </p:sp>
      <p:pic>
        <p:nvPicPr>
          <p:cNvPr id="7" name="Рисунок 6" descr="C:\Users\User\Pictures\Мои сканированные изображения\сканирование0012.jpg"/>
          <p:cNvPicPr>
            <a:picLocks noChangeArrowheads="1"/>
          </p:cNvPicPr>
          <p:nvPr/>
        </p:nvPicPr>
        <p:blipFill>
          <a:blip r:embed="rId3" cstate="email"/>
          <a:srcRect/>
          <a:stretch>
            <a:fillRect/>
          </a:stretch>
        </p:blipFill>
        <p:spPr bwMode="auto">
          <a:xfrm>
            <a:off x="142844" y="500042"/>
            <a:ext cx="2500330" cy="331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214282" y="3571876"/>
            <a:ext cx="8643998" cy="2554545"/>
          </a:xfrm>
          <a:prstGeom prst="rect">
            <a:avLst/>
          </a:prstGeom>
        </p:spPr>
        <p:txBody>
          <a:bodyPr wrap="square">
            <a:spAutoFit/>
          </a:bodyPr>
          <a:lstStyle/>
          <a:p>
            <a:pPr lvl="0" indent="228600" algn="ctr" eaLnBrk="0" fontAlgn="base" hangingPunct="0">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Ребёнок учится самостоятельно добывать знания, приобретает эмоционально положительный опыт проживания в различных ролях, эпохах, ситуациях, познавая себя, сверстников, взрослых, родителей!</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lvl="0" indent="228600" algn="ctr" eaLnBrk="0" fontAlgn="base" hangingPunct="0">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У родителей возникает интерес к жизни ребёнка, его внутреннему миру, раскрываются собственные творческие возможности.</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lvl="0" indent="228600" algn="ctr" eaLnBrk="0" fontAlgn="base" hangingPunct="0">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Весь материал, методы, содержание работы педагог определяет самостоятельно. Роль педагога в ситуации определяется как организационная. Главные действующие лица ситуации – дети и родители.</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1785918" y="2928934"/>
            <a:ext cx="5309467" cy="461665"/>
          </a:xfrm>
          <a:prstGeom prst="rect">
            <a:avLst/>
          </a:prstGeom>
        </p:spPr>
        <p:txBody>
          <a:bodyPr wrap="none">
            <a:spAutoFit/>
          </a:bodyPr>
          <a:lstStyle/>
          <a:p>
            <a:pPr lvl="0" indent="228600" fontAlgn="base">
              <a:spcBef>
                <a:spcPct val="0"/>
              </a:spcBef>
              <a:spcAft>
                <a:spcPct val="0"/>
              </a:spcAft>
            </a:pPr>
            <a:r>
              <a:rPr lang="ru-RU" sz="2400" b="1"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Преимущества данных технологий</a:t>
            </a:r>
            <a:endParaRPr lang="ru-RU"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4" descr="C:\Program Files (x86)\img6.jpg"/>
          <p:cNvPicPr>
            <a:picLocks noChangeAspect="1" noChangeArrowheads="1"/>
          </p:cNvPicPr>
          <p:nvPr/>
        </p:nvPicPr>
        <p:blipFill>
          <a:blip r:embed="rId3"/>
          <a:srcRect/>
          <a:stretch>
            <a:fillRect/>
          </a:stretch>
        </p:blipFill>
        <p:spPr bwMode="auto">
          <a:xfrm>
            <a:off x="6500826" y="714356"/>
            <a:ext cx="2433105" cy="1764000"/>
          </a:xfrm>
          <a:prstGeom prst="rect">
            <a:avLst/>
          </a:prstGeom>
          <a:noFill/>
        </p:spPr>
      </p:pic>
      <p:sp>
        <p:nvSpPr>
          <p:cNvPr id="7" name="Прямоугольник 6"/>
          <p:cNvSpPr/>
          <p:nvPr/>
        </p:nvSpPr>
        <p:spPr>
          <a:xfrm>
            <a:off x="142844" y="285728"/>
            <a:ext cx="8858312" cy="2862322"/>
          </a:xfrm>
          <a:prstGeom prst="rect">
            <a:avLst/>
          </a:prstGeom>
        </p:spPr>
        <p:txBody>
          <a:bodyPr wrap="square">
            <a:spAutoFit/>
          </a:bodyPr>
          <a:lstStyle/>
          <a:p>
            <a:r>
              <a:rPr lang="ru-RU" sz="2000" b="1"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Социоигры</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«Дружба», «Стою, на кого – то смотрю», «Разведчики» и т. д.-</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помогут настроить детей на  совместную деятельность. </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Предложенные технологии деления детей на команды</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компании) :</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 цвету глаз, волос, одежды.</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Чтобы в имени была хотя бы одна одинаковая буква.</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 тому кто приехал на машине , пришёл пешком в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 результатам выполнений заданий: </a:t>
            </a:r>
            <a:r>
              <a:rPr lang="ru-RU" sz="20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собрать разрезные картинки, цифры и т.д.</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285720" y="285728"/>
            <a:ext cx="8429684" cy="1323439"/>
          </a:xfrm>
          <a:prstGeom prst="rect">
            <a:avLst/>
          </a:prstGeom>
        </p:spPr>
        <p:txBody>
          <a:bodyPr wrap="square">
            <a:spAutoFit/>
          </a:bodyPr>
          <a:lstStyle/>
          <a:p>
            <a:pPr algn="ct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Сегодня хочу  поделиться опытом в создании условий для эмоционального комфорта дошкольников своей группы .</a:t>
            </a:r>
          </a:p>
          <a:p>
            <a:pPr lvl="0"/>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Прямоугольник 6"/>
          <p:cNvSpPr/>
          <p:nvPr/>
        </p:nvSpPr>
        <p:spPr>
          <a:xfrm>
            <a:off x="857224" y="2143116"/>
            <a:ext cx="7572428" cy="3170099"/>
          </a:xfrm>
          <a:prstGeom prst="rect">
            <a:avLst/>
          </a:prstGeom>
        </p:spPr>
        <p:txBody>
          <a:bodyPr wrap="square">
            <a:spAutoFit/>
          </a:bodyPr>
          <a:lstStyle/>
          <a:p>
            <a:pPr lvl="0"/>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Педагогические технологии эффективной социализации дошкольников, разработанные Н.П. Гришаевой</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я использовала частично. Они дают ребенку возможность расслабиться, снять эмоциональное напряжение, создать позитивный настрой. </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Свою работу с детьми , я провожу опираясь на технологию , разработанную группой педагогов под редакцией  Т.В. Хабаровой </a:t>
            </a:r>
          </a:p>
          <a:p>
            <a:pPr lvl="0" fontAlgn="base">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Социоигровая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технология в работе со старшими дошкольниками по программе Детство.</a:t>
            </a:r>
          </a:p>
          <a:p>
            <a:pPr lvl="0" fontAlgn="base">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Создаю условия для успешной социализации и включаю её во все моменты образовательного процесса.</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214282" y="214290"/>
            <a:ext cx="8643998" cy="4770537"/>
          </a:xfrm>
          <a:prstGeom prst="rect">
            <a:avLst/>
          </a:prstGeom>
        </p:spPr>
        <p:txBody>
          <a:bodyPr wrap="square">
            <a:spAutoFit/>
          </a:bodyPr>
          <a:lstStyle/>
          <a:p>
            <a:pPr lvl="0" indent="449263" fontAlgn="base">
              <a:spcBef>
                <a:spcPct val="0"/>
              </a:spcBef>
              <a:spcAft>
                <a:spcPct val="0"/>
              </a:spcAft>
            </a:pPr>
            <a:r>
              <a:rPr lang="ru-RU" sz="2400" b="1"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Социализация детей </a:t>
            </a:r>
            <a:r>
              <a:rPr lang="ru-RU" sz="2000" b="1"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это процесс направленный на вхождение ребёнка в </a:t>
            </a:r>
            <a:r>
              <a:rPr lang="ru-RU" sz="2000" dirty="0" err="1"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социокультурную</a:t>
            </a: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среду современного общества, которое требует</a:t>
            </a:r>
            <a:r>
              <a:rPr lang="ru-RU" sz="2000" b="1"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инициативных молодых людей, способных найти «себя» и своё место в жизни, восстановить духовную культуру и традиции нравственно </a:t>
            </a:r>
          </a:p>
          <a:p>
            <a:pPr lvl="0" indent="449263" fontAlgn="base">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стойких, социально -адаптированных, способных к саморазвитию и постоянному самосовершенствованию.</a:t>
            </a:r>
            <a:r>
              <a:rPr lang="ru-RU" sz="2000" dirty="0" smtClean="0"/>
              <a:t> </a:t>
            </a:r>
            <a:endPar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449263" fontAlgn="base">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На семью и дошкольные учреждения возлагается ответственность по воспитанию этих качеств у подрастающего поколения.</a:t>
            </a:r>
          </a:p>
          <a:p>
            <a:pPr indent="449263" fontAlgn="base">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Дошкольный возраст – это время активной социализации ребёнка. Детский сад призван обеспечить ребенку гармоничное взаимодействие с миром, правильное направление его эмоционального развития, пробудить добрые чувства.</a:t>
            </a:r>
            <a:r>
              <a:rPr lang="ru-RU" sz="2000" b="1" dirty="0" smtClean="0">
                <a:solidFill>
                  <a:srgbClr val="002060"/>
                </a:solidFill>
                <a:latin typeface="Bookman Old Style" pitchFamily="18" charset="0"/>
                <a:cs typeface="Times New Roman" pitchFamily="18" charset="0"/>
              </a:rPr>
              <a:t> </a:t>
            </a:r>
          </a:p>
          <a:p>
            <a:pPr lvl="0" indent="449263" fontAlgn="base">
              <a:spcBef>
                <a:spcPct val="0"/>
              </a:spcBef>
              <a:spcAft>
                <a:spcPct val="0"/>
              </a:spcAft>
            </a:pPr>
            <a:endPar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449263" fontAlgn="base">
              <a:spcBef>
                <a:spcPct val="0"/>
              </a:spcBef>
              <a:spcAft>
                <a:spcPct val="0"/>
              </a:spcAft>
            </a:pPr>
            <a:endPar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449263" fontAlgn="base">
              <a:spcBef>
                <a:spcPct val="0"/>
              </a:spcBef>
              <a:spcAft>
                <a:spcPct val="0"/>
              </a:spcAft>
            </a:pPr>
            <a:endPar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p:txBody>
      </p:sp>
      <p:pic>
        <p:nvPicPr>
          <p:cNvPr id="4" name="Picture 2" descr="C:\Users\Пользователь\Downloads\img3.jpg"/>
          <p:cNvPicPr>
            <a:picLocks noChangeAspect="1" noChangeArrowheads="1"/>
          </p:cNvPicPr>
          <p:nvPr/>
        </p:nvPicPr>
        <p:blipFill>
          <a:blip r:embed="rId3" cstate="email"/>
          <a:srcRect/>
          <a:stretch>
            <a:fillRect/>
          </a:stretch>
        </p:blipFill>
        <p:spPr bwMode="auto">
          <a:xfrm>
            <a:off x="5143504" y="4143380"/>
            <a:ext cx="3489918" cy="2196000"/>
          </a:xfrm>
          <a:prstGeom prst="rect">
            <a:avLst/>
          </a:prstGeom>
          <a:ln>
            <a:noFill/>
          </a:ln>
          <a:effectLst>
            <a:softEdge rad="112500"/>
          </a:effectLst>
        </p:spPr>
      </p:pic>
      <p:sp>
        <p:nvSpPr>
          <p:cNvPr id="5" name="Прямоугольник 4"/>
          <p:cNvSpPr/>
          <p:nvPr/>
        </p:nvSpPr>
        <p:spPr>
          <a:xfrm>
            <a:off x="285720" y="4286256"/>
            <a:ext cx="4572032" cy="1631216"/>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Сегодня просто необходимо наличие у педагога нового взгляда на ребёнка как на  субъект ( а не на объект)  воспитания, как партнёра по совместной деятельности.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142852"/>
            <a:ext cx="9144000" cy="6858000"/>
          </a:xfrm>
          <a:prstGeom prst="rect">
            <a:avLst/>
          </a:prstGeom>
          <a:noFill/>
        </p:spPr>
      </p:pic>
      <p:sp>
        <p:nvSpPr>
          <p:cNvPr id="3" name="Прямоугольник 2"/>
          <p:cNvSpPr/>
          <p:nvPr/>
        </p:nvSpPr>
        <p:spPr>
          <a:xfrm>
            <a:off x="714348" y="928670"/>
            <a:ext cx="7500990" cy="5078313"/>
          </a:xfrm>
          <a:prstGeom prst="rect">
            <a:avLst/>
          </a:prstGeom>
        </p:spPr>
        <p:txBody>
          <a:bodyPr wrap="square">
            <a:spAutoFit/>
          </a:bodyPr>
          <a:lstStyle/>
          <a:p>
            <a:pPr>
              <a:buFont typeface="Wingdings" pitchFamily="2" charset="2"/>
              <a:buChar char="v"/>
            </a:pPr>
            <a:r>
              <a:rPr lang="ru-RU" sz="2400" b="1" dirty="0" smtClean="0">
                <a:solidFill>
                  <a:srgbClr val="002060"/>
                </a:solidFill>
                <a:latin typeface="Times New Roman" pitchFamily="18" charset="0"/>
                <a:cs typeface="Times New Roman" pitchFamily="18" charset="0"/>
              </a:rPr>
              <a:t>Технология -  «Социальная акция»</a:t>
            </a:r>
            <a:r>
              <a:rPr lang="ru-RU" sz="2400" dirty="0" smtClean="0">
                <a:solidFill>
                  <a:srgbClr val="002060"/>
                </a:solidFill>
                <a:latin typeface="Times New Roman" pitchFamily="18" charset="0"/>
                <a:cs typeface="Times New Roman" pitchFamily="18" charset="0"/>
              </a:rPr>
              <a:t> </a:t>
            </a:r>
          </a:p>
          <a:p>
            <a:pPr algn="ctr"/>
            <a:endParaRPr lang="ru-RU" sz="2000" b="1" dirty="0" smtClean="0">
              <a:solidFill>
                <a:srgbClr val="002060"/>
              </a:solidFill>
              <a:latin typeface="Times New Roman" pitchFamily="18" charset="0"/>
              <a:cs typeface="Times New Roman" pitchFamily="18" charset="0"/>
            </a:endParaRPr>
          </a:p>
          <a:p>
            <a:pPr algn="ctr"/>
            <a:r>
              <a:rPr lang="ru-RU" sz="2000" b="1" dirty="0" smtClean="0">
                <a:solidFill>
                  <a:srgbClr val="002060"/>
                </a:solidFill>
                <a:latin typeface="Times New Roman" pitchFamily="18" charset="0"/>
                <a:cs typeface="Times New Roman" pitchFamily="18" charset="0"/>
              </a:rPr>
              <a:t>Социальная акция» -современный способ привлечь  и объединить всех участников образовательного процесса.</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Может  проводиться ежемесячно, может быть связана с  тематическим планом  или  событием текущего месяца.</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Так из опыта  нашего учреждения  была проведена социальная акция: </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9 декабря  «День памяти героев Отечества» .</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Подготовили   музыкально- литературную композицию от героях нашего Отечества. Было организовано возложение цветов  к памятнику погибшим защитникам города. Такие акции   закладывают ростки милосердия и   благодарности старшему поколению  за мир  и безопасность  для нынешнего поколения, воспитывают </a:t>
            </a:r>
            <a:r>
              <a:rPr lang="ru-RU" sz="2000" dirty="0" err="1"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гражданско</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–патриотические чувства и   гордость за свою Родину </a:t>
            </a:r>
            <a:endParaRPr lang="ru-RU"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3" name="Рисунок 2" descr="E:\ВЕЧНЫЙ ОГОНЬ\IMG_4098.JPG"/>
          <p:cNvPicPr/>
          <p:nvPr/>
        </p:nvPicPr>
        <p:blipFill>
          <a:blip r:embed="rId3" cstate="email">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500034" y="285728"/>
            <a:ext cx="3857652" cy="3240000"/>
          </a:xfrm>
          <a:prstGeom prst="rect">
            <a:avLst/>
          </a:prstGeom>
          <a:ln>
            <a:noFill/>
          </a:ln>
          <a:effectLst>
            <a:softEdge rad="112500"/>
          </a:effectLst>
        </p:spPr>
      </p:pic>
      <p:pic>
        <p:nvPicPr>
          <p:cNvPr id="4" name="Рисунок 3" descr="E:\ВЕЧНЫЙ ОГОНЬ\IMG_4089.JPG"/>
          <p:cNvPicPr/>
          <p:nvPr/>
        </p:nvPicPr>
        <p:blipFill>
          <a:blip r:embed="rId4" cstate="email">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4929190" y="285728"/>
            <a:ext cx="3643338" cy="3071834"/>
          </a:xfrm>
          <a:prstGeom prst="rect">
            <a:avLst/>
          </a:prstGeom>
          <a:ln>
            <a:noFill/>
          </a:ln>
          <a:effectLst>
            <a:softEdge rad="112500"/>
          </a:effectLst>
        </p:spPr>
      </p:pic>
      <p:pic>
        <p:nvPicPr>
          <p:cNvPr id="5" name="Рисунок 4" descr="E:\ВЕЧНЫЙ ОГОНЬ\IMG_4083.JPG"/>
          <p:cNvPicPr/>
          <p:nvPr/>
        </p:nvPicPr>
        <p:blipFill>
          <a:blip r:embed="rId5" cstate="email">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4714876" y="3643314"/>
            <a:ext cx="3714776" cy="2928958"/>
          </a:xfrm>
          <a:prstGeom prst="rect">
            <a:avLst/>
          </a:prstGeom>
          <a:ln>
            <a:noFill/>
          </a:ln>
          <a:effectLst>
            <a:softEdge rad="112500"/>
          </a:effectLst>
        </p:spPr>
      </p:pic>
      <p:pic>
        <p:nvPicPr>
          <p:cNvPr id="6" name="Рисунок 5" descr="E:\ВЕЧНЫЙ ОГОНЬ\IMG_4054.JPG"/>
          <p:cNvPicPr/>
          <p:nvPr/>
        </p:nvPicPr>
        <p:blipFill>
          <a:blip r:embed="rId6" cstate="email">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785786" y="3786190"/>
            <a:ext cx="3500462" cy="288871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1027" name="Picture 3" descr="C:\Users\User\Desktop\Новая папка\IMG_20190403_114925.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357554" y="1071546"/>
            <a:ext cx="2673000" cy="356400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1028" name="Picture 4" descr="C:\Users\User\Desktop\Новая папка\IMG_20190403_115326.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072198" y="1000108"/>
            <a:ext cx="2786082" cy="3857652"/>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1029" name="Picture 5" descr="C:\Users\User\Desktop\Новая папка\IMG_20190403_120019.jpg"/>
          <p:cNvPicPr>
            <a:picLocks noChangeAspect="1" noChangeArrowheads="1"/>
          </p:cNvPicPr>
          <p:nvPr/>
        </p:nvPicPr>
        <p:blipFill rotWithShape="1">
          <a:blip r:embed="rId5" cstate="email">
            <a:extLst>
              <a:ext uri="{28A0092B-C50C-407E-A947-70E740481C1C}">
                <a14:useLocalDpi xmlns="" xmlns:a14="http://schemas.microsoft.com/office/drawing/2010/main" val="0"/>
              </a:ext>
            </a:extLst>
          </a:blip>
          <a:srcRect/>
          <a:stretch/>
        </p:blipFill>
        <p:spPr bwMode="auto">
          <a:xfrm>
            <a:off x="428596" y="1000108"/>
            <a:ext cx="2808312" cy="3988519"/>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
        <p:nvSpPr>
          <p:cNvPr id="11" name="Прямоугольник 10"/>
          <p:cNvSpPr/>
          <p:nvPr/>
        </p:nvSpPr>
        <p:spPr>
          <a:xfrm>
            <a:off x="428596" y="0"/>
            <a:ext cx="8072494" cy="830997"/>
          </a:xfrm>
          <a:prstGeom prst="rect">
            <a:avLst/>
          </a:prstGeom>
        </p:spPr>
        <p:txBody>
          <a:bodyPr wrap="square">
            <a:spAutoFit/>
          </a:bodyPr>
          <a:lstStyle/>
          <a:p>
            <a:pPr algn="ctr"/>
            <a:r>
              <a:rPr lang="ru-RU"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Акции в целях профилактических  мероприятий  по безопасности дорожного движения.   «Внимание - дети»</a:t>
            </a:r>
            <a:endParaRPr lang="ru-RU" sz="24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2" name="Прямоугольник 11"/>
          <p:cNvSpPr/>
          <p:nvPr/>
        </p:nvSpPr>
        <p:spPr>
          <a:xfrm>
            <a:off x="500034" y="5143512"/>
            <a:ext cx="7929618" cy="1323439"/>
          </a:xfrm>
          <a:prstGeom prst="rect">
            <a:avLst/>
          </a:prstGeom>
        </p:spPr>
        <p:txBody>
          <a:bodyPr wrap="square">
            <a:spAutoFit/>
          </a:bodyPr>
          <a:lstStyle/>
          <a:p>
            <a:pPr algn="ctr"/>
            <a:r>
              <a:rPr lang="ru-RU" sz="2000" b="1" dirty="0" smtClean="0">
                <a:solidFill>
                  <a:srgbClr val="002060"/>
                </a:solidFill>
                <a:effectLst>
                  <a:outerShdw blurRad="38100" dist="38100" dir="2700000" algn="tl">
                    <a:srgbClr val="000000">
                      <a:alpha val="43137"/>
                    </a:srgbClr>
                  </a:outerShdw>
                </a:effectLst>
              </a:rPr>
              <a:t>03.04.19г. </a:t>
            </a:r>
            <a:r>
              <a:rPr lang="ru-RU" sz="2000" dirty="0" smtClean="0">
                <a:solidFill>
                  <a:srgbClr val="002060"/>
                </a:solidFill>
                <a:effectLst>
                  <a:outerShdw blurRad="38100" dist="38100" dir="2700000" algn="tl">
                    <a:srgbClr val="000000">
                      <a:alpha val="43137"/>
                    </a:srgbClr>
                  </a:outerShdw>
                </a:effectLst>
              </a:rPr>
              <a:t>Провели акцию </a:t>
            </a:r>
            <a:r>
              <a:rPr lang="ru-RU" sz="2000" b="1" dirty="0" smtClean="0">
                <a:solidFill>
                  <a:srgbClr val="002060"/>
                </a:solidFill>
                <a:effectLst>
                  <a:outerShdw blurRad="38100" dist="38100" dir="2700000" algn="tl">
                    <a:srgbClr val="000000">
                      <a:alpha val="43137"/>
                    </a:srgbClr>
                  </a:outerShdw>
                </a:effectLst>
              </a:rPr>
              <a:t> «Внимание дети!» под девизом «Мы за безопасное дорожное движение!»</a:t>
            </a:r>
            <a:endParaRPr lang="ru-RU" sz="2000" dirty="0" smtClean="0">
              <a:solidFill>
                <a:srgbClr val="002060"/>
              </a:solidFill>
              <a:effectLst>
                <a:outerShdw blurRad="38100" dist="38100" dir="2700000" algn="tl">
                  <a:srgbClr val="000000">
                    <a:alpha val="43137"/>
                  </a:srgbClr>
                </a:outerShdw>
              </a:effectLst>
            </a:endParaRPr>
          </a:p>
          <a:p>
            <a:pPr algn="ctr"/>
            <a:r>
              <a:rPr lang="ru-RU" sz="2000" dirty="0" smtClean="0">
                <a:solidFill>
                  <a:srgbClr val="002060"/>
                </a:solidFill>
                <a:effectLst>
                  <a:outerShdw blurRad="38100" dist="38100" dir="2700000" algn="tl">
                    <a:srgbClr val="000000">
                      <a:alpha val="43137"/>
                    </a:srgbClr>
                  </a:outerShdw>
                </a:effectLst>
              </a:rPr>
              <a:t>На улицах города демонстрировали плакат,  с призывом быть </a:t>
            </a:r>
            <a:r>
              <a:rPr lang="ru-RU" sz="2000" dirty="0" err="1" smtClean="0">
                <a:solidFill>
                  <a:srgbClr val="002060"/>
                </a:solidFill>
                <a:effectLst>
                  <a:outerShdw blurRad="38100" dist="38100" dir="2700000" algn="tl">
                    <a:srgbClr val="000000">
                      <a:alpha val="43137"/>
                    </a:srgbClr>
                  </a:outerShdw>
                </a:effectLst>
              </a:rPr>
              <a:t>взаимовежливыми</a:t>
            </a:r>
            <a:r>
              <a:rPr lang="ru-RU" sz="2000" dirty="0" smtClean="0">
                <a:solidFill>
                  <a:srgbClr val="002060"/>
                </a:solidFill>
                <a:effectLst>
                  <a:outerShdw blurRad="38100" dist="38100" dir="2700000" algn="tl">
                    <a:srgbClr val="000000">
                      <a:alpha val="43137"/>
                    </a:srgbClr>
                  </a:outerShdw>
                </a:effectLst>
              </a:rPr>
              <a:t> и всегда соблюдать правила дорожного движения.</a:t>
            </a:r>
            <a:endParaRPr lang="ru-RU" sz="2000" dirty="0">
              <a:solidFill>
                <a:srgbClr val="00206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TextBox 2"/>
          <p:cNvSpPr txBox="1"/>
          <p:nvPr/>
        </p:nvSpPr>
        <p:spPr>
          <a:xfrm flipH="1">
            <a:off x="357158" y="214290"/>
            <a:ext cx="8358246" cy="830997"/>
          </a:xfrm>
          <a:prstGeom prst="rect">
            <a:avLst/>
          </a:prstGeom>
          <a:noFill/>
        </p:spPr>
        <p:txBody>
          <a:bodyPr wrap="square" rtlCol="0">
            <a:spAutoFit/>
          </a:bodyPr>
          <a:lstStyle/>
          <a:p>
            <a:pPr algn="ct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Сделаем наш город чище</a:t>
            </a:r>
          </a:p>
          <a:p>
            <a:pPr algn="ct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Акция «Чистый двор – чистая совесть»</a:t>
            </a:r>
            <a:endParaRPr lang="ru-RU" sz="24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4" name="Прямоугольник 3"/>
          <p:cNvSpPr/>
          <p:nvPr/>
        </p:nvSpPr>
        <p:spPr>
          <a:xfrm>
            <a:off x="1000100" y="5715016"/>
            <a:ext cx="7572428" cy="707886"/>
          </a:xfrm>
          <a:prstGeom prst="rect">
            <a:avLst/>
          </a:prstGeom>
        </p:spPr>
        <p:txBody>
          <a:bodyPr wrap="square">
            <a:spAutoFit/>
          </a:bodyPr>
          <a:lstStyle/>
          <a:p>
            <a:pPr algn="ct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Сделаем наш город чище</a:t>
            </a:r>
          </a:p>
          <a:p>
            <a:pPr algn="ct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Акция «Чистый двор – чистая совесть»</a:t>
            </a:r>
            <a:endParaRPr lang="ru-RU" sz="2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email"/>
          <a:srcRect/>
          <a:stretch>
            <a:fillRect/>
          </a:stretch>
        </p:blipFill>
        <p:spPr bwMode="auto">
          <a:xfrm>
            <a:off x="3286116" y="1928802"/>
            <a:ext cx="2673000" cy="3571900"/>
          </a:xfrm>
          <a:prstGeom prst="rect">
            <a:avLst/>
          </a:prstGeom>
          <a:ln>
            <a:noFill/>
          </a:ln>
          <a:effectLst>
            <a:softEdge rad="112500"/>
          </a:effectLst>
        </p:spPr>
      </p:pic>
      <p:pic>
        <p:nvPicPr>
          <p:cNvPr id="7" name="Picture 2"/>
          <p:cNvPicPr>
            <a:picLocks noChangeAspect="1" noChangeArrowheads="1"/>
          </p:cNvPicPr>
          <p:nvPr/>
        </p:nvPicPr>
        <p:blipFill>
          <a:blip r:embed="rId4" cstate="email"/>
          <a:srcRect/>
          <a:stretch>
            <a:fillRect/>
          </a:stretch>
        </p:blipFill>
        <p:spPr bwMode="auto">
          <a:xfrm>
            <a:off x="571472" y="2143116"/>
            <a:ext cx="2457000" cy="3276000"/>
          </a:xfrm>
          <a:prstGeom prst="rect">
            <a:avLst/>
          </a:prstGeom>
          <a:noFill/>
          <a:ln w="9525">
            <a:noFill/>
            <a:miter lim="800000"/>
            <a:headEnd/>
            <a:tailEnd/>
          </a:ln>
          <a:effectLst/>
        </p:spPr>
      </p:pic>
      <p:pic>
        <p:nvPicPr>
          <p:cNvPr id="13" name="Рисунок 12" descr="C:\Users\Пользователь\AppData\Local\Microsoft\Windows\Temporary Internet Files\Content.Word\IMG_20190124_115130.jpg"/>
          <p:cNvPicPr/>
          <p:nvPr/>
        </p:nvPicPr>
        <p:blipFill>
          <a:blip r:embed="rId5" cstate="email"/>
          <a:srcRect/>
          <a:stretch>
            <a:fillRect/>
          </a:stretch>
        </p:blipFill>
        <p:spPr bwMode="auto">
          <a:xfrm>
            <a:off x="6143636" y="2000240"/>
            <a:ext cx="2643206" cy="3456000"/>
          </a:xfrm>
          <a:prstGeom prst="rect">
            <a:avLst/>
          </a:prstGeom>
          <a:ln>
            <a:noFill/>
          </a:ln>
          <a:effectLst>
            <a:softEdge rad="112500"/>
          </a:effectLst>
        </p:spPr>
      </p:pic>
      <p:sp>
        <p:nvSpPr>
          <p:cNvPr id="14" name="Прямоугольник 13"/>
          <p:cNvSpPr/>
          <p:nvPr/>
        </p:nvSpPr>
        <p:spPr>
          <a:xfrm>
            <a:off x="428596" y="1142984"/>
            <a:ext cx="7786742" cy="707886"/>
          </a:xfrm>
          <a:prstGeom prst="rect">
            <a:avLst/>
          </a:prstGeom>
        </p:spPr>
        <p:txBody>
          <a:bodyPr wrap="square">
            <a:spAutoFit/>
          </a:bodyPr>
          <a:lstStyle/>
          <a:p>
            <a:pPr algn="ctr"/>
            <a:r>
              <a:rPr lang="ru-RU" sz="2000" b="1" dirty="0" smtClean="0">
                <a:latin typeface="Times New Roman" pitchFamily="18" charset="0"/>
                <a:cs typeface="Times New Roman" pitchFamily="18" charset="0"/>
              </a:rPr>
              <a:t>Спасти Землю от мусора , а значит и самих себя, поможет наша любовь к планете. </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3" name="Рисунок 2" descr="D:\фото\IMG_20190102_141507.jpg"/>
          <p:cNvPicPr/>
          <p:nvPr/>
        </p:nvPicPr>
        <p:blipFill>
          <a:blip r:embed="rId3" cstate="email"/>
          <a:srcRect/>
          <a:stretch>
            <a:fillRect/>
          </a:stretch>
        </p:blipFill>
        <p:spPr bwMode="auto">
          <a:xfrm>
            <a:off x="214282" y="1571612"/>
            <a:ext cx="2143140" cy="2556000"/>
          </a:xfrm>
          <a:prstGeom prst="rect">
            <a:avLst/>
          </a:prstGeom>
          <a:ln>
            <a:noFill/>
          </a:ln>
          <a:effectLst>
            <a:softEdge rad="112500"/>
          </a:effectLst>
        </p:spPr>
      </p:pic>
      <p:pic>
        <p:nvPicPr>
          <p:cNvPr id="4" name="Рисунок 3" descr="D:\фото\IMG_20190115_093924.jpg"/>
          <p:cNvPicPr/>
          <p:nvPr/>
        </p:nvPicPr>
        <p:blipFill>
          <a:blip r:embed="rId4" cstate="email"/>
          <a:srcRect/>
          <a:stretch>
            <a:fillRect/>
          </a:stretch>
        </p:blipFill>
        <p:spPr bwMode="auto">
          <a:xfrm>
            <a:off x="4643438" y="1643050"/>
            <a:ext cx="2000264" cy="2409826"/>
          </a:xfrm>
          <a:prstGeom prst="rect">
            <a:avLst/>
          </a:prstGeom>
          <a:ln>
            <a:noFill/>
          </a:ln>
          <a:effectLst>
            <a:softEdge rad="112500"/>
          </a:effectLst>
        </p:spPr>
      </p:pic>
      <p:pic>
        <p:nvPicPr>
          <p:cNvPr id="5" name="Рисунок 4" descr="D:\фото\IMG_20190117_103646.jpg"/>
          <p:cNvPicPr/>
          <p:nvPr/>
        </p:nvPicPr>
        <p:blipFill>
          <a:blip r:embed="rId5" cstate="email"/>
          <a:srcRect/>
          <a:stretch>
            <a:fillRect/>
          </a:stretch>
        </p:blipFill>
        <p:spPr bwMode="auto">
          <a:xfrm>
            <a:off x="214282" y="4071942"/>
            <a:ext cx="2000264" cy="2571768"/>
          </a:xfrm>
          <a:prstGeom prst="rect">
            <a:avLst/>
          </a:prstGeom>
          <a:ln>
            <a:noFill/>
          </a:ln>
          <a:effectLst>
            <a:softEdge rad="112500"/>
          </a:effectLst>
        </p:spPr>
      </p:pic>
      <p:pic>
        <p:nvPicPr>
          <p:cNvPr id="7" name="Рисунок 6" descr="D:\фото\IMG_20190117_103905.jpg"/>
          <p:cNvPicPr/>
          <p:nvPr/>
        </p:nvPicPr>
        <p:blipFill>
          <a:blip r:embed="rId6" cstate="email"/>
          <a:srcRect/>
          <a:stretch>
            <a:fillRect/>
          </a:stretch>
        </p:blipFill>
        <p:spPr bwMode="auto">
          <a:xfrm>
            <a:off x="2285984" y="4143380"/>
            <a:ext cx="2000264" cy="2500330"/>
          </a:xfrm>
          <a:prstGeom prst="rect">
            <a:avLst/>
          </a:prstGeom>
          <a:ln>
            <a:noFill/>
          </a:ln>
          <a:effectLst>
            <a:softEdge rad="112500"/>
          </a:effectLst>
        </p:spPr>
      </p:pic>
      <p:pic>
        <p:nvPicPr>
          <p:cNvPr id="10" name="Рисунок 9" descr="D:\фото\IMG_20190117_102636.jpg"/>
          <p:cNvPicPr/>
          <p:nvPr/>
        </p:nvPicPr>
        <p:blipFill>
          <a:blip r:embed="rId7" cstate="email"/>
          <a:srcRect/>
          <a:stretch>
            <a:fillRect/>
          </a:stretch>
        </p:blipFill>
        <p:spPr bwMode="auto">
          <a:xfrm>
            <a:off x="6715140" y="1571612"/>
            <a:ext cx="2071702" cy="2552702"/>
          </a:xfrm>
          <a:prstGeom prst="rect">
            <a:avLst/>
          </a:prstGeom>
          <a:ln>
            <a:noFill/>
          </a:ln>
          <a:effectLst>
            <a:softEdge rad="112500"/>
          </a:effectLst>
        </p:spPr>
      </p:pic>
      <p:pic>
        <p:nvPicPr>
          <p:cNvPr id="13" name="Рисунок 12" descr="D:\фото\IMG_20190115_093724.jpg"/>
          <p:cNvPicPr>
            <a:picLocks noChangeAspect="1"/>
          </p:cNvPicPr>
          <p:nvPr/>
        </p:nvPicPr>
        <p:blipFill>
          <a:blip r:embed="rId8" cstate="email"/>
          <a:srcRect/>
          <a:stretch>
            <a:fillRect/>
          </a:stretch>
        </p:blipFill>
        <p:spPr bwMode="auto">
          <a:xfrm>
            <a:off x="2500298" y="1643050"/>
            <a:ext cx="2000264" cy="2428892"/>
          </a:xfrm>
          <a:prstGeom prst="rect">
            <a:avLst/>
          </a:prstGeom>
          <a:ln>
            <a:noFill/>
          </a:ln>
          <a:effectLst>
            <a:softEdge rad="112500"/>
          </a:effectLst>
        </p:spPr>
      </p:pic>
      <p:sp>
        <p:nvSpPr>
          <p:cNvPr id="2055" name="Rectangle 7"/>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t/>
            </a:r>
            <a:br>
              <a:rPr kumimoji="0" lang="ru-RU" sz="1100" b="0" i="0" u="none" strike="noStrike" cap="none" normalizeH="0" baseline="0" smtClean="0">
                <a:ln>
                  <a:noFill/>
                </a:ln>
                <a:solidFill>
                  <a:schemeClr val="tx1"/>
                </a:solidFill>
                <a:effectLst/>
                <a:latin typeface="Calibri" pitchFamily="34" charset="0"/>
                <a:ea typeface="Times New Roman" pitchFamily="18" charset="0"/>
                <a:cs typeface="Times New Roman" pitchFamily="18"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056" name="Rectangle 8"/>
          <p:cNvSpPr>
            <a:spLocks noChangeArrowheads="1"/>
          </p:cNvSpPr>
          <p:nvPr/>
        </p:nvSpPr>
        <p:spPr bwMode="auto">
          <a:xfrm>
            <a:off x="642910" y="1000108"/>
            <a:ext cx="850109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Прямоугольник 18"/>
          <p:cNvSpPr/>
          <p:nvPr/>
        </p:nvSpPr>
        <p:spPr>
          <a:xfrm>
            <a:off x="500002" y="571480"/>
            <a:ext cx="8643998" cy="1015663"/>
          </a:xfrm>
          <a:prstGeom prst="rect">
            <a:avLst/>
          </a:prstGeom>
        </p:spPr>
        <p:txBody>
          <a:bodyPr wrap="square">
            <a:spAutoFit/>
          </a:bodyPr>
          <a:lstStyle/>
          <a:p>
            <a:pPr lvl="0" fontAlgn="base">
              <a:spcBef>
                <a:spcPct val="0"/>
              </a:spcBef>
              <a:spcAft>
                <a:spcPct val="0"/>
              </a:spcAft>
            </a:pPr>
            <a:r>
              <a:rPr lang="ru-RU" sz="2000" b="1" dirty="0" smtClean="0">
                <a:solidFill>
                  <a:srgbClr val="000000"/>
                </a:solidFill>
                <a:latin typeface="Times New Roman" pitchFamily="18" charset="0"/>
                <a:ea typeface="Times New Roman" pitchFamily="18" charset="0"/>
                <a:cs typeface="Times New Roman" pitchFamily="18" charset="0"/>
              </a:rPr>
              <a:t>«Мусорное рукоделие » </a:t>
            </a:r>
            <a:r>
              <a:rPr lang="ru-RU" sz="2000" dirty="0" smtClean="0">
                <a:solidFill>
                  <a:srgbClr val="000000"/>
                </a:solidFill>
                <a:latin typeface="Times New Roman" pitchFamily="18" charset="0"/>
                <a:ea typeface="Times New Roman" pitchFamily="18" charset="0"/>
                <a:cs typeface="Times New Roman" pitchFamily="18" charset="0"/>
              </a:rPr>
              <a:t>-конфетти  и серпантина который  мог бы стать мусором, сделали аппликацию человечков: «Хоккеисты», «Футболисты», «Фигуристы», «Штангисты» и изготовили книгу: «Книга спортивных игр»</a:t>
            </a:r>
            <a:endParaRPr lang="ru-RU" sz="2000" dirty="0" smtClean="0">
              <a:latin typeface="Times New Roman" pitchFamily="18" charset="0"/>
              <a:cs typeface="Times New Roman" pitchFamily="18" charset="0"/>
            </a:endParaRPr>
          </a:p>
        </p:txBody>
      </p:sp>
      <p:pic>
        <p:nvPicPr>
          <p:cNvPr id="20" name="Рисунок 19" descr="D:\фото\IMG_20190117_103834.jpg"/>
          <p:cNvPicPr/>
          <p:nvPr/>
        </p:nvPicPr>
        <p:blipFill>
          <a:blip r:embed="rId9" cstate="email"/>
          <a:srcRect/>
          <a:stretch>
            <a:fillRect/>
          </a:stretch>
        </p:blipFill>
        <p:spPr bwMode="auto">
          <a:xfrm>
            <a:off x="4429124" y="4071942"/>
            <a:ext cx="2000264" cy="2571768"/>
          </a:xfrm>
          <a:prstGeom prst="rect">
            <a:avLst/>
          </a:prstGeom>
          <a:ln>
            <a:noFill/>
          </a:ln>
          <a:effectLst>
            <a:softEdge rad="112500"/>
          </a:effectLst>
        </p:spPr>
      </p:pic>
      <p:pic>
        <p:nvPicPr>
          <p:cNvPr id="21" name="Picture 2"/>
          <p:cNvPicPr>
            <a:picLocks noChangeAspect="1" noChangeArrowheads="1" noCrop="1"/>
          </p:cNvPicPr>
          <p:nvPr/>
        </p:nvPicPr>
        <p:blipFill>
          <a:blip r:embed="rId10" cstate="print"/>
          <a:srcRect/>
          <a:stretch>
            <a:fillRect/>
          </a:stretch>
        </p:blipFill>
        <p:spPr bwMode="auto">
          <a:xfrm>
            <a:off x="6786578" y="4071942"/>
            <a:ext cx="2011036" cy="2592000"/>
          </a:xfrm>
          <a:prstGeom prst="rect">
            <a:avLst/>
          </a:prstGeom>
          <a:noFill/>
          <a:ln w="9525">
            <a:noFill/>
            <a:miter lim="800000"/>
            <a:headEnd/>
            <a:tailEnd/>
          </a:ln>
        </p:spPr>
      </p:pic>
      <p:sp>
        <p:nvSpPr>
          <p:cNvPr id="22" name="Прямоугольник 21"/>
          <p:cNvSpPr/>
          <p:nvPr/>
        </p:nvSpPr>
        <p:spPr>
          <a:xfrm>
            <a:off x="1285852" y="142852"/>
            <a:ext cx="6957610" cy="461665"/>
          </a:xfrm>
          <a:prstGeom prst="rect">
            <a:avLst/>
          </a:prstGeom>
        </p:spPr>
        <p:txBody>
          <a:bodyPr wrap="none">
            <a:spAutoFit/>
          </a:bodyPr>
          <a:lstStyle/>
          <a:p>
            <a:pPr>
              <a:buFont typeface="Wingdings" pitchFamily="2" charset="2"/>
              <a:buChar char="v"/>
            </a:pP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Технология: «Праздники по ситуации месяца»</a:t>
            </a:r>
            <a:endParaRPr lang="ru-RU"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50177" name="Rectangle 1"/>
          <p:cNvSpPr>
            <a:spLocks noChangeArrowheads="1"/>
          </p:cNvSpPr>
          <p:nvPr/>
        </p:nvSpPr>
        <p:spPr bwMode="auto">
          <a:xfrm>
            <a:off x="285720" y="142852"/>
            <a:ext cx="857256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Мини- огород «Луковая грядка </a:t>
            </a:r>
            <a:r>
              <a:rPr kumimoji="0" lang="ru-RU" sz="24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Чиполлино</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это возможность видеть результаты своей работы, а самое главное - это хороший способ употреблять в пищу собственные экологически чистые  продукты.</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5" name="Рисунок 4" descr="C:\Users\Пользователь\AppData\Local\Microsoft\Windows\Temporary Internet Files\Content.Word\IMG_20190305_173233.jpg"/>
          <p:cNvPicPr/>
          <p:nvPr/>
        </p:nvPicPr>
        <p:blipFill>
          <a:blip r:embed="rId3" cstate="email"/>
          <a:srcRect/>
          <a:stretch>
            <a:fillRect/>
          </a:stretch>
        </p:blipFill>
        <p:spPr bwMode="auto">
          <a:xfrm>
            <a:off x="3357554" y="1285860"/>
            <a:ext cx="2500330" cy="1512000"/>
          </a:xfrm>
          <a:prstGeom prst="rect">
            <a:avLst/>
          </a:prstGeom>
          <a:noFill/>
          <a:ln w="9525">
            <a:noFill/>
            <a:miter lim="800000"/>
            <a:headEnd/>
            <a:tailEnd/>
          </a:ln>
        </p:spPr>
      </p:pic>
      <p:pic>
        <p:nvPicPr>
          <p:cNvPr id="6" name="Рисунок 5" descr="C:\Users\Пользователь\AppData\Local\Microsoft\Windows\Temporary Internet Files\Content.Word\IMG_20190305_173935.jpg"/>
          <p:cNvPicPr/>
          <p:nvPr/>
        </p:nvPicPr>
        <p:blipFill>
          <a:blip r:embed="rId4" cstate="email"/>
          <a:srcRect/>
          <a:stretch>
            <a:fillRect/>
          </a:stretch>
        </p:blipFill>
        <p:spPr bwMode="auto">
          <a:xfrm>
            <a:off x="3428992" y="2928934"/>
            <a:ext cx="2428892" cy="1476000"/>
          </a:xfrm>
          <a:prstGeom prst="rect">
            <a:avLst/>
          </a:prstGeom>
          <a:noFill/>
          <a:ln w="9525">
            <a:noFill/>
            <a:miter lim="800000"/>
            <a:headEnd/>
            <a:tailEnd/>
          </a:ln>
        </p:spPr>
      </p:pic>
      <p:pic>
        <p:nvPicPr>
          <p:cNvPr id="7" name="Рисунок 6" descr="C:\Users\Пользователь\AppData\Local\Microsoft\Windows\Temporary Internet Files\Content.Word\IMG_20190304_075829.jpg"/>
          <p:cNvPicPr/>
          <p:nvPr/>
        </p:nvPicPr>
        <p:blipFill>
          <a:blip r:embed="rId5" cstate="email"/>
          <a:srcRect/>
          <a:stretch>
            <a:fillRect/>
          </a:stretch>
        </p:blipFill>
        <p:spPr bwMode="auto">
          <a:xfrm>
            <a:off x="6429388" y="1285860"/>
            <a:ext cx="2357454" cy="3000396"/>
          </a:xfrm>
          <a:prstGeom prst="rect">
            <a:avLst/>
          </a:prstGeom>
          <a:noFill/>
          <a:ln w="9525">
            <a:noFill/>
            <a:miter lim="800000"/>
            <a:headEnd/>
            <a:tailEnd/>
          </a:ln>
        </p:spPr>
      </p:pic>
      <p:pic>
        <p:nvPicPr>
          <p:cNvPr id="50178" name="Picture 2" descr="D:\пользователь\Desktop\конкурсы МБДОУ\Лэпбук Лук\IMG_20190226_081951.jpg"/>
          <p:cNvPicPr>
            <a:picLocks noChangeAspect="1" noChangeArrowheads="1"/>
          </p:cNvPicPr>
          <p:nvPr/>
        </p:nvPicPr>
        <p:blipFill>
          <a:blip r:embed="rId6" cstate="email"/>
          <a:srcRect/>
          <a:stretch>
            <a:fillRect/>
          </a:stretch>
        </p:blipFill>
        <p:spPr bwMode="auto">
          <a:xfrm>
            <a:off x="571472" y="1285860"/>
            <a:ext cx="2357454" cy="2857520"/>
          </a:xfrm>
          <a:prstGeom prst="rect">
            <a:avLst/>
          </a:prstGeom>
          <a:noFill/>
        </p:spPr>
      </p:pic>
      <p:pic>
        <p:nvPicPr>
          <p:cNvPr id="50179" name="Picture 3" descr="D:\пользователь\Desktop\конкурсы МБДОУ\Лэпбук Лук\IMG_20190301_160043.jpg"/>
          <p:cNvPicPr>
            <a:picLocks noChangeAspect="1" noChangeArrowheads="1"/>
          </p:cNvPicPr>
          <p:nvPr/>
        </p:nvPicPr>
        <p:blipFill>
          <a:blip r:embed="rId7" cstate="email"/>
          <a:srcRect/>
          <a:stretch>
            <a:fillRect/>
          </a:stretch>
        </p:blipFill>
        <p:spPr bwMode="auto">
          <a:xfrm>
            <a:off x="642910" y="4214818"/>
            <a:ext cx="2000264" cy="2500330"/>
          </a:xfrm>
          <a:prstGeom prst="rect">
            <a:avLst/>
          </a:prstGeom>
          <a:noFill/>
        </p:spPr>
      </p:pic>
      <p:pic>
        <p:nvPicPr>
          <p:cNvPr id="10" name="Рисунок 9" descr="D:\фото\IMG_20190228_183526.jpg"/>
          <p:cNvPicPr/>
          <p:nvPr/>
        </p:nvPicPr>
        <p:blipFill>
          <a:blip r:embed="rId8" cstate="email"/>
          <a:srcRect/>
          <a:stretch>
            <a:fillRect/>
          </a:stretch>
        </p:blipFill>
        <p:spPr bwMode="auto">
          <a:xfrm>
            <a:off x="3214678" y="4500570"/>
            <a:ext cx="2786082" cy="2214578"/>
          </a:xfrm>
          <a:prstGeom prst="rect">
            <a:avLst/>
          </a:prstGeom>
          <a:ln>
            <a:noFill/>
          </a:ln>
          <a:effectLst>
            <a:softEdge rad="112500"/>
          </a:effectLst>
        </p:spPr>
      </p:pic>
      <p:pic>
        <p:nvPicPr>
          <p:cNvPr id="11" name="Рисунок 10" descr="C:\Users\Пользователь\AppData\Local\Microsoft\Windows\Temporary Internet Files\Content.Word\IMG_20190303_103252.jpg"/>
          <p:cNvPicPr/>
          <p:nvPr/>
        </p:nvPicPr>
        <p:blipFill>
          <a:blip r:embed="rId9" cstate="email"/>
          <a:srcRect/>
          <a:stretch>
            <a:fillRect/>
          </a:stretch>
        </p:blipFill>
        <p:spPr bwMode="auto">
          <a:xfrm>
            <a:off x="6286512" y="4572008"/>
            <a:ext cx="2643206" cy="205263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785918" y="285728"/>
            <a:ext cx="5202322" cy="461665"/>
          </a:xfrm>
          <a:prstGeom prst="rect">
            <a:avLst/>
          </a:prstGeom>
        </p:spPr>
        <p:txBody>
          <a:bodyPr wrap="none">
            <a:spAutoFit/>
          </a:bodyPr>
          <a:lstStyle/>
          <a:p>
            <a:pPr>
              <a:buFont typeface="Wingdings" pitchFamily="2" charset="2"/>
              <a:buChar char="v"/>
            </a:pPr>
            <a:r>
              <a:rPr lang="ru-RU" sz="2400" b="1" dirty="0" smtClean="0">
                <a:solidFill>
                  <a:srgbClr val="002060"/>
                </a:solidFill>
                <a:latin typeface="Times New Roman" pitchFamily="18" charset="0"/>
                <a:cs typeface="Times New Roman" pitchFamily="18" charset="0"/>
              </a:rPr>
              <a:t>Технология «Волшебный телефон</a:t>
            </a:r>
            <a:endParaRPr lang="ru-RU" sz="2400" dirty="0">
              <a:latin typeface="Times New Roman" pitchFamily="18" charset="0"/>
              <a:cs typeface="Times New Roman" pitchFamily="18" charset="0"/>
            </a:endParaRPr>
          </a:p>
        </p:txBody>
      </p:sp>
      <p:sp>
        <p:nvSpPr>
          <p:cNvPr id="4" name="Прямоугольник 3"/>
          <p:cNvSpPr/>
          <p:nvPr/>
        </p:nvSpPr>
        <p:spPr>
          <a:xfrm>
            <a:off x="285720" y="928670"/>
            <a:ext cx="8858280" cy="1015663"/>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«Волшебный телефон»- это телефон доверия для детей, который даёт им возможность открыть сказочному персонажу то, что они не доверили бы никому из взрослых.</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Прямоугольник 5"/>
          <p:cNvSpPr/>
          <p:nvPr/>
        </p:nvSpPr>
        <p:spPr>
          <a:xfrm>
            <a:off x="428596" y="2000240"/>
            <a:ext cx="8286808" cy="707886"/>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Развивает у детей умение самостоятельно выражать свои чувства и мысли, развивает социальную активность.</a:t>
            </a:r>
          </a:p>
        </p:txBody>
      </p:sp>
      <p:pic>
        <p:nvPicPr>
          <p:cNvPr id="1026" name="Picture 2"/>
          <p:cNvPicPr>
            <a:picLocks noChangeAspect="1" noChangeArrowheads="1"/>
          </p:cNvPicPr>
          <p:nvPr/>
        </p:nvPicPr>
        <p:blipFill>
          <a:blip r:embed="rId2" cstate="email"/>
          <a:srcRect/>
          <a:stretch>
            <a:fillRect/>
          </a:stretch>
        </p:blipFill>
        <p:spPr bwMode="auto">
          <a:xfrm>
            <a:off x="928662" y="2754000"/>
            <a:ext cx="2970000" cy="3960000"/>
          </a:xfrm>
          <a:prstGeom prst="rect">
            <a:avLst/>
          </a:prstGeom>
          <a:ln>
            <a:noFill/>
          </a:ln>
          <a:effectLst>
            <a:softEdge rad="112500"/>
          </a:effectLst>
        </p:spPr>
      </p:pic>
      <p:pic>
        <p:nvPicPr>
          <p:cNvPr id="1027" name="Picture 3"/>
          <p:cNvPicPr>
            <a:picLocks noChangeAspect="1" noChangeArrowheads="1"/>
          </p:cNvPicPr>
          <p:nvPr/>
        </p:nvPicPr>
        <p:blipFill>
          <a:blip r:embed="rId3" cstate="email"/>
          <a:srcRect/>
          <a:stretch>
            <a:fillRect/>
          </a:stretch>
        </p:blipFill>
        <p:spPr bwMode="auto">
          <a:xfrm>
            <a:off x="5286380" y="2714620"/>
            <a:ext cx="2988680" cy="39600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142844" y="1533465"/>
            <a:ext cx="9001156" cy="5324535"/>
          </a:xfrm>
          <a:prstGeom prst="rect">
            <a:avLst/>
          </a:prstGeom>
        </p:spPr>
        <p:txBody>
          <a:bodyPr wrap="square">
            <a:spAutoFit/>
          </a:bodyPr>
          <a:lstStyle/>
          <a:p>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p>
          <a:p>
            <a:r>
              <a:rPr lang="ru-RU" sz="2000" dirty="0" smtClean="0">
                <a:latin typeface="Times New Roman" pitchFamily="18" charset="0"/>
                <a:cs typeface="Times New Roman" pitchFamily="18" charset="0"/>
              </a:rPr>
              <a:t> </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«Ежедневный рефлексивный круг» провожу каждый день. </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Для того чтобы обсуждение прошло эффективно создаю психологический настрой: включаю медитативную музыку. Желательно, чтобы круг, образованный детьми, находился всегда в одном и том же месте, так как дети привыкают обсуждать проблемы в кругу. </a:t>
            </a:r>
            <a:b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b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Вопросы, задавая во время «Ежедневного рефлексивного круга» распределяла на несколько тем: «Чем мы сегодня будем заниматься?», «Почему мы выбираем именно эту тему и проблемы?»,  «Что интересного произошло у нас в группе вчера?», «Как вы думаете, кого мы можем назвать справедливым?  А кого добрым, заботливым?», «Почему не удается соблюдать правила в группе?» </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Вопросы,  задаваемые детям строила чаще всего исходя из тематики планирования.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endParaRPr lang="ru-RU" sz="2000" dirty="0">
              <a:latin typeface="Times New Roman" pitchFamily="18" charset="0"/>
              <a:cs typeface="Times New Roman" pitchFamily="18" charset="0"/>
            </a:endParaRPr>
          </a:p>
        </p:txBody>
      </p:sp>
      <p:sp>
        <p:nvSpPr>
          <p:cNvPr id="4" name="Прямоугольник 3"/>
          <p:cNvSpPr/>
          <p:nvPr/>
        </p:nvSpPr>
        <p:spPr>
          <a:xfrm>
            <a:off x="0" y="785794"/>
            <a:ext cx="8786874" cy="1631216"/>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«Рефлексивный круг -  это технология, позволяющая стимулировать речевую активность дошкольников, мыслительные возможности. «Круг» способствует совершенствованию речи как средства общения, помогает детям высказывать предположения, делать простейшие выводы, учит излагать свои мысли понятно для окружающих, развивает  самостоятельность суждений.  </a:t>
            </a:r>
            <a:endParaRPr lang="ru-RU" sz="2000" dirty="0">
              <a:solidFill>
                <a:srgbClr val="002060"/>
              </a:solidFill>
              <a:effectLst>
                <a:outerShdw blurRad="38100" dist="38100" dir="2700000" algn="tl">
                  <a:srgbClr val="000000">
                    <a:alpha val="43137"/>
                  </a:srgbClr>
                </a:outerShdw>
              </a:effectLst>
            </a:endParaRPr>
          </a:p>
        </p:txBody>
      </p:sp>
      <p:sp>
        <p:nvSpPr>
          <p:cNvPr id="5" name="Прямоугольник 4"/>
          <p:cNvSpPr/>
          <p:nvPr/>
        </p:nvSpPr>
        <p:spPr>
          <a:xfrm>
            <a:off x="785786" y="214290"/>
            <a:ext cx="8001056" cy="461665"/>
          </a:xfrm>
          <a:prstGeom prst="rect">
            <a:avLst/>
          </a:prstGeom>
        </p:spPr>
        <p:txBody>
          <a:bodyPr wrap="square">
            <a:spAutoFit/>
          </a:bodyPr>
          <a:lstStyle/>
          <a:p>
            <a:pPr algn="ctr">
              <a:buFont typeface="Wingdings" pitchFamily="2" charset="2"/>
              <a:buChar char="v"/>
            </a:pPr>
            <a:r>
              <a:rPr lang="ru-RU" sz="2400" b="1" dirty="0" smtClean="0">
                <a:solidFill>
                  <a:srgbClr val="002060"/>
                </a:solidFill>
                <a:latin typeface="Times New Roman" pitchFamily="18" charset="0"/>
                <a:cs typeface="Times New Roman" pitchFamily="18" charset="0"/>
              </a:rPr>
              <a:t>Технология « Рефлексивный круг» </a:t>
            </a:r>
            <a:endParaRPr lang="ru-RU" sz="2400" dirty="0">
              <a:solidFill>
                <a:srgbClr val="00206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857224" y="214290"/>
            <a:ext cx="7358114" cy="707886"/>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Дети в кругу сами без присутствия педагога. </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Пользуются этой технологией для обсуждения своих проблем. </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descr="D:\пользователь\Desktop\Детсад фото\Детсад фото\IMG_20180510_103659.jpg"/>
          <p:cNvPicPr>
            <a:picLocks noChangeAspect="1" noChangeArrowheads="1"/>
          </p:cNvPicPr>
          <p:nvPr/>
        </p:nvPicPr>
        <p:blipFill>
          <a:blip r:embed="rId3" cstate="email"/>
          <a:srcRect/>
          <a:stretch>
            <a:fillRect/>
          </a:stretch>
        </p:blipFill>
        <p:spPr bwMode="auto">
          <a:xfrm>
            <a:off x="142844" y="3929066"/>
            <a:ext cx="3360000" cy="2662876"/>
          </a:xfrm>
          <a:prstGeom prst="rect">
            <a:avLst/>
          </a:prstGeom>
          <a:ln>
            <a:noFill/>
          </a:ln>
          <a:effectLst>
            <a:softEdge rad="112500"/>
          </a:effectLst>
        </p:spPr>
      </p:pic>
      <p:pic>
        <p:nvPicPr>
          <p:cNvPr id="1027" name="Picture 3" descr="D:\пользователь\Desktop\Детсад фото\Детсад фото\IMG_20181023_090245.jpg"/>
          <p:cNvPicPr>
            <a:picLocks noChangeAspect="1" noChangeArrowheads="1"/>
          </p:cNvPicPr>
          <p:nvPr/>
        </p:nvPicPr>
        <p:blipFill>
          <a:blip r:embed="rId4" cstate="email"/>
          <a:srcRect/>
          <a:stretch>
            <a:fillRect/>
          </a:stretch>
        </p:blipFill>
        <p:spPr bwMode="auto">
          <a:xfrm>
            <a:off x="5496000" y="3857628"/>
            <a:ext cx="3504000" cy="2628000"/>
          </a:xfrm>
          <a:prstGeom prst="rect">
            <a:avLst/>
          </a:prstGeom>
          <a:ln>
            <a:noFill/>
          </a:ln>
          <a:effectLst>
            <a:softEdge rad="112500"/>
          </a:effectLst>
        </p:spPr>
      </p:pic>
      <p:pic>
        <p:nvPicPr>
          <p:cNvPr id="6" name="Picture 3" descr="D:\пользователь\Desktop\Детсад фото\IMG_20180508_120536.jpg"/>
          <p:cNvPicPr>
            <a:picLocks noChangeAspect="1" noChangeArrowheads="1"/>
          </p:cNvPicPr>
          <p:nvPr/>
        </p:nvPicPr>
        <p:blipFill>
          <a:blip r:embed="rId5" cstate="email"/>
          <a:srcRect/>
          <a:stretch>
            <a:fillRect/>
          </a:stretch>
        </p:blipFill>
        <p:spPr bwMode="auto">
          <a:xfrm>
            <a:off x="2786050" y="928670"/>
            <a:ext cx="3501709" cy="2736000"/>
          </a:xfrm>
          <a:prstGeom prst="rect">
            <a:avLst/>
          </a:prstGeom>
          <a:ln>
            <a:noFill/>
          </a:ln>
          <a:effectLst>
            <a:softEdge rad="112500"/>
          </a:effectLst>
        </p:spPr>
      </p:pic>
      <p:pic>
        <p:nvPicPr>
          <p:cNvPr id="4" name="Picture 2"/>
          <p:cNvPicPr>
            <a:picLocks noChangeAspect="1" noChangeArrowheads="1"/>
          </p:cNvPicPr>
          <p:nvPr/>
        </p:nvPicPr>
        <p:blipFill>
          <a:blip r:embed="rId6" cstate="email"/>
          <a:srcRect/>
          <a:stretch>
            <a:fillRect/>
          </a:stretch>
        </p:blipFill>
        <p:spPr bwMode="auto">
          <a:xfrm>
            <a:off x="3500430" y="3857628"/>
            <a:ext cx="2052000" cy="2736000"/>
          </a:xfrm>
          <a:prstGeom prst="rect">
            <a:avLst/>
          </a:prstGeom>
          <a:noFill/>
          <a:ln w="9525">
            <a:noFill/>
            <a:miter lim="800000"/>
            <a:headEnd/>
            <a:tailEnd/>
          </a:ln>
          <a:effectLst/>
        </p:spPr>
      </p:pic>
      <p:pic>
        <p:nvPicPr>
          <p:cNvPr id="5" name="Picture 3"/>
          <p:cNvPicPr>
            <a:picLocks noChangeAspect="1" noChangeArrowheads="1"/>
          </p:cNvPicPr>
          <p:nvPr/>
        </p:nvPicPr>
        <p:blipFill>
          <a:blip r:embed="rId7" cstate="email"/>
          <a:srcRect/>
          <a:stretch>
            <a:fillRect/>
          </a:stretch>
        </p:blipFill>
        <p:spPr bwMode="auto">
          <a:xfrm>
            <a:off x="428596" y="1000108"/>
            <a:ext cx="2079000" cy="27720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8" cstate="email"/>
          <a:srcRect/>
          <a:stretch>
            <a:fillRect/>
          </a:stretch>
        </p:blipFill>
        <p:spPr bwMode="auto">
          <a:xfrm>
            <a:off x="6500826" y="928670"/>
            <a:ext cx="2155398" cy="27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 name="Прямоугольник 3"/>
          <p:cNvSpPr/>
          <p:nvPr/>
        </p:nvSpPr>
        <p:spPr>
          <a:xfrm>
            <a:off x="500002" y="214290"/>
            <a:ext cx="8643998" cy="707886"/>
          </a:xfrm>
          <a:prstGeom prst="rect">
            <a:avLst/>
          </a:prstGeom>
        </p:spPr>
        <p:txBody>
          <a:bodyPr wrap="square">
            <a:spAutoFit/>
          </a:bodyPr>
          <a:lstStyle/>
          <a:p>
            <a:pPr lvl="0" eaLnBrk="0" fontAlgn="base" hangingPunct="0">
              <a:spcBef>
                <a:spcPct val="0"/>
              </a:spcBef>
              <a:spcAft>
                <a:spcPct val="0"/>
              </a:spcAft>
            </a:pP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Социально-личностное развитие, целенаправленное, систематическое, помогает сформировать высокие нравственные личностные качества.</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Picture 2" descr="D:\пользователь\Desktop\Детсад фото\IMG_20180419_115446.jpg"/>
          <p:cNvPicPr>
            <a:picLocks noChangeAspect="1" noChangeArrowheads="1"/>
          </p:cNvPicPr>
          <p:nvPr/>
        </p:nvPicPr>
        <p:blipFill>
          <a:blip r:embed="rId3" cstate="email"/>
          <a:srcRect/>
          <a:stretch>
            <a:fillRect/>
          </a:stretch>
        </p:blipFill>
        <p:spPr bwMode="auto">
          <a:xfrm>
            <a:off x="2786050" y="857232"/>
            <a:ext cx="3710265" cy="2808000"/>
          </a:xfrm>
          <a:prstGeom prst="rect">
            <a:avLst/>
          </a:prstGeom>
          <a:ln>
            <a:noFill/>
          </a:ln>
          <a:effectLst>
            <a:softEdge rad="112500"/>
          </a:effectLst>
        </p:spPr>
      </p:pic>
      <p:pic>
        <p:nvPicPr>
          <p:cNvPr id="7" name="Рисунок 6" descr="D:\фото\IMG_20190123_084534.jpg"/>
          <p:cNvPicPr/>
          <p:nvPr/>
        </p:nvPicPr>
        <p:blipFill>
          <a:blip r:embed="rId4" cstate="email"/>
          <a:srcRect/>
          <a:stretch>
            <a:fillRect/>
          </a:stretch>
        </p:blipFill>
        <p:spPr bwMode="auto">
          <a:xfrm>
            <a:off x="214282" y="928670"/>
            <a:ext cx="2428892" cy="2928958"/>
          </a:xfrm>
          <a:prstGeom prst="rect">
            <a:avLst/>
          </a:prstGeom>
          <a:ln>
            <a:noFill/>
          </a:ln>
          <a:effectLst>
            <a:softEdge rad="112500"/>
          </a:effectLst>
        </p:spPr>
      </p:pic>
      <p:pic>
        <p:nvPicPr>
          <p:cNvPr id="8" name="Picture 2" descr="D:\фото\IMG_20190222_095913.jpg"/>
          <p:cNvPicPr>
            <a:picLocks noChangeAspect="1" noChangeArrowheads="1"/>
          </p:cNvPicPr>
          <p:nvPr/>
        </p:nvPicPr>
        <p:blipFill>
          <a:blip r:embed="rId5" cstate="email"/>
          <a:srcRect/>
          <a:stretch>
            <a:fillRect/>
          </a:stretch>
        </p:blipFill>
        <p:spPr bwMode="auto">
          <a:xfrm>
            <a:off x="6000760" y="3786190"/>
            <a:ext cx="2357454" cy="2928958"/>
          </a:xfrm>
          <a:prstGeom prst="rect">
            <a:avLst/>
          </a:prstGeom>
          <a:ln>
            <a:noFill/>
          </a:ln>
          <a:effectLst>
            <a:softEdge rad="112500"/>
          </a:effectLst>
        </p:spPr>
      </p:pic>
      <p:pic>
        <p:nvPicPr>
          <p:cNvPr id="1026" name="Picture 2" descr="F:\Дорога\IMG_20190403_121512.jpg"/>
          <p:cNvPicPr>
            <a:picLocks noChangeAspect="1" noChangeArrowheads="1"/>
          </p:cNvPicPr>
          <p:nvPr/>
        </p:nvPicPr>
        <p:blipFill>
          <a:blip r:embed="rId6" cstate="email"/>
          <a:srcRect/>
          <a:stretch>
            <a:fillRect/>
          </a:stretch>
        </p:blipFill>
        <p:spPr bwMode="auto">
          <a:xfrm>
            <a:off x="6429388" y="857232"/>
            <a:ext cx="2500330" cy="2928958"/>
          </a:xfrm>
          <a:prstGeom prst="rect">
            <a:avLst/>
          </a:prstGeom>
          <a:ln>
            <a:noFill/>
          </a:ln>
          <a:effectLst>
            <a:softEdge rad="112500"/>
          </a:effectLst>
        </p:spPr>
      </p:pic>
      <p:pic>
        <p:nvPicPr>
          <p:cNvPr id="9" name="Picture 2" descr="D:\фото\IMG_20181023_085838.jpg"/>
          <p:cNvPicPr>
            <a:picLocks noChangeAspect="1" noChangeArrowheads="1"/>
          </p:cNvPicPr>
          <p:nvPr/>
        </p:nvPicPr>
        <p:blipFill>
          <a:blip r:embed="rId7" cstate="email"/>
          <a:srcRect/>
          <a:stretch>
            <a:fillRect/>
          </a:stretch>
        </p:blipFill>
        <p:spPr bwMode="auto">
          <a:xfrm>
            <a:off x="3286116" y="3903728"/>
            <a:ext cx="2357454" cy="2954272"/>
          </a:xfrm>
          <a:prstGeom prst="rect">
            <a:avLst/>
          </a:prstGeom>
          <a:ln>
            <a:noFill/>
          </a:ln>
          <a:effectLst>
            <a:softEdge rad="112500"/>
          </a:effectLst>
        </p:spPr>
      </p:pic>
      <p:pic>
        <p:nvPicPr>
          <p:cNvPr id="10" name="Picture 2" descr="D:\фото\IMG_20181025_085506.jpg"/>
          <p:cNvPicPr>
            <a:picLocks noChangeAspect="1" noChangeArrowheads="1"/>
          </p:cNvPicPr>
          <p:nvPr/>
        </p:nvPicPr>
        <p:blipFill>
          <a:blip r:embed="rId8" cstate="email"/>
          <a:srcRect/>
          <a:stretch>
            <a:fillRect/>
          </a:stretch>
        </p:blipFill>
        <p:spPr bwMode="auto">
          <a:xfrm>
            <a:off x="642910" y="3834562"/>
            <a:ext cx="2324282" cy="302343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5720" y="214290"/>
            <a:ext cx="8643998" cy="6247864"/>
          </a:xfrm>
          <a:prstGeom prst="rect">
            <a:avLst/>
          </a:prstGeom>
          <a:noFill/>
        </p:spPr>
        <p:txBody>
          <a:bodyPr wrap="square" rtlCol="0">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Согласно ФГОС ДО и образовательной программы основные усилия направлены на:</a:t>
            </a: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Позитивную социализацию детей</a:t>
            </a: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Индивидуализацию их развития - </a:t>
            </a:r>
            <a:r>
              <a:rPr lang="ru-RU" sz="2000" dirty="0" smtClean="0"/>
              <a:t>  </a:t>
            </a:r>
            <a:r>
              <a:rPr lang="ru-RU" sz="20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это процесс и результат включения индивида в социальные отношения. </a:t>
            </a:r>
            <a:r>
              <a:rPr lang="ru-RU"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a:t>
            </a:r>
            <a:r>
              <a:rPr lang="ru-RU" sz="20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 стадии от рождения до 12 -13 лет ребёнок не критически усваивает социальный опыт, адаптируется к жизни подражая взрослым.</a:t>
            </a:r>
          </a:p>
          <a:p>
            <a:pPr fontAlgn="base"/>
            <a:endParaRPr lang="ru-RU" sz="2000" dirty="0" smtClean="0"/>
          </a:p>
          <a:p>
            <a:pPr fontAlgn="base"/>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Позитивная социализация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 это умение ребенка взаимодействовать с окружающими людьми, выстраивать свое поведение и деятельность, учитывая потребности и интересы других.</a:t>
            </a:r>
          </a:p>
          <a:p>
            <a:pPr fontAlgn="base"/>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Позитивная социализация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основана на получении нового опыта с радостью и удовольствием благодаря положительным подкреплениям, поощрениям, приятным эмоциям. Напротив, негативная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социализация</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связана с получением нового опыта путем наказаний, суровой критики, излишней строгости – то есть, негативных реакций окружающих.</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a:t>
            </a:r>
          </a:p>
          <a:p>
            <a:pPr fontAlgn="base"/>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Цель позитивной социализации</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 освоение</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дошкольниками первоначальных представлений </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социального характера и включение их в систему </a:t>
            </a:r>
          </a:p>
          <a:p>
            <a:pP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социальных отношений общества.</a:t>
            </a:r>
          </a:p>
        </p:txBody>
      </p:sp>
      <p:pic>
        <p:nvPicPr>
          <p:cNvPr id="5" name="Picture 2" descr="C:\Users\Пользователь\Downloads\img2.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732237" y="4806154"/>
            <a:ext cx="2089719" cy="19080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8" name="Прямоугольник 7"/>
          <p:cNvSpPr/>
          <p:nvPr/>
        </p:nvSpPr>
        <p:spPr>
          <a:xfrm>
            <a:off x="214282" y="857232"/>
            <a:ext cx="8715436" cy="1323439"/>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Акцию приурочили к празднику - День Матери.</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Это возможностью для детей сказать добрые слова, выразить свои чувства самому близкому человеку.</a:t>
            </a:r>
          </a:p>
          <a:p>
            <a:pPr algn="ct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9" name="TextBox 8"/>
          <p:cNvSpPr txBox="1"/>
          <p:nvPr/>
        </p:nvSpPr>
        <p:spPr>
          <a:xfrm>
            <a:off x="857224" y="214290"/>
            <a:ext cx="6858048" cy="461665"/>
          </a:xfrm>
          <a:prstGeom prst="rect">
            <a:avLst/>
          </a:prstGeom>
          <a:noFill/>
        </p:spPr>
        <p:txBody>
          <a:bodyPr wrap="square" rtlCol="0">
            <a:spAutoFit/>
          </a:bodyPr>
          <a:lstStyle/>
          <a:p>
            <a:pPr algn="ct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Социальная акция «Обними маму!»</a:t>
            </a:r>
            <a:endParaRPr lang="ru-RU" sz="24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6" name="Picture 2" descr="D:\пользователь\Desktop\Детсад фото\Детсад фото\IMG_20171107_115829.jpg"/>
          <p:cNvPicPr>
            <a:picLocks noChangeAspect="1" noChangeArrowheads="1"/>
          </p:cNvPicPr>
          <p:nvPr/>
        </p:nvPicPr>
        <p:blipFill>
          <a:blip r:embed="rId3" cstate="email"/>
          <a:srcRect/>
          <a:stretch>
            <a:fillRect/>
          </a:stretch>
        </p:blipFill>
        <p:spPr bwMode="auto">
          <a:xfrm>
            <a:off x="5643570" y="2000240"/>
            <a:ext cx="2862000" cy="3816000"/>
          </a:xfrm>
          <a:prstGeom prst="rect">
            <a:avLst/>
          </a:prstGeom>
          <a:ln>
            <a:noFill/>
          </a:ln>
          <a:effectLst>
            <a:softEdge rad="112500"/>
          </a:effectLst>
        </p:spPr>
      </p:pic>
      <p:pic>
        <p:nvPicPr>
          <p:cNvPr id="1027" name="Picture 3" descr="D:\пользователь\Desktop\Детсад фото\Детсад фото\IMG_20171107_120720.jpg"/>
          <p:cNvPicPr>
            <a:picLocks noChangeAspect="1" noChangeArrowheads="1"/>
          </p:cNvPicPr>
          <p:nvPr/>
        </p:nvPicPr>
        <p:blipFill>
          <a:blip r:embed="rId4" cstate="email"/>
          <a:srcRect/>
          <a:stretch>
            <a:fillRect/>
          </a:stretch>
        </p:blipFill>
        <p:spPr bwMode="auto">
          <a:xfrm>
            <a:off x="857224" y="2060848"/>
            <a:ext cx="4272000" cy="3204000"/>
          </a:xfrm>
          <a:prstGeom prst="rect">
            <a:avLst/>
          </a:prstGeom>
          <a:ln>
            <a:noFill/>
          </a:ln>
          <a:effectLst>
            <a:softEdge rad="112500"/>
          </a:effectLst>
        </p:spPr>
      </p:pic>
      <p:sp>
        <p:nvSpPr>
          <p:cNvPr id="12" name="Прямоугольник 11"/>
          <p:cNvSpPr/>
          <p:nvPr/>
        </p:nvSpPr>
        <p:spPr>
          <a:xfrm>
            <a:off x="357158" y="5857892"/>
            <a:ext cx="8215370" cy="707886"/>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Мы с воспитанниками нарисовали портреты мам и  изготовили сумочки им в подарок.</a:t>
            </a:r>
            <a:endParaRPr lang="ru-RU"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571472" y="142852"/>
            <a:ext cx="7786742" cy="1323439"/>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Самым ярким  и запоминающим событием стало занятие по выпечке настоящего слоенного печенья.</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Нам  очень хотелось порадовать наших любимых, родных и дорогих мам и бабушек  чем- то необыкновенным. </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Picture 3" descr="D:\пользователь\Desktop\Детсад фото\IMG_20171124_082441.jpg"/>
          <p:cNvPicPr>
            <a:picLocks noChangeAspect="1" noChangeArrowheads="1"/>
          </p:cNvPicPr>
          <p:nvPr/>
        </p:nvPicPr>
        <p:blipFill>
          <a:blip r:embed="rId3" cstate="email"/>
          <a:srcRect/>
          <a:stretch>
            <a:fillRect/>
          </a:stretch>
        </p:blipFill>
        <p:spPr bwMode="auto">
          <a:xfrm>
            <a:off x="3500430" y="4286256"/>
            <a:ext cx="2143140" cy="2340000"/>
          </a:xfrm>
          <a:prstGeom prst="rect">
            <a:avLst/>
          </a:prstGeom>
          <a:noFill/>
        </p:spPr>
      </p:pic>
      <p:pic>
        <p:nvPicPr>
          <p:cNvPr id="6" name="Picture 2" descr="D:\пользователь\Desktop\Детсад фото\IMG_20171122_100754.jpg"/>
          <p:cNvPicPr>
            <a:picLocks noChangeAspect="1" noChangeArrowheads="1"/>
          </p:cNvPicPr>
          <p:nvPr/>
        </p:nvPicPr>
        <p:blipFill>
          <a:blip r:embed="rId4" cstate="email"/>
          <a:srcRect/>
          <a:stretch>
            <a:fillRect/>
          </a:stretch>
        </p:blipFill>
        <p:spPr bwMode="auto">
          <a:xfrm>
            <a:off x="642912" y="1428736"/>
            <a:ext cx="2119599" cy="2700000"/>
          </a:xfrm>
          <a:prstGeom prst="rect">
            <a:avLst/>
          </a:prstGeom>
          <a:noFill/>
        </p:spPr>
      </p:pic>
      <p:pic>
        <p:nvPicPr>
          <p:cNvPr id="7" name="Picture 3" descr="C:\Program Files (x86)\img_20171122_082526.jpg"/>
          <p:cNvPicPr>
            <a:picLocks noChangeAspect="1" noChangeArrowheads="1"/>
          </p:cNvPicPr>
          <p:nvPr/>
        </p:nvPicPr>
        <p:blipFill>
          <a:blip r:embed="rId5"/>
          <a:srcRect/>
          <a:stretch>
            <a:fillRect/>
          </a:stretch>
        </p:blipFill>
        <p:spPr bwMode="auto">
          <a:xfrm>
            <a:off x="6143636" y="1500174"/>
            <a:ext cx="2556000" cy="2556000"/>
          </a:xfrm>
          <a:prstGeom prst="rect">
            <a:avLst/>
          </a:prstGeom>
          <a:noFill/>
        </p:spPr>
      </p:pic>
      <p:pic>
        <p:nvPicPr>
          <p:cNvPr id="8" name="Picture 4" descr="D:\пользователь\Desktop\Детсад фото\IMG_20171124_100135.jpg"/>
          <p:cNvPicPr>
            <a:picLocks noChangeAspect="1" noChangeArrowheads="1"/>
          </p:cNvPicPr>
          <p:nvPr/>
        </p:nvPicPr>
        <p:blipFill>
          <a:blip r:embed="rId6" cstate="email"/>
          <a:srcRect/>
          <a:stretch>
            <a:fillRect/>
          </a:stretch>
        </p:blipFill>
        <p:spPr bwMode="auto">
          <a:xfrm>
            <a:off x="5786446" y="4357694"/>
            <a:ext cx="3120000" cy="2340000"/>
          </a:xfrm>
          <a:prstGeom prst="rect">
            <a:avLst/>
          </a:prstGeom>
          <a:noFill/>
        </p:spPr>
      </p:pic>
      <p:pic>
        <p:nvPicPr>
          <p:cNvPr id="2050" name="Picture 2" descr="D:\пользователь\Desktop\Детсад фото\Детсад фото\IMG_20171122_082602.jpg"/>
          <p:cNvPicPr>
            <a:picLocks noChangeAspect="1" noChangeArrowheads="1"/>
          </p:cNvPicPr>
          <p:nvPr/>
        </p:nvPicPr>
        <p:blipFill>
          <a:blip r:embed="rId7" cstate="email"/>
          <a:srcRect/>
          <a:stretch>
            <a:fillRect/>
          </a:stretch>
        </p:blipFill>
        <p:spPr bwMode="auto">
          <a:xfrm>
            <a:off x="3000364" y="1500174"/>
            <a:ext cx="2784000" cy="2588066"/>
          </a:xfrm>
          <a:prstGeom prst="rect">
            <a:avLst/>
          </a:prstGeom>
          <a:noFill/>
        </p:spPr>
      </p:pic>
      <p:pic>
        <p:nvPicPr>
          <p:cNvPr id="2051" name="Picture 3" descr="D:\пользователь\Desktop\Детсад фото\Детсад фото\IMG_20171124_100130.jpg"/>
          <p:cNvPicPr>
            <a:picLocks noChangeAspect="1" noChangeArrowheads="1"/>
          </p:cNvPicPr>
          <p:nvPr/>
        </p:nvPicPr>
        <p:blipFill>
          <a:blip r:embed="rId8" cstate="email"/>
          <a:srcRect/>
          <a:stretch>
            <a:fillRect/>
          </a:stretch>
        </p:blipFill>
        <p:spPr bwMode="auto">
          <a:xfrm>
            <a:off x="214282" y="4357694"/>
            <a:ext cx="3120000" cy="23400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2000232" y="214290"/>
            <a:ext cx="4500594" cy="461665"/>
          </a:xfrm>
          <a:prstGeom prst="rect">
            <a:avLst/>
          </a:prstGeom>
        </p:spPr>
        <p:txBody>
          <a:bodyPr wrap="square">
            <a:spAutoFit/>
          </a:bodyPr>
          <a:lstStyle/>
          <a:p>
            <a:pPr algn="ctr"/>
            <a:r>
              <a:rPr lang="ru-RU" sz="2400" b="1" dirty="0" smtClean="0">
                <a:solidFill>
                  <a:srgbClr val="002060"/>
                </a:solidFill>
                <a:latin typeface="Times New Roman" pitchFamily="18" charset="0"/>
                <a:cs typeface="Times New Roman" pitchFamily="18" charset="0"/>
              </a:rPr>
              <a:t>Правила поведения на улице.</a:t>
            </a:r>
            <a:endParaRPr lang="ru-RU" sz="2400" b="1" dirty="0">
              <a:solidFill>
                <a:srgbClr val="002060"/>
              </a:solidFill>
              <a:latin typeface="Times New Roman" pitchFamily="18" charset="0"/>
              <a:cs typeface="Times New Roman" pitchFamily="18" charset="0"/>
            </a:endParaRPr>
          </a:p>
        </p:txBody>
      </p:sp>
      <p:pic>
        <p:nvPicPr>
          <p:cNvPr id="1026" name="Picture 2" descr="D:\фото\IMG_20190123_113635.jpg"/>
          <p:cNvPicPr>
            <a:picLocks noChangeAspect="1" noChangeArrowheads="1"/>
          </p:cNvPicPr>
          <p:nvPr/>
        </p:nvPicPr>
        <p:blipFill>
          <a:blip r:embed="rId3" cstate="email"/>
          <a:srcRect/>
          <a:stretch>
            <a:fillRect/>
          </a:stretch>
        </p:blipFill>
        <p:spPr bwMode="auto">
          <a:xfrm>
            <a:off x="3071802" y="714356"/>
            <a:ext cx="3267000" cy="4356000"/>
          </a:xfrm>
          <a:prstGeom prst="rect">
            <a:avLst/>
          </a:prstGeom>
          <a:noFill/>
        </p:spPr>
      </p:pic>
      <p:pic>
        <p:nvPicPr>
          <p:cNvPr id="2050" name="Picture 2" descr="D:\фото\IMG_20181025_083832.jpg"/>
          <p:cNvPicPr>
            <a:picLocks noChangeAspect="1" noChangeArrowheads="1"/>
          </p:cNvPicPr>
          <p:nvPr/>
        </p:nvPicPr>
        <p:blipFill>
          <a:blip r:embed="rId4" cstate="email"/>
          <a:srcRect/>
          <a:stretch>
            <a:fillRect/>
          </a:stretch>
        </p:blipFill>
        <p:spPr bwMode="auto">
          <a:xfrm>
            <a:off x="6429388" y="642918"/>
            <a:ext cx="2571768" cy="3643338"/>
          </a:xfrm>
          <a:prstGeom prst="rect">
            <a:avLst/>
          </a:prstGeom>
          <a:noFill/>
        </p:spPr>
      </p:pic>
      <p:pic>
        <p:nvPicPr>
          <p:cNvPr id="4" name="Picture 2" descr="D:\фото\IMG_20190123_113903.jpg"/>
          <p:cNvPicPr>
            <a:picLocks noChangeAspect="1" noChangeArrowheads="1"/>
          </p:cNvPicPr>
          <p:nvPr/>
        </p:nvPicPr>
        <p:blipFill>
          <a:blip r:embed="rId5" cstate="email"/>
          <a:srcRect/>
          <a:stretch>
            <a:fillRect/>
          </a:stretch>
        </p:blipFill>
        <p:spPr bwMode="auto">
          <a:xfrm>
            <a:off x="214282" y="714356"/>
            <a:ext cx="2727000" cy="3636000"/>
          </a:xfrm>
          <a:prstGeom prst="rect">
            <a:avLst/>
          </a:prstGeom>
          <a:noFill/>
        </p:spPr>
      </p:pic>
      <p:sp>
        <p:nvSpPr>
          <p:cNvPr id="7" name="Прямоугольник 6"/>
          <p:cNvSpPr/>
          <p:nvPr/>
        </p:nvSpPr>
        <p:spPr>
          <a:xfrm>
            <a:off x="0" y="5103674"/>
            <a:ext cx="9144000" cy="1631216"/>
          </a:xfrm>
          <a:prstGeom prst="rect">
            <a:avLst/>
          </a:prstGeom>
        </p:spPr>
        <p:txBody>
          <a:bodyPr wrap="square">
            <a:spAutoFit/>
          </a:bodyPr>
          <a:lstStyle/>
          <a:p>
            <a:pPr algn="ctr"/>
            <a:r>
              <a:rPr lang="ru-RU" sz="20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a:t>
            </a:r>
            <a:r>
              <a:rPr lang="ru-RU" sz="2000" b="1"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Экскурсия - как метод социализации дошкольников</a:t>
            </a:r>
            <a:r>
              <a:rPr lang="ru-RU" sz="2000" i="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заключается в формировании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социально</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-коммуникативной компетентности старших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дошкольников</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которая предполагает формирование общей культуры речи, развитие интеллектуальных и личностных качеств, обеспечивающих </a:t>
            </a: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социальную</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успешность детей. </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3" name="Прямоугольник 2"/>
          <p:cNvSpPr/>
          <p:nvPr/>
        </p:nvSpPr>
        <p:spPr>
          <a:xfrm>
            <a:off x="357158" y="142852"/>
            <a:ext cx="8358246" cy="1692771"/>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«Дерево нашей дружбы»</a:t>
            </a:r>
          </a:p>
          <a:p>
            <a:pPr lvl="0"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 народе говорят: если обнять дерево, оно подарит силу и здоровье. </a:t>
            </a:r>
          </a:p>
          <a:p>
            <a:pPr lvl="0"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Дети </a:t>
            </a:r>
            <a:r>
              <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выбирали себе деревья и дружили с ними.</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Заряжались позитивом. </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Дружба - это искренность отношений и правда в общении.</a:t>
            </a:r>
          </a:p>
        </p:txBody>
      </p:sp>
      <p:pic>
        <p:nvPicPr>
          <p:cNvPr id="2050" name="Picture 2" descr="D:\пользователь\Desktop\Детсад фото\IMG_20181023_090433.jpg"/>
          <p:cNvPicPr>
            <a:picLocks noChangeAspect="1" noChangeArrowheads="1"/>
          </p:cNvPicPr>
          <p:nvPr/>
        </p:nvPicPr>
        <p:blipFill>
          <a:blip r:embed="rId3" cstate="email"/>
          <a:srcRect/>
          <a:stretch>
            <a:fillRect/>
          </a:stretch>
        </p:blipFill>
        <p:spPr bwMode="auto">
          <a:xfrm>
            <a:off x="214282" y="2143116"/>
            <a:ext cx="2835000" cy="3780000"/>
          </a:xfrm>
          <a:prstGeom prst="rect">
            <a:avLst/>
          </a:prstGeom>
          <a:noFill/>
        </p:spPr>
      </p:pic>
      <p:pic>
        <p:nvPicPr>
          <p:cNvPr id="2051" name="Picture 3" descr="D:\пользователь\Desktop\Детсад фото\IMG_20181023_090452.jpg"/>
          <p:cNvPicPr>
            <a:picLocks noChangeAspect="1" noChangeArrowheads="1"/>
          </p:cNvPicPr>
          <p:nvPr/>
        </p:nvPicPr>
        <p:blipFill>
          <a:blip r:embed="rId4" cstate="email"/>
          <a:srcRect/>
          <a:stretch>
            <a:fillRect/>
          </a:stretch>
        </p:blipFill>
        <p:spPr bwMode="auto">
          <a:xfrm>
            <a:off x="6072198" y="2143116"/>
            <a:ext cx="2835000" cy="3780000"/>
          </a:xfrm>
          <a:prstGeom prst="rect">
            <a:avLst/>
          </a:prstGeom>
          <a:noFill/>
        </p:spPr>
      </p:pic>
      <p:pic>
        <p:nvPicPr>
          <p:cNvPr id="2052" name="Picture 4" descr="D:\пользователь\Desktop\Детсад фото\IMG_20181025_084232.jpg"/>
          <p:cNvPicPr>
            <a:picLocks noChangeAspect="1" noChangeArrowheads="1"/>
          </p:cNvPicPr>
          <p:nvPr/>
        </p:nvPicPr>
        <p:blipFill>
          <a:blip r:embed="rId5" cstate="email"/>
          <a:srcRect/>
          <a:stretch>
            <a:fillRect/>
          </a:stretch>
        </p:blipFill>
        <p:spPr bwMode="auto">
          <a:xfrm>
            <a:off x="3143240" y="2143116"/>
            <a:ext cx="2835000" cy="3780000"/>
          </a:xfrm>
          <a:prstGeom prst="rect">
            <a:avLst/>
          </a:prstGeom>
          <a:noFill/>
        </p:spPr>
      </p:pic>
      <p:sp>
        <p:nvSpPr>
          <p:cNvPr id="7" name="Прямоугольник 6"/>
          <p:cNvSpPr/>
          <p:nvPr/>
        </p:nvSpPr>
        <p:spPr>
          <a:xfrm>
            <a:off x="2000232" y="6072206"/>
            <a:ext cx="5546455" cy="461665"/>
          </a:xfrm>
          <a:prstGeom prst="rect">
            <a:avLst/>
          </a:prstGeom>
        </p:spPr>
        <p:txBody>
          <a:bodyPr wrap="none">
            <a:spAutoFit/>
          </a:bodyPr>
          <a:lstStyle/>
          <a:p>
            <a:r>
              <a:rPr lang="ru-RU"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Желаем всем надежных и верных друзей</a:t>
            </a: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pic>
        <p:nvPicPr>
          <p:cNvPr id="4" name="Picture 2" descr="C:\Users\Пользователь\Downloads\img0.jp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357158" y="1785926"/>
            <a:ext cx="4152849" cy="2916000"/>
          </a:xfrm>
          <a:prstGeom prst="rect">
            <a:avLst/>
          </a:prstGeom>
          <a:noFill/>
        </p:spPr>
      </p:pic>
      <p:sp>
        <p:nvSpPr>
          <p:cNvPr id="5" name="Прямоугольник 4"/>
          <p:cNvSpPr/>
          <p:nvPr/>
        </p:nvSpPr>
        <p:spPr>
          <a:xfrm>
            <a:off x="1857356" y="428604"/>
            <a:ext cx="5203925" cy="461665"/>
          </a:xfrm>
          <a:prstGeom prst="rect">
            <a:avLst/>
          </a:prstGeom>
        </p:spPr>
        <p:txBody>
          <a:bodyPr wrap="none">
            <a:spAutoFit/>
          </a:bodyPr>
          <a:lstStyle/>
          <a:p>
            <a:pPr algn="ctr" fontAlgn="base"/>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Условия позитивной социализации:</a:t>
            </a:r>
          </a:p>
        </p:txBody>
      </p:sp>
      <p:sp>
        <p:nvSpPr>
          <p:cNvPr id="6" name="Прямоугольник 5"/>
          <p:cNvSpPr/>
          <p:nvPr/>
        </p:nvSpPr>
        <p:spPr>
          <a:xfrm>
            <a:off x="4572000" y="1785926"/>
            <a:ext cx="4143404" cy="2862322"/>
          </a:xfrm>
          <a:prstGeom prst="rect">
            <a:avLst/>
          </a:prstGeom>
        </p:spPr>
        <p:txBody>
          <a:bodyPr wrap="square">
            <a:spAutoFit/>
          </a:bodyPr>
          <a:lstStyle/>
          <a:p>
            <a:pPr algn="ct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Это прежде всего комфорт  в душе ребёнка.</a:t>
            </a:r>
          </a:p>
          <a:p>
            <a:pPr algn="ct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Создание атмосферы, комфортной для каждого ребенка, способствующей развитию его индивидуальности, творчества, навыков созидательной деятельности и достижения жизненного успеха.</a:t>
            </a:r>
          </a:p>
        </p:txBody>
      </p:sp>
      <p:sp>
        <p:nvSpPr>
          <p:cNvPr id="3" name="Прямоугольник 2"/>
          <p:cNvSpPr/>
          <p:nvPr/>
        </p:nvSpPr>
        <p:spPr>
          <a:xfrm>
            <a:off x="1357290" y="5072074"/>
            <a:ext cx="6072230" cy="1015663"/>
          </a:xfrm>
          <a:prstGeom prst="rect">
            <a:avLst/>
          </a:prstGeom>
        </p:spPr>
        <p:txBody>
          <a:bodyPr wrap="square">
            <a:spAutoFit/>
          </a:bodyPr>
          <a:lstStyle/>
          <a:p>
            <a:pPr algn="ctr" fontAlgn="base"/>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Предусматривает установлении доброжелательных взаимоотношений в семье, между детьми и педагогами в учебно-воспитательных учреждениях.</a:t>
            </a:r>
          </a:p>
        </p:txBody>
      </p:sp>
      <p:sp>
        <p:nvSpPr>
          <p:cNvPr id="9" name="Прямоугольник 8"/>
          <p:cNvSpPr/>
          <p:nvPr/>
        </p:nvSpPr>
        <p:spPr>
          <a:xfrm>
            <a:off x="3143240" y="1142984"/>
            <a:ext cx="4805483" cy="400110"/>
          </a:xfrm>
          <a:prstGeom prst="rect">
            <a:avLst/>
          </a:prstGeom>
        </p:spPr>
        <p:txBody>
          <a:bodyPr wrap="none">
            <a:spAutoFit/>
          </a:bodyPr>
          <a:lstStyle/>
          <a:p>
            <a:pPr algn="r" fontAlgn="base"/>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Эмоциональное благополучие ребенка- </a:t>
            </a:r>
            <a:endParaRPr lang="ru-RU" sz="200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5" name="Прямоугольник 4"/>
          <p:cNvSpPr/>
          <p:nvPr/>
        </p:nvSpPr>
        <p:spPr>
          <a:xfrm>
            <a:off x="4143372" y="1571612"/>
            <a:ext cx="3643338" cy="4093428"/>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Это – воспитание уважения и терпимости к детям и взрослым независимо от социального происхождения, расовой и национальной принадлежности, языка, вероисповедания, пола, возраста, личностного и поведенческого своеобразия, уважения к чувству собственного достоинства других людей, их мнениям, желаниям, взглядам.</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0" name="Picture 2" descr="C:\Users\Пользователь\Downloads\img1.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421727">
            <a:off x="388962" y="1478606"/>
            <a:ext cx="3338187" cy="3060000"/>
          </a:xfrm>
          <a:prstGeom prst="rect">
            <a:avLst/>
          </a:prstGeom>
          <a:noFill/>
        </p:spPr>
      </p:pic>
      <p:sp>
        <p:nvSpPr>
          <p:cNvPr id="4" name="Прямоугольник 3"/>
          <p:cNvSpPr/>
          <p:nvPr/>
        </p:nvSpPr>
        <p:spPr>
          <a:xfrm>
            <a:off x="2143108" y="714356"/>
            <a:ext cx="6715204" cy="400110"/>
          </a:xfrm>
          <a:prstGeom prst="rect">
            <a:avLst/>
          </a:prstGeom>
        </p:spPr>
        <p:txBody>
          <a:bodyPr wrap="square">
            <a:spAutoFit/>
          </a:bodyPr>
          <a:lstStyle/>
          <a:p>
            <a:pPr>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Положительное отношение к окружающим людям- </a:t>
            </a:r>
            <a:endParaRPr lang="ru-RU" sz="2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 name="Прямоугольник 3"/>
          <p:cNvSpPr/>
          <p:nvPr/>
        </p:nvSpPr>
        <p:spPr>
          <a:xfrm>
            <a:off x="857224" y="642918"/>
            <a:ext cx="7143800" cy="400110"/>
          </a:xfrm>
          <a:prstGeom prst="rect">
            <a:avLst/>
          </a:prstGeom>
        </p:spPr>
        <p:txBody>
          <a:bodyPr wrap="square">
            <a:spAutoFit/>
          </a:bodyPr>
          <a:lstStyle/>
          <a:p>
            <a:pPr algn="ctr" fontAlgn="base">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Коммуникативная компетентность дошкольника -</a:t>
            </a:r>
          </a:p>
        </p:txBody>
      </p:sp>
      <p:sp>
        <p:nvSpPr>
          <p:cNvPr id="6" name="Прямоугольник 5"/>
          <p:cNvSpPr/>
          <p:nvPr/>
        </p:nvSpPr>
        <p:spPr>
          <a:xfrm>
            <a:off x="214282" y="5072074"/>
            <a:ext cx="6286544" cy="1015663"/>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Освоение различных способов разрешения конфликтных ситуаций, умений договариваться, соблюдать очерёдность, устанавливать новые контакты</a:t>
            </a:r>
            <a:endParaRPr lang="ru-RU" sz="2000" dirty="0">
              <a:solidFill>
                <a:srgbClr val="002060"/>
              </a:solidFill>
            </a:endParaRPr>
          </a:p>
        </p:txBody>
      </p:sp>
      <p:sp>
        <p:nvSpPr>
          <p:cNvPr id="45058" name="Rectangle 2"/>
          <p:cNvSpPr>
            <a:spLocks noChangeArrowheads="1"/>
          </p:cNvSpPr>
          <p:nvPr/>
        </p:nvSpPr>
        <p:spPr bwMode="auto">
          <a:xfrm>
            <a:off x="5357818" y="1000108"/>
            <a:ext cx="3071834"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tabLst/>
            </a:pPr>
            <a:r>
              <a:rPr lang="ru-RU" sz="2000" dirty="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э</a:t>
            </a:r>
            <a:r>
              <a:rPr kumimoji="0" lang="ru-RU" sz="2000" b="0" i="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то способность устанавливать и поддерживать необходимые эффективные контакты с другими людьми, сотрудничать, слушать и слышать, распознавать эмоциональные переживания и состояния других людей, выражать собственные эмоции.</a:t>
            </a:r>
            <a:endParaRPr kumimoji="0" lang="ru-RU" sz="2000" b="0" i="0" u="none" strike="noStrike" cap="none" normalizeH="0" baseline="0" dirty="0" smtClean="0">
              <a:ln>
                <a:noFill/>
              </a:ln>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Picture 3" descr="C:\Users\Пользователь\Downloads\Слайд1.png"/>
          <p:cNvPicPr>
            <a:picLocks noChangeAspect="1" noChangeArrowheads="1"/>
          </p:cNvPicPr>
          <p:nvPr/>
        </p:nvPicPr>
        <p:blipFill>
          <a:blip r:embed="rId3">
            <a:clrChange>
              <a:clrFrom>
                <a:srgbClr val="FFFFFF"/>
              </a:clrFrom>
              <a:clrTo>
                <a:srgbClr val="FFFFFF">
                  <a:alpha val="0"/>
                </a:srgbClr>
              </a:clrTo>
            </a:clrChange>
          </a:blip>
          <a:srcRect l="14062" t="43750" r="30469" b="14583"/>
          <a:stretch>
            <a:fillRect/>
          </a:stretch>
        </p:blipFill>
        <p:spPr bwMode="auto">
          <a:xfrm>
            <a:off x="714348" y="1643050"/>
            <a:ext cx="3897900" cy="242889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 name="Прямоугольник 3"/>
          <p:cNvSpPr/>
          <p:nvPr/>
        </p:nvSpPr>
        <p:spPr>
          <a:xfrm>
            <a:off x="4195579" y="1203882"/>
            <a:ext cx="4752528" cy="2554545"/>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Это формирование у ребёнка чувства собственного достоинства, осознания своих прав и свобод</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(право иметь собственное мнение, выбирать друзей, игрушки, виды деятельности, иметь личные вещи, по собственному усмотрению использовать личное время).</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Прямоугольник 4"/>
          <p:cNvSpPr/>
          <p:nvPr/>
        </p:nvSpPr>
        <p:spPr>
          <a:xfrm>
            <a:off x="428596" y="4000504"/>
            <a:ext cx="8358246" cy="1938992"/>
          </a:xfrm>
          <a:prstGeom prst="rect">
            <a:avLst/>
          </a:prstGeom>
        </p:spPr>
        <p:txBody>
          <a:bodyPr wrap="square">
            <a:spAutoFit/>
          </a:bodyPr>
          <a:lstStyle/>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Хорошо развитые социальные навыки дают возможность завязывать знакомства с интересными людьми, добиваться той работы, которая нравится, укреплять личные отношения. </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И наоборот, отсутствие хороших навыков общения может привести к одиночеству, что способствует развитию тревожных состояний и возникновению депрессии.</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Прямоугольник 6"/>
          <p:cNvSpPr/>
          <p:nvPr/>
        </p:nvSpPr>
        <p:spPr>
          <a:xfrm>
            <a:off x="1785918" y="571480"/>
            <a:ext cx="6500826" cy="400110"/>
          </a:xfrm>
          <a:prstGeom prst="rect">
            <a:avLst/>
          </a:prstGeom>
        </p:spPr>
        <p:txBody>
          <a:bodyPr wrap="square">
            <a:spAutoFit/>
          </a:bodyPr>
          <a:lstStyle/>
          <a:p>
            <a:pPr lvl="5" algn="r">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Развитие социальных навыков-</a:t>
            </a:r>
          </a:p>
        </p:txBody>
      </p:sp>
      <p:pic>
        <p:nvPicPr>
          <p:cNvPr id="53249" name="Picture 1" descr="C:\Program Files (x86)\img10.jpg"/>
          <p:cNvPicPr>
            <a:picLocks noChangeAspect="1" noChangeArrowheads="1"/>
          </p:cNvPicPr>
          <p:nvPr/>
        </p:nvPicPr>
        <p:blipFill>
          <a:blip r:embed="rId3" cstate="email"/>
          <a:srcRect/>
          <a:stretch>
            <a:fillRect/>
          </a:stretch>
        </p:blipFill>
        <p:spPr bwMode="auto">
          <a:xfrm>
            <a:off x="500034" y="857232"/>
            <a:ext cx="3571899" cy="235745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642918"/>
            <a:ext cx="7786742" cy="707886"/>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Наполнение которой представляет ребёнку возможность для            саморазвития.</a:t>
            </a:r>
            <a:endParaRPr lang="ru-RU" sz="2000" dirty="0"/>
          </a:p>
        </p:txBody>
      </p:sp>
      <p:pic>
        <p:nvPicPr>
          <p:cNvPr id="4" name="Picture 3" descr="C:\Program Files (x86)\img7.jpg"/>
          <p:cNvPicPr>
            <a:picLocks noChangeAspect="1" noChangeArrowheads="1"/>
          </p:cNvPicPr>
          <p:nvPr/>
        </p:nvPicPr>
        <p:blipFill>
          <a:blip r:embed="rId2"/>
          <a:srcRect/>
          <a:stretch>
            <a:fillRect/>
          </a:stretch>
        </p:blipFill>
        <p:spPr bwMode="auto">
          <a:xfrm>
            <a:off x="5429256" y="3714752"/>
            <a:ext cx="3289844" cy="2376000"/>
          </a:xfrm>
          <a:prstGeom prst="rect">
            <a:avLst/>
          </a:prstGeom>
          <a:ln>
            <a:noFill/>
          </a:ln>
          <a:effectLst>
            <a:softEdge rad="112500"/>
          </a:effectLst>
        </p:spPr>
      </p:pic>
      <p:pic>
        <p:nvPicPr>
          <p:cNvPr id="5" name="Picture 2" descr="C:\Users\Пользователь\Downloads\img0 (1).jpg"/>
          <p:cNvPicPr>
            <a:picLocks noChangeAspect="1" noChangeArrowheads="1"/>
          </p:cNvPicPr>
          <p:nvPr/>
        </p:nvPicPr>
        <p:blipFill>
          <a:blip r:embed="rId3" cstate="email"/>
          <a:srcRect/>
          <a:stretch>
            <a:fillRect/>
          </a:stretch>
        </p:blipFill>
        <p:spPr bwMode="auto">
          <a:xfrm>
            <a:off x="285720" y="1428736"/>
            <a:ext cx="4001479" cy="2628000"/>
          </a:xfrm>
          <a:prstGeom prst="rect">
            <a:avLst/>
          </a:prstGeom>
          <a:ln>
            <a:noFill/>
          </a:ln>
          <a:effectLst>
            <a:softEdge rad="112500"/>
          </a:effectLst>
        </p:spPr>
      </p:pic>
      <p:sp>
        <p:nvSpPr>
          <p:cNvPr id="6" name="Прямоугольник 5"/>
          <p:cNvSpPr/>
          <p:nvPr/>
        </p:nvSpPr>
        <p:spPr>
          <a:xfrm>
            <a:off x="1785918" y="214290"/>
            <a:ext cx="6786610" cy="400110"/>
          </a:xfrm>
          <a:prstGeom prst="rect">
            <a:avLst/>
          </a:prstGeom>
        </p:spPr>
        <p:txBody>
          <a:bodyPr wrap="square">
            <a:spAutoFit/>
          </a:bodyPr>
          <a:lstStyle/>
          <a:p>
            <a:pPr fontAlgn="base">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Обогащение предметно-пространственной среды</a:t>
            </a:r>
            <a:endParaRPr lang="ru-RU" sz="2000" b="1" dirty="0"/>
          </a:p>
        </p:txBody>
      </p:sp>
      <p:sp>
        <p:nvSpPr>
          <p:cNvPr id="8" name="Прямоугольник 7"/>
          <p:cNvSpPr/>
          <p:nvPr/>
        </p:nvSpPr>
        <p:spPr>
          <a:xfrm>
            <a:off x="714348" y="4000504"/>
            <a:ext cx="4643470" cy="2246769"/>
          </a:xfrm>
          <a:prstGeom prst="rect">
            <a:avLst/>
          </a:prstGeom>
        </p:spPr>
        <p:txBody>
          <a:bodyPr wrap="square">
            <a:spAutoFit/>
          </a:bodyPr>
          <a:lstStyle/>
          <a:p>
            <a:r>
              <a:rPr lang="ru-RU" sz="20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Развивающая предметно-пространственная среда должна быть</a:t>
            </a: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содержательно-насыщенной,</a:t>
            </a:r>
          </a:p>
          <a:p>
            <a:pPr>
              <a:buFontTx/>
              <a:buChar char="-"/>
            </a:pP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Трансформируемой,</a:t>
            </a:r>
          </a:p>
          <a:p>
            <a:pPr>
              <a:buFontTx/>
              <a:buChar char="-"/>
            </a:pP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полифункциональной,</a:t>
            </a: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вариативной,</a:t>
            </a:r>
            <a:endParaRPr lang="ru-RU" sz="2000" dirty="0" smtClean="0">
              <a:solidFill>
                <a:srgbClr val="002060"/>
              </a:solidFill>
              <a:latin typeface="Times New Roman" pitchFamily="18" charset="0"/>
              <a:cs typeface="Times New Roman" pitchFamily="18" charset="0"/>
            </a:endParaRPr>
          </a:p>
          <a:p>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 доступной и безопасной.</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11" name="Прямоугольник 10"/>
          <p:cNvSpPr/>
          <p:nvPr/>
        </p:nvSpPr>
        <p:spPr>
          <a:xfrm>
            <a:off x="4572000" y="1714488"/>
            <a:ext cx="3929090" cy="1323439"/>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Насыщенность среды должна соответствовать возрастным возможностям детей и содержанию программы.</a:t>
            </a:r>
            <a:endParaRPr lang="ru-RU" sz="20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Пользователь\Downloads\bluewave-bkg-1980light.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
        <p:nvSpPr>
          <p:cNvPr id="4" name="Прямоугольник 3"/>
          <p:cNvSpPr/>
          <p:nvPr/>
        </p:nvSpPr>
        <p:spPr>
          <a:xfrm>
            <a:off x="4714876" y="785794"/>
            <a:ext cx="3857652" cy="4401205"/>
          </a:xfrm>
          <a:prstGeom prst="rect">
            <a:avLst/>
          </a:prstGeom>
        </p:spPr>
        <p:txBody>
          <a:bodyPr wrap="square">
            <a:spAutoFit/>
          </a:bodyPr>
          <a:lstStyle/>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Поддержки ребёнка в семье, положительного  подкрепления педагогами, подчёркивание успехов, принятием его таким, какой он есть.</a:t>
            </a:r>
          </a:p>
          <a:p>
            <a:pPr algn="ctr"/>
            <a:r>
              <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Родители как главные педагоги детей включены в образовательный процесс становления личности дошкольника, развития его способностей и возможностей, учитывая его желания и отношение к окружающим. </a:t>
            </a:r>
          </a:p>
          <a:p>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123" name="Picture 3" descr="C:\Users\Пользователь\Downloads\99703835_13.jpeg"/>
          <p:cNvPicPr>
            <a:picLocks noChangeAspect="1" noChangeArrowheads="1"/>
          </p:cNvPicPr>
          <p:nvPr/>
        </p:nvPicPr>
        <p:blipFill>
          <a:blip r:embed="rId3" cstate="email">
            <a:clrChange>
              <a:clrFrom>
                <a:srgbClr val="FFFFFF"/>
              </a:clrFrom>
              <a:clrTo>
                <a:srgbClr val="FFFFFF">
                  <a:alpha val="0"/>
                </a:srgbClr>
              </a:clrTo>
            </a:clrChange>
          </a:blip>
          <a:srcRect/>
          <a:stretch>
            <a:fillRect/>
          </a:stretch>
        </p:blipFill>
        <p:spPr bwMode="auto">
          <a:xfrm>
            <a:off x="357158" y="1285860"/>
            <a:ext cx="4214842" cy="3714776"/>
          </a:xfrm>
          <a:prstGeom prst="rect">
            <a:avLst/>
          </a:prstGeom>
          <a:noFill/>
        </p:spPr>
      </p:pic>
      <p:sp>
        <p:nvSpPr>
          <p:cNvPr id="7" name="Прямоугольник 6"/>
          <p:cNvSpPr/>
          <p:nvPr/>
        </p:nvSpPr>
        <p:spPr>
          <a:xfrm>
            <a:off x="1428728" y="285728"/>
            <a:ext cx="6500858" cy="461665"/>
          </a:xfrm>
          <a:prstGeom prst="rect">
            <a:avLst/>
          </a:prstGeom>
        </p:spPr>
        <p:txBody>
          <a:bodyPr wrap="square">
            <a:spAutoFit/>
          </a:bodyPr>
          <a:lstStyle/>
          <a:p>
            <a:pPr algn="ctr">
              <a:buFont typeface="Wingdings" pitchFamily="2" charset="2"/>
              <a:buChar char="Ø"/>
            </a:pPr>
            <a:r>
              <a:rPr lang="ru-RU" sz="2400" b="1" dirty="0" smtClean="0">
                <a:solidFill>
                  <a:srgbClr val="002060"/>
                </a:solidFill>
                <a:latin typeface="Times New Roman" pitchFamily="18" charset="0"/>
                <a:cs typeface="Times New Roman" pitchFamily="18" charset="0"/>
              </a:rPr>
              <a:t> Позитивная социализация возможна при :</a:t>
            </a:r>
          </a:p>
        </p:txBody>
      </p:sp>
      <p:sp>
        <p:nvSpPr>
          <p:cNvPr id="6" name="Прямоугольник 5"/>
          <p:cNvSpPr/>
          <p:nvPr/>
        </p:nvSpPr>
        <p:spPr>
          <a:xfrm>
            <a:off x="357158" y="4929198"/>
            <a:ext cx="7286676" cy="1631216"/>
          </a:xfrm>
          <a:prstGeom prst="rect">
            <a:avLst/>
          </a:prstGeom>
        </p:spPr>
        <p:txBody>
          <a:bodyPr wrap="square">
            <a:spAutoFit/>
          </a:bodyPr>
          <a:lstStyle/>
          <a:p>
            <a:pPr lvl="0" fontAlgn="base">
              <a:spcBef>
                <a:spcPct val="0"/>
              </a:spcBef>
              <a:spcAft>
                <a:spcPct val="0"/>
              </a:spcAft>
            </a:pPr>
            <a:r>
              <a:rPr lang="ru-RU" sz="2000" b="1"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От успешной социализации</a:t>
            </a:r>
            <a:r>
              <a:rPr lang="ru-RU" sz="2000" dirty="0" smtClean="0">
                <a:solidFill>
                  <a:srgbClr val="00206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в дошкольном возрасте зависит дальнейшее развитие индивида, раскрытие его способностей, становление личности, поэтому задача педагогов направить свои усилия на создание в ДОУ условий для успешной социализации воспитанников.</a:t>
            </a:r>
            <a:endParaRPr lang="ru-RU" sz="2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1974</TotalTime>
  <Words>1514</Words>
  <Application>Microsoft Office PowerPoint</Application>
  <PresentationFormat>Экран (4:3)</PresentationFormat>
  <Paragraphs>169</Paragraphs>
  <Slides>33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Пользователь</cp:lastModifiedBy>
  <cp:revision>240</cp:revision>
  <dcterms:created xsi:type="dcterms:W3CDTF">2019-03-26T16:39:17Z</dcterms:created>
  <dcterms:modified xsi:type="dcterms:W3CDTF">2019-05-01T15:31:01Z</dcterms:modified>
</cp:coreProperties>
</file>