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7" r:id="rId3"/>
    <p:sldId id="258" r:id="rId4"/>
    <p:sldId id="259" r:id="rId5"/>
    <p:sldId id="263" r:id="rId6"/>
    <p:sldId id="265" r:id="rId7"/>
    <p:sldId id="266" r:id="rId8"/>
    <p:sldId id="267" r:id="rId9"/>
    <p:sldId id="268" r:id="rId10"/>
    <p:sldId id="270" r:id="rId11"/>
    <p:sldId id="276" r:id="rId12"/>
    <p:sldId id="278" r:id="rId13"/>
    <p:sldId id="280" r:id="rId14"/>
    <p:sldId id="282" r:id="rId15"/>
    <p:sldId id="28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790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73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371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488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27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108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183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20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77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92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5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957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2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772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0191" y="106018"/>
            <a:ext cx="8589134" cy="157700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№16 г. Туймазы Муниципального района                                                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Туймазинский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Республики Башкортостан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44417" y="2277862"/>
            <a:ext cx="8111835" cy="1653821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6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 на тему:</a:t>
            </a:r>
          </a:p>
          <a:p>
            <a:pPr algn="ctr"/>
            <a:r>
              <a:rPr lang="ru-RU" sz="16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«Вырастим георгины своими руками»</a:t>
            </a:r>
            <a:endParaRPr lang="ru-RU" sz="16000" b="1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54887" y="3931683"/>
            <a:ext cx="37371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Фархутдинова Г.Р.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Квалификационная категория: первая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Стаж работы: 7 лет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79140" y="4954225"/>
            <a:ext cx="1821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Картинки по запросу цветок веселые ребя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18" y="53008"/>
            <a:ext cx="2680391" cy="338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" name="Picture 2" descr="Картинки по запросу цветок веселые ребя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18" y="159026"/>
            <a:ext cx="2680391" cy="338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5140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95535"/>
            <a:ext cx="10439400" cy="11027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48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4800" b="1" dirty="0">
              <a:ln w="22225">
                <a:solidFill>
                  <a:srgbClr val="C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455815"/>
            <a:ext cx="3008243" cy="2947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2557" y="834350"/>
            <a:ext cx="4788452" cy="3094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3243046"/>
            <a:ext cx="5592417" cy="3606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218" y="787925"/>
            <a:ext cx="2319130" cy="2615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495" y="3096332"/>
            <a:ext cx="3114262" cy="3674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6105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008" y="86140"/>
            <a:ext cx="4465983" cy="62086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05" y="0"/>
            <a:ext cx="4061791" cy="62947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4290" y="264629"/>
            <a:ext cx="3552411" cy="6321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25368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" y="767798"/>
            <a:ext cx="3856385" cy="59502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5407" y="212035"/>
            <a:ext cx="3472070" cy="6056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8538" y="767798"/>
            <a:ext cx="4064001" cy="59502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24851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454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126" y="-271670"/>
            <a:ext cx="6679096" cy="53936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9835" y="2170458"/>
            <a:ext cx="3193774" cy="43260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09" y="2213527"/>
            <a:ext cx="6042991" cy="4532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4722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8247"/>
            <a:ext cx="4558748" cy="64140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732" y="0"/>
            <a:ext cx="4492486" cy="5579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0477" y="1815548"/>
            <a:ext cx="4481523" cy="5141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82154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454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97280" y="927652"/>
            <a:ext cx="9272016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675"/>
              </a:spcAft>
            </a:pP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работы: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</a:endParaRPr>
          </a:p>
          <a:p>
            <a:pPr>
              <a:spcAft>
                <a:spcPts val="1675"/>
              </a:spcAft>
            </a:pPr>
            <a:r>
              <a:rPr lang="ru-RU" sz="2400" dirty="0">
                <a:latin typeface="Times New Roman" panose="02020603050405020304" pitchFamily="18" charset="0"/>
              </a:rPr>
              <a:t>Дети приобрели и расширили представления о цветах;</a:t>
            </a:r>
            <a:endParaRPr lang="ru-RU" sz="2400" dirty="0"/>
          </a:p>
          <a:p>
            <a:pPr>
              <a:spcAft>
                <a:spcPts val="1675"/>
              </a:spcAft>
            </a:pPr>
            <a:r>
              <a:rPr lang="ru-RU" sz="2400" dirty="0">
                <a:latin typeface="Times New Roman" panose="02020603050405020304" pitchFamily="18" charset="0"/>
              </a:rPr>
              <a:t>Узнали, как сажать цветы и ухаживать за ними;</a:t>
            </a:r>
            <a:endParaRPr lang="ru-RU" sz="2400" dirty="0"/>
          </a:p>
          <a:p>
            <a:pPr>
              <a:lnSpc>
                <a:spcPct val="115000"/>
              </a:lnSpc>
              <a:spcAft>
                <a:spcPts val="1675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Активизировался словарный запас детей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675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дальнейшем планируем собрать семена цветов георгины «Веселые ребята» и посадить их весной 2018 года.</a:t>
            </a: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499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454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93843" y="2173357"/>
            <a:ext cx="902473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</a:rPr>
              <a:t>Тип проекта: </a:t>
            </a:r>
            <a:r>
              <a:rPr lang="ru-RU" sz="2800" dirty="0">
                <a:latin typeface="Times New Roman" panose="02020603050405020304" pitchFamily="18" charset="0"/>
              </a:rPr>
              <a:t>долгосрочный</a:t>
            </a:r>
            <a:endParaRPr lang="ru-RU" sz="2800" dirty="0"/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</a:rPr>
              <a:t>Вид проекта: </a:t>
            </a:r>
            <a:r>
              <a:rPr lang="ru-RU" sz="2800" dirty="0" smtClean="0">
                <a:latin typeface="Times New Roman" panose="02020603050405020304" pitchFamily="18" charset="0"/>
              </a:rPr>
              <a:t>информационно-познавательный</a:t>
            </a:r>
            <a:endParaRPr lang="ru-RU" sz="2800" dirty="0"/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Участники проекта: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дети младшей группы,  воспитатель группы,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родители</a:t>
            </a:r>
          </a:p>
          <a:p>
            <a:pPr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</a:rPr>
              <a:t>Проблема: </a:t>
            </a:r>
            <a:r>
              <a:rPr lang="ru-RU" sz="2800" dirty="0" smtClean="0">
                <a:latin typeface="Times New Roman" panose="02020603050405020304" pitchFamily="18" charset="0"/>
              </a:rPr>
              <a:t>Как вырастить цветы своими руками?</a:t>
            </a:r>
            <a:endParaRPr lang="ru-RU" sz="2800" b="1" dirty="0"/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реализации проекта: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20 марта по 15 августа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854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5530" y="562045"/>
            <a:ext cx="109065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проекта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важных направлений в системе воспитания и образования является экологическое воспитание. Уже с малых лет дети нуждаются в общении с природой. Они познают и учатся любить природу, как маленькие исследователи наблюдают за изменениями, происходящими в природе. Учатся сопереживать всему живому. Дети начинают понимать, что на Земле должны быть  растения, так как они помогают нам дышать, их можно использовать в лечении многих болезней. Также растения являются украшением нашей планеты.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 –это не только часть живой природы, это еще и украшение Земли. Необходимо, чтоб дети знали несколько названий цветов, их строение, внешний вид. Могли беречь и ухаживать за ними.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Сорвать цветок могут все без исключения, а вот назвать цветок, который сорвал, могут не все.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беседы выяснилось, что младшие дошкольники знают о цветах очень мало. Так возник проект «Вырастим георгины своими руками». Участие детей в проекте позволит сформировать представления о цветах, а именно о георгине, их пользе; развить творческие способности и поисковую деятельность.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338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георгины веселые ребята на балк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0713" y="3119560"/>
            <a:ext cx="6321287" cy="3738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38540" y="119270"/>
            <a:ext cx="11396870" cy="71127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знания детей о растительном мире цветов. </a:t>
            </a:r>
            <a:endParaRPr lang="ru-RU" sz="2400" dirty="0" smtClean="0">
              <a:ln>
                <a:solidFill>
                  <a:srgbClr val="C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3200" b="1" dirty="0">
              <a:ln w="22225">
                <a:solidFill>
                  <a:srgbClr val="C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n w="0">
                  <a:solidFill>
                    <a:srgbClr val="C0000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для детей: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способствовать расширению знаний детей о цветах, 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познавательные и творческие способности,</a:t>
            </a:r>
          </a:p>
          <a:p>
            <a:pPr marL="342900" marR="66675" lvl="0" indent="-342900" algn="just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детей классифицировать цветы по месту их произрастания (луг, сад, поле, дом).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профессиями людей, связанных с цветоводством.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66675" lvl="0" indent="-342900" algn="just"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детей правильно сажать и выращивать цветы.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активизировать словарь по теме,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любознательность, бережное отношение к живому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b="1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ea typeface="Times New Roman" panose="02020603050405020304" pitchFamily="18" charset="0"/>
              </a:rPr>
              <a:t>для педагогов:</a:t>
            </a:r>
            <a:endParaRPr lang="ru-RU" sz="2000" dirty="0">
              <a:ln>
                <a:solidFill>
                  <a:srgbClr val="C00000"/>
                </a:solidFill>
              </a:ln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умение разработки и осуществления проекта</a:t>
            </a:r>
            <a:endParaRPr lang="ru-RU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повышать профессиональный уровень и педагогическое мастерство</a:t>
            </a:r>
            <a:endParaRPr lang="ru-RU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пополнить развивающую среду группы материалами и оборудованием по теме проекта.</a:t>
            </a:r>
            <a:endParaRPr lang="ru-RU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для родителей:</a:t>
            </a:r>
            <a:endParaRPr lang="ru-RU" sz="2000" dirty="0">
              <a:ln>
                <a:solidFill>
                  <a:srgbClr val="C00000"/>
                </a:solidFill>
              </a:ln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сотрудничество детского сада с семьей</a:t>
            </a:r>
            <a:endParaRPr lang="ru-RU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2000" dirty="0">
              <a:ln>
                <a:solidFill>
                  <a:srgbClr val="C00000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3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71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454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2771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 и методы организации проекта :</a:t>
            </a:r>
            <a:r>
              <a:rPr lang="ru-RU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809" y="662609"/>
            <a:ext cx="8163339" cy="5726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Педагогические наблюдения.</a:t>
            </a:r>
            <a:endParaRPr lang="ru-RU" sz="2000" dirty="0"/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Беседы.</a:t>
            </a:r>
            <a:endParaRPr lang="ru-RU" sz="2000" dirty="0"/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ООД</a:t>
            </a:r>
            <a:endParaRPr lang="ru-RU" sz="2000" dirty="0"/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Выставки детских работ</a:t>
            </a:r>
            <a:endParaRPr lang="ru-RU" sz="2000" dirty="0"/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Совместная организованная деятельность.</a:t>
            </a:r>
            <a:endParaRPr lang="ru-RU" sz="2000" dirty="0"/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информации для родителей в приемной.</a:t>
            </a:r>
            <a:endParaRPr lang="ru-RU" sz="2000" dirty="0"/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Игры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br>
              <a:rPr lang="ru-RU" sz="28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400" b="1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этап – подготовительный</a:t>
            </a:r>
            <a:r>
              <a:rPr lang="ru-RU" sz="2400" b="1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n>
                <a:solidFill>
                  <a:srgbClr val="C00000"/>
                </a:solidFill>
              </a:ln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Постановка целей и задач проекта;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Подбор литературы о цветах;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Подбор картинок с изображением цветов георгины;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Определение уровня знаний детей о цветах;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Подбор  пальчиковых,  дидактических и подвижных игр по теме.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Составление перспективного плана;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09110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454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35965" y="397565"/>
            <a:ext cx="5153375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lang="ru-RU" sz="2400" b="1" dirty="0">
                <a:ln>
                  <a:solidFill>
                    <a:srgbClr val="C00000"/>
                  </a:solidFill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этап – основной (практический)</a:t>
            </a:r>
            <a:endParaRPr lang="ru-RU" sz="2400" dirty="0">
              <a:ln>
                <a:solidFill>
                  <a:srgbClr val="C00000"/>
                </a:solidFill>
              </a:ln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84006"/>
              </p:ext>
            </p:extLst>
          </p:nvPr>
        </p:nvGraphicFramePr>
        <p:xfrm>
          <a:off x="-1" y="747423"/>
          <a:ext cx="12192000" cy="6384896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336898">
                  <a:extLst>
                    <a:ext uri="{9D8B030D-6E8A-4147-A177-3AD203B41FA5}">
                      <a16:colId xmlns:a16="http://schemas.microsoft.com/office/drawing/2014/main" val="3185246359"/>
                    </a:ext>
                  </a:extLst>
                </a:gridCol>
                <a:gridCol w="3336898">
                  <a:extLst>
                    <a:ext uri="{9D8B030D-6E8A-4147-A177-3AD203B41FA5}">
                      <a16:colId xmlns:a16="http://schemas.microsoft.com/office/drawing/2014/main" val="3819496036"/>
                    </a:ext>
                  </a:extLst>
                </a:gridCol>
                <a:gridCol w="5518204">
                  <a:extLst>
                    <a:ext uri="{9D8B030D-6E8A-4147-A177-3AD203B41FA5}">
                      <a16:colId xmlns:a16="http://schemas.microsoft.com/office/drawing/2014/main" val="3081382574"/>
                    </a:ext>
                  </a:extLst>
                </a:gridCol>
              </a:tblGrid>
              <a:tr h="449817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область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extLst>
                  <a:ext uri="{0D108BD9-81ED-4DB2-BD59-A6C34878D82A}">
                    <a16:rowId xmlns:a16="http://schemas.microsoft.com/office/drawing/2014/main" val="159959469"/>
                  </a:ext>
                </a:extLst>
              </a:tr>
              <a:tr h="1399429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– 24 марта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развитие;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о цветах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Загадки о цветах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extLst>
                  <a:ext uri="{0D108BD9-81ED-4DB2-BD59-A6C34878D82A}">
                    <a16:rowId xmlns:a16="http://schemas.microsoft.com/office/drawing/2014/main" val="2165827615"/>
                  </a:ext>
                </a:extLst>
              </a:tr>
              <a:tr h="1704229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1– 4 апреля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развитие;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Художественно-эстетическое развитие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Пальчиковая гимнастика «Наши алые цветы»;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раскрашивание «Цветок георгина»;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extLst>
                  <a:ext uri="{0D108BD9-81ED-4DB2-BD59-A6C34878D82A}">
                    <a16:rowId xmlns:a16="http://schemas.microsoft.com/office/drawing/2014/main" val="1048493928"/>
                  </a:ext>
                </a:extLst>
              </a:tr>
              <a:tr h="2671638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– 10 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развитие; 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развитие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стихотворений о цветах; 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Рассматривание семян цветов; дидактическая игра «Чьи семена»</a:t>
                      </a: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170" marR="62170" marT="0" marB="0"/>
                </a:tc>
                <a:extLst>
                  <a:ext uri="{0D108BD9-81ED-4DB2-BD59-A6C34878D82A}">
                    <a16:rowId xmlns:a16="http://schemas.microsoft.com/office/drawing/2014/main" val="5319155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5483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454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344545"/>
              </p:ext>
            </p:extLst>
          </p:nvPr>
        </p:nvGraphicFramePr>
        <p:xfrm>
          <a:off x="0" y="7455"/>
          <a:ext cx="12192000" cy="5781678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336898">
                  <a:extLst>
                    <a:ext uri="{9D8B030D-6E8A-4147-A177-3AD203B41FA5}">
                      <a16:colId xmlns:a16="http://schemas.microsoft.com/office/drawing/2014/main" val="3265622528"/>
                    </a:ext>
                  </a:extLst>
                </a:gridCol>
                <a:gridCol w="3336898">
                  <a:extLst>
                    <a:ext uri="{9D8B030D-6E8A-4147-A177-3AD203B41FA5}">
                      <a16:colId xmlns:a16="http://schemas.microsoft.com/office/drawing/2014/main" val="882583641"/>
                    </a:ext>
                  </a:extLst>
                </a:gridCol>
                <a:gridCol w="5518204">
                  <a:extLst>
                    <a:ext uri="{9D8B030D-6E8A-4147-A177-3AD203B41FA5}">
                      <a16:colId xmlns:a16="http://schemas.microsoft.com/office/drawing/2014/main" val="906039608"/>
                    </a:ext>
                  </a:extLst>
                </a:gridCol>
              </a:tblGrid>
              <a:tr h="1993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– 15 апреля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95" marR="57795" marT="0" marB="0"/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Социально-коммуникативное развитие;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развитие;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Художественно-эстетическое развитие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5" marR="57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20"/>
                        </a:spcBef>
                        <a:spcAft>
                          <a:spcPts val="102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Аппликация – рванная мозаика «цветок георгина» Дидактические игры: «Назови ласково», «Сложи картинку», «Четвертый лишний»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5" marR="57795" marT="0" marB="0"/>
                </a:tc>
                <a:extLst>
                  <a:ext uri="{0D108BD9-81ED-4DB2-BD59-A6C34878D82A}">
                    <a16:rowId xmlns:a16="http://schemas.microsoft.com/office/drawing/2014/main" val="4134810596"/>
                  </a:ext>
                </a:extLst>
              </a:tr>
              <a:tr h="2160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– 27 апреля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95" marR="57795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развитие;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5" marR="57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20"/>
                        </a:spcBef>
                        <a:spcAft>
                          <a:spcPts val="102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стихотворений о цветке георгины; Причта: «Как появились цветы на Земле?»</a:t>
                      </a:r>
                      <a:b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п\и «На окне»; упражнение на развитие мелкой моторики «Составь цветок» (разноцветные крышки)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5" marR="57795" marT="0" marB="0"/>
                </a:tc>
                <a:extLst>
                  <a:ext uri="{0D108BD9-81ED-4DB2-BD59-A6C34878D82A}">
                    <a16:rowId xmlns:a16="http://schemas.microsoft.com/office/drawing/2014/main" val="2336875481"/>
                  </a:ext>
                </a:extLst>
              </a:tr>
              <a:tr h="12953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– 21 июля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95" marR="57795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Социально-коммуникативное развитие;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5" marR="57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20"/>
                        </a:spcBef>
                        <a:spcAft>
                          <a:spcPts val="102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легенды о цветке георгины; пальчиковая игра «Цветочный сок»; д\и «Угадай по описанию»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020"/>
                        </a:spcBef>
                        <a:spcAft>
                          <a:spcPts val="102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5" marR="57795" marT="0" marB="0"/>
                </a:tc>
                <a:extLst>
                  <a:ext uri="{0D108BD9-81ED-4DB2-BD59-A6C34878D82A}">
                    <a16:rowId xmlns:a16="http://schemas.microsoft.com/office/drawing/2014/main" val="167715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5813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559745"/>
              </p:ext>
            </p:extLst>
          </p:nvPr>
        </p:nvGraphicFramePr>
        <p:xfrm>
          <a:off x="0" y="0"/>
          <a:ext cx="12191999" cy="5186110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3336898">
                  <a:extLst>
                    <a:ext uri="{9D8B030D-6E8A-4147-A177-3AD203B41FA5}">
                      <a16:colId xmlns:a16="http://schemas.microsoft.com/office/drawing/2014/main" val="1273291999"/>
                    </a:ext>
                  </a:extLst>
                </a:gridCol>
                <a:gridCol w="3336898">
                  <a:extLst>
                    <a:ext uri="{9D8B030D-6E8A-4147-A177-3AD203B41FA5}">
                      <a16:colId xmlns:a16="http://schemas.microsoft.com/office/drawing/2014/main" val="4058685660"/>
                    </a:ext>
                  </a:extLst>
                </a:gridCol>
                <a:gridCol w="5518203">
                  <a:extLst>
                    <a:ext uri="{9D8B030D-6E8A-4147-A177-3AD203B41FA5}">
                      <a16:colId xmlns:a16="http://schemas.microsoft.com/office/drawing/2014/main" val="1145112409"/>
                    </a:ext>
                  </a:extLst>
                </a:gridCol>
              </a:tblGrid>
              <a:tr h="1234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– 28 июля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развитие;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20"/>
                        </a:spcBef>
                        <a:spcAft>
                          <a:spcPts val="102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сказки «Георгин и бабочка»; п\и «Садовник»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extLst>
                  <a:ext uri="{0D108BD9-81ED-4DB2-BD59-A6C34878D82A}">
                    <a16:rowId xmlns:a16="http://schemas.microsoft.com/office/drawing/2014/main" val="113483214"/>
                  </a:ext>
                </a:extLst>
              </a:tr>
              <a:tr h="1575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 – 04 августа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Художественно-эстетическое развитие;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20"/>
                        </a:spcBef>
                        <a:spcAft>
                          <a:spcPts val="102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Слушание музыки: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В.Моцарт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«Цветы»</a:t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П.И. Чайковский «Цикл времена года», «Вальс цветов»; п\и «На окне»; пальчиковые игры «Наши алые цветы"</a:t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extLst>
                  <a:ext uri="{0D108BD9-81ED-4DB2-BD59-A6C34878D82A}">
                    <a16:rowId xmlns:a16="http://schemas.microsoft.com/office/drawing/2014/main" val="758289909"/>
                  </a:ext>
                </a:extLst>
              </a:tr>
              <a:tr h="1351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 – 11 августа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развитие;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Социально-коммуникативное развитие;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речи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20"/>
                        </a:spcBef>
                        <a:spcAft>
                          <a:spcPts val="102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Рассматривание картин из серии «Луговые и садовые цветы»; отгадывание загадок о цветах; д/и «Назови ласково»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extLst>
                  <a:ext uri="{0D108BD9-81ED-4DB2-BD59-A6C34878D82A}">
                    <a16:rowId xmlns:a16="http://schemas.microsoft.com/office/drawing/2014/main" val="464373717"/>
                  </a:ext>
                </a:extLst>
              </a:tr>
              <a:tr h="1024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67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августа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Художественно-эстетическое развитие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20"/>
                        </a:spcBef>
                        <a:spcAft>
                          <a:spcPts val="102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Досуг «Праздник цветов»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17" marR="62817" marT="0" marB="0"/>
                </a:tc>
                <a:extLst>
                  <a:ext uri="{0D108BD9-81ED-4DB2-BD59-A6C34878D82A}">
                    <a16:rowId xmlns:a16="http://schemas.microsoft.com/office/drawing/2014/main" val="2886087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163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03" y="7454"/>
            <a:ext cx="12192000" cy="685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300" b="1" dirty="0">
                <a:ln>
                  <a:solidFill>
                    <a:srgbClr val="C00000"/>
                  </a:solidFill>
                </a:ln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5300" b="1" dirty="0">
                <a:ln>
                  <a:solidFill>
                    <a:srgbClr val="C00000"/>
                  </a:solidFill>
                </a:ln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 – заключительный</a:t>
            </a:r>
            <a:r>
              <a:rPr lang="ru-RU" b="1" dirty="0">
                <a:ln/>
                <a:solidFill>
                  <a:schemeClr val="accent4"/>
                </a:solidFill>
              </a:rPr>
              <a:t/>
            </a:r>
            <a:br>
              <a:rPr lang="ru-RU" b="1" dirty="0">
                <a:ln/>
                <a:solidFill>
                  <a:schemeClr val="accent4"/>
                </a:solidFill>
              </a:rPr>
            </a:br>
            <a:endParaRPr lang="ru-RU" b="1" dirty="0">
              <a:ln/>
              <a:solidFill>
                <a:schemeClr val="accent4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66191" y="1073427"/>
            <a:ext cx="10058400" cy="493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675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Обобщение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материалов и результатов работы;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675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осуг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«Праздник цветов».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675"/>
              </a:spcAft>
            </a:pPr>
            <a:r>
              <a:rPr lang="ru-RU" sz="2400" dirty="0" smtClean="0">
                <a:latin typeface="Times New Roman" panose="02020603050405020304" pitchFamily="18" charset="0"/>
              </a:rPr>
              <a:t>Презентация </a:t>
            </a:r>
            <a:r>
              <a:rPr lang="ru-RU" sz="2400" dirty="0">
                <a:latin typeface="Times New Roman" panose="02020603050405020304" pitchFamily="18" charset="0"/>
              </a:rPr>
              <a:t>проекта (освещение опыта работы среди коллег</a:t>
            </a:r>
            <a:r>
              <a:rPr lang="ru-RU" sz="2400" dirty="0" smtClean="0">
                <a:latin typeface="Times New Roman" panose="02020603050405020304" pitchFamily="18" charset="0"/>
              </a:rPr>
              <a:t>)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реализации проекта:</a:t>
            </a:r>
            <a:br>
              <a:rPr lang="ru-RU" sz="24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 детей расширятся представления о цветах садовых, луговых;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пополнится словарный запас детей;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дети научатся работать в коллективе, приходить на выручку;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родители приобщатся к совместной деятельности;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675"/>
              </a:spcAft>
            </a:pPr>
            <a:endParaRPr lang="ru-RU" sz="2400" dirty="0" smtClean="0">
              <a:latin typeface="Times New Roman" panose="02020603050405020304" pitchFamily="18" charset="0"/>
            </a:endParaRPr>
          </a:p>
          <a:p>
            <a:pPr>
              <a:spcAft>
                <a:spcPts val="1675"/>
              </a:spcAft>
            </a:pP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158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</TotalTime>
  <Words>564</Words>
  <Application>Microsoft Office PowerPoint</Application>
  <PresentationFormat>Широкоэкранный</PresentationFormat>
  <Paragraphs>130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Тема Office</vt:lpstr>
      <vt:lpstr>      Муниципальное автономное дошкольное образовательное учреждение детский сад №16 г. Туймазы Муниципального района                                                  Туймазинский район Республики Башкортостан </vt:lpstr>
      <vt:lpstr>Презентация PowerPoint</vt:lpstr>
      <vt:lpstr>Презентация PowerPoint</vt:lpstr>
      <vt:lpstr>Презентация PowerPoint</vt:lpstr>
      <vt:lpstr>Формы и методы организации проекта : </vt:lpstr>
      <vt:lpstr>Презентация PowerPoint</vt:lpstr>
      <vt:lpstr>Презентация PowerPoint</vt:lpstr>
      <vt:lpstr>Презентация PowerPoint</vt:lpstr>
      <vt:lpstr>III этап – заключительный </vt:lpstr>
      <vt:lpstr>Реализация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         детский сад №16 г. Туймазы Муниципального района                                                  Туймазинский район Республики Башкортостан</dc:title>
  <dc:creator>Динар</dc:creator>
  <cp:lastModifiedBy>Динар</cp:lastModifiedBy>
  <cp:revision>65</cp:revision>
  <dcterms:created xsi:type="dcterms:W3CDTF">2017-07-15T17:36:19Z</dcterms:created>
  <dcterms:modified xsi:type="dcterms:W3CDTF">2019-05-01T18:02:04Z</dcterms:modified>
</cp:coreProperties>
</file>