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24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9" r:id="rId8"/>
    <p:sldId id="270" r:id="rId9"/>
    <p:sldId id="262" r:id="rId10"/>
    <p:sldId id="268" r:id="rId11"/>
    <p:sldId id="277" r:id="rId12"/>
    <p:sldId id="278" r:id="rId13"/>
    <p:sldId id="274" r:id="rId14"/>
    <p:sldId id="279" r:id="rId15"/>
    <p:sldId id="271" r:id="rId16"/>
    <p:sldId id="272" r:id="rId17"/>
    <p:sldId id="273" r:id="rId18"/>
    <p:sldId id="263" r:id="rId19"/>
    <p:sldId id="266" r:id="rId20"/>
    <p:sldId id="264" r:id="rId21"/>
    <p:sldId id="26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92" autoAdjust="0"/>
    <p:restoredTop sz="94660"/>
  </p:normalViewPr>
  <p:slideViewPr>
    <p:cSldViewPr>
      <p:cViewPr varScale="1">
        <p:scale>
          <a:sx n="74" d="100"/>
          <a:sy n="74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1AC728-645E-49B8-B656-E9B03DF60C27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5D5CFE-0DBF-4E52-A58F-537DA5C86C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502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картинки здоровый образ жизни для дете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453141"/>
            <a:ext cx="5688632" cy="5404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7576" y="332656"/>
            <a:ext cx="9217024" cy="1592854"/>
          </a:xfrm>
        </p:spPr>
        <p:txBody>
          <a:bodyPr/>
          <a:lstStyle/>
          <a:p>
            <a:pPr marL="182880" indent="0" algn="ctr">
              <a:spcAft>
                <a:spcPts val="1000"/>
              </a:spcAft>
              <a:buNone/>
            </a:pPr>
            <a:r>
              <a:rPr lang="ru-RU" sz="4400" dirty="0">
                <a:effectLst>
                  <a:outerShdw blurRad="50800" dist="38100" dir="16200000">
                    <a:srgbClr val="000000">
                      <a:alpha val="40000"/>
                    </a:srgbClr>
                  </a:outerShdw>
                </a:effectLst>
                <a:latin typeface="Times New Roman"/>
                <a:ea typeface="Constantia"/>
                <a:cs typeface="Times New Roman"/>
              </a:rPr>
              <a:t>Проект </a:t>
            </a:r>
            <a:r>
              <a:rPr lang="ru-RU" sz="4400" dirty="0" smtClean="0">
                <a:effectLst>
                  <a:outerShdw blurRad="50800" dist="38100" dir="16200000">
                    <a:srgbClr val="000000">
                      <a:alpha val="40000"/>
                    </a:srgbClr>
                  </a:outerShdw>
                </a:effectLst>
                <a:latin typeface="Times New Roman"/>
                <a:ea typeface="Constantia"/>
                <a:cs typeface="Times New Roman"/>
              </a:rPr>
              <a:t/>
            </a:r>
            <a:br>
              <a:rPr lang="ru-RU" sz="4400" dirty="0" smtClean="0">
                <a:effectLst>
                  <a:outerShdw blurRad="50800" dist="38100" dir="16200000">
                    <a:srgbClr val="000000">
                      <a:alpha val="40000"/>
                    </a:srgbClr>
                  </a:outerShdw>
                </a:effectLst>
                <a:latin typeface="Times New Roman"/>
                <a:ea typeface="Constantia"/>
                <a:cs typeface="Times New Roman"/>
              </a:rPr>
            </a:br>
            <a:r>
              <a:rPr lang="ru-RU" sz="4400" dirty="0" smtClean="0">
                <a:effectLst>
                  <a:outerShdw blurRad="50800" dist="38100" dir="16200000">
                    <a:srgbClr val="000000">
                      <a:alpha val="40000"/>
                    </a:srgbClr>
                  </a:outerShdw>
                </a:effectLst>
                <a:latin typeface="Times New Roman"/>
                <a:ea typeface="Constantia"/>
                <a:cs typeface="Times New Roman"/>
              </a:rPr>
              <a:t>«</a:t>
            </a:r>
            <a:r>
              <a:rPr lang="ru-RU" sz="4400" dirty="0">
                <a:effectLst>
                  <a:outerShdw blurRad="50800" dist="38100" dir="16200000">
                    <a:srgbClr val="000000">
                      <a:alpha val="40000"/>
                    </a:srgbClr>
                  </a:outerShdw>
                </a:effectLst>
                <a:latin typeface="Times New Roman"/>
                <a:ea typeface="Constantia"/>
                <a:cs typeface="Times New Roman"/>
              </a:rPr>
              <a:t>Здоровье главное богатство»</a:t>
            </a:r>
            <a:endParaRPr lang="ru-RU" sz="4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7764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5296242" y="2560742"/>
            <a:ext cx="4168140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1340768"/>
            <a:ext cx="3384376" cy="2160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Дидактические игры:</a:t>
            </a:r>
          </a:p>
          <a:p>
            <a:r>
              <a:rPr lang="ru-RU" dirty="0" smtClean="0"/>
              <a:t>«Зуб не болей-ка»</a:t>
            </a:r>
          </a:p>
          <a:p>
            <a:r>
              <a:rPr lang="ru-RU" dirty="0" smtClean="0"/>
              <a:t>«Как расти здоровым»</a:t>
            </a:r>
          </a:p>
          <a:p>
            <a:r>
              <a:rPr lang="ru-RU" dirty="0" smtClean="0"/>
              <a:t> «Мой день по часам»</a:t>
            </a:r>
          </a:p>
          <a:p>
            <a:r>
              <a:rPr lang="ru-RU" dirty="0" smtClean="0"/>
              <a:t>«Хорошо или плохо»</a:t>
            </a:r>
          </a:p>
          <a:p>
            <a:r>
              <a:rPr lang="ru-RU" dirty="0" smtClean="0"/>
              <a:t>«Пирамида здоровья»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116632"/>
            <a:ext cx="5832648" cy="1026368"/>
          </a:xfrm>
        </p:spPr>
        <p:txBody>
          <a:bodyPr/>
          <a:lstStyle/>
          <a:p>
            <a:pPr algn="ctr"/>
            <a:r>
              <a:rPr lang="ru-RU" dirty="0" smtClean="0"/>
              <a:t>Уголок здоровья</a:t>
            </a:r>
            <a:endParaRPr lang="ru-RU" dirty="0"/>
          </a:p>
        </p:txBody>
      </p:sp>
      <p:pic>
        <p:nvPicPr>
          <p:cNvPr id="6" name="Рисунок 5" descr="20170201_16130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556792"/>
            <a:ext cx="3024336" cy="1701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0170201_16124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3429000"/>
            <a:ext cx="3043830" cy="1712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0170201_16124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5294362"/>
            <a:ext cx="2779801" cy="1563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20170201_161256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493" y="4173083"/>
            <a:ext cx="3072342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3109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43000"/>
          </a:xfrm>
        </p:spPr>
        <p:txBody>
          <a:bodyPr/>
          <a:lstStyle/>
          <a:p>
            <a:pPr marL="342900" lvl="0" indent="-342900" algn="l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800" dirty="0">
                <a:effectLst/>
                <a:latin typeface="Calibri"/>
                <a:ea typeface="Calibri"/>
                <a:cs typeface="Times New Roman"/>
              </a:rPr>
              <a:t>Атрибуты для дыхательной гимнастики и самомассажа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484784"/>
            <a:ext cx="3491880" cy="19641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96831" y="2374869"/>
            <a:ext cx="3819013" cy="21481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558" y="3614815"/>
            <a:ext cx="3099836" cy="1743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13096" y="2887704"/>
            <a:ext cx="3779912" cy="2126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5419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272808" cy="1143000"/>
          </a:xfrm>
        </p:spPr>
        <p:txBody>
          <a:bodyPr/>
          <a:lstStyle/>
          <a:p>
            <a:pPr algn="l"/>
            <a:r>
              <a:rPr lang="ru-RU" sz="3600" dirty="0" smtClean="0"/>
              <a:t>Для работы с родителями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628578" y="2148858"/>
            <a:ext cx="4352484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11716" y="2532900"/>
            <a:ext cx="512056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92091" y="2154818"/>
            <a:ext cx="4480497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3776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6192688" cy="2160240"/>
          </a:xfrm>
        </p:spPr>
        <p:txBody>
          <a:bodyPr/>
          <a:lstStyle/>
          <a:p>
            <a:pPr algn="ctr"/>
            <a:r>
              <a:rPr lang="ru-RU" dirty="0" smtClean="0"/>
              <a:t>Гость группы!</a:t>
            </a:r>
            <a:br>
              <a:rPr lang="ru-RU" dirty="0" smtClean="0"/>
            </a:br>
            <a:r>
              <a:rPr lang="ru-RU" dirty="0" smtClean="0"/>
              <a:t>«Стоматолог»</a:t>
            </a:r>
            <a:endParaRPr lang="ru-RU" dirty="0"/>
          </a:p>
        </p:txBody>
      </p:sp>
      <p:pic>
        <p:nvPicPr>
          <p:cNvPr id="2050" name="Picture 2" descr="https://pp.userapi.com/c837632/v837632798/5959/GQ5kJo7KHMw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54144"/>
            <a:ext cx="3349680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pp.userapi.com/c837632/v837632798/59d1/7emGSKVvs8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4182073"/>
            <a:ext cx="3457734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pp.userapi.com/c837632/v837632798/5a03/6w8lu6qnsA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943310"/>
            <a:ext cx="3349681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pp.userapi.com/c837632/v837632798/5a35/w5bRXgyzQy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7648" y="4285135"/>
            <a:ext cx="3299212" cy="22011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992888" cy="1143000"/>
          </a:xfrm>
        </p:spPr>
        <p:txBody>
          <a:bodyPr/>
          <a:lstStyle/>
          <a:p>
            <a:r>
              <a:rPr lang="ru-RU" dirty="0" smtClean="0"/>
              <a:t>Зарядка с родителями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196752"/>
            <a:ext cx="3707904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073" y="1229782"/>
            <a:ext cx="3663863" cy="2747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3977680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391593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0170201_15013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02748" y="3235195"/>
            <a:ext cx="4380907" cy="24642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4536504" cy="2016224"/>
          </a:xfrm>
        </p:spPr>
        <p:txBody>
          <a:bodyPr/>
          <a:lstStyle/>
          <a:p>
            <a:pPr algn="l"/>
            <a:r>
              <a:rPr lang="ru-RU" sz="2400" dirty="0" smtClean="0"/>
              <a:t>Бодрящая гимнастика</a:t>
            </a:r>
            <a:br>
              <a:rPr lang="ru-RU" sz="2400" dirty="0" smtClean="0"/>
            </a:br>
            <a:r>
              <a:rPr lang="ru-RU" sz="2400" dirty="0" smtClean="0"/>
              <a:t>Утренняя гимнастика</a:t>
            </a:r>
            <a:br>
              <a:rPr lang="ru-RU" sz="2400" dirty="0" smtClean="0"/>
            </a:br>
            <a:r>
              <a:rPr lang="ru-RU" sz="2400" dirty="0" smtClean="0"/>
              <a:t>Физ.минутки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Рисунок 2" descr="20170201_15002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37577" y="1119007"/>
            <a:ext cx="3923928" cy="22072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0170201_15004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4293096"/>
            <a:ext cx="3923927" cy="22072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70201_15012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85934" y="1106954"/>
            <a:ext cx="3868825" cy="21762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632848" cy="576064"/>
          </a:xfrm>
        </p:spPr>
        <p:txBody>
          <a:bodyPr/>
          <a:lstStyle/>
          <a:p>
            <a:pPr algn="l"/>
            <a:r>
              <a:rPr lang="ru-RU" sz="2800" dirty="0" smtClean="0"/>
              <a:t>Подвижные игры на свежем воздухе</a:t>
            </a:r>
            <a:endParaRPr lang="ru-RU" sz="2800" dirty="0"/>
          </a:p>
        </p:txBody>
      </p:sp>
      <p:pic>
        <p:nvPicPr>
          <p:cNvPr id="3" name="Рисунок 2" descr="20170206_12061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531" y="4437112"/>
            <a:ext cx="3960440" cy="2227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70214_11364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04553" y="1708809"/>
            <a:ext cx="3328369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0170228_12104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06419" y="1714060"/>
            <a:ext cx="3352373" cy="1885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00853" y="1711916"/>
            <a:ext cx="3342567" cy="1880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369292"/>
            <a:ext cx="3995936" cy="2247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21734" y="1745578"/>
            <a:ext cx="3193316" cy="1796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332656"/>
            <a:ext cx="4824535" cy="5976664"/>
          </a:xfrm>
        </p:spPr>
        <p:txBody>
          <a:bodyPr/>
          <a:lstStyle/>
          <a:p>
            <a:pPr algn="l"/>
            <a:r>
              <a:rPr lang="ru-RU" sz="4400" dirty="0" smtClean="0"/>
              <a:t>Сюжетно-ролевые игры:</a:t>
            </a:r>
            <a:br>
              <a:rPr lang="ru-RU" sz="4400" dirty="0" smtClean="0"/>
            </a:br>
            <a:r>
              <a:rPr lang="ru-RU" sz="4400" dirty="0" smtClean="0"/>
              <a:t>- «Больница»</a:t>
            </a:r>
            <a:br>
              <a:rPr lang="ru-RU" sz="4400" dirty="0" smtClean="0"/>
            </a:br>
            <a:r>
              <a:rPr lang="ru-RU" sz="4400" dirty="0" smtClean="0"/>
              <a:t>- «Аптека»</a:t>
            </a:r>
            <a:br>
              <a:rPr lang="ru-RU" sz="4400" dirty="0" smtClean="0"/>
            </a:br>
            <a:r>
              <a:rPr lang="ru-RU" sz="4400" dirty="0" smtClean="0"/>
              <a:t>- «Магазин»</a:t>
            </a:r>
            <a:br>
              <a:rPr lang="ru-RU" sz="4400" dirty="0" smtClean="0"/>
            </a:br>
            <a:r>
              <a:rPr lang="ru-RU" sz="4400" dirty="0" smtClean="0"/>
              <a:t>- «Дом, семья»</a:t>
            </a:r>
            <a:br>
              <a:rPr lang="ru-RU" sz="4400" dirty="0" smtClean="0"/>
            </a:br>
            <a:endParaRPr lang="ru-RU" sz="4400" dirty="0"/>
          </a:p>
        </p:txBody>
      </p:sp>
      <p:pic>
        <p:nvPicPr>
          <p:cNvPr id="3" name="Рисунок 2" descr="20170201_16323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31940" y="1808820"/>
            <a:ext cx="576064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08912" cy="1800200"/>
          </a:xfrm>
        </p:spPr>
        <p:txBody>
          <a:bodyPr/>
          <a:lstStyle/>
          <a:p>
            <a:pPr marL="342900" lvl="0" indent="-342900" algn="l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3600" dirty="0" smtClean="0">
                <a:solidFill>
                  <a:srgbClr val="00B050"/>
                </a:solidFill>
                <a:effectLst/>
                <a:latin typeface="Times New Roman"/>
                <a:ea typeface="Constantia"/>
              </a:rPr>
              <a:t>3этап</a:t>
            </a:r>
            <a:r>
              <a:rPr lang="ru-RU" sz="3600" dirty="0" smtClean="0">
                <a:effectLst/>
                <a:latin typeface="Times New Roman"/>
                <a:ea typeface="Constantia"/>
              </a:rPr>
              <a:t> – заключительный, проведение итогового мероприятия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endParaRPr lang="ru-RU" sz="2800" dirty="0"/>
          </a:p>
        </p:txBody>
      </p:sp>
      <p:pic>
        <p:nvPicPr>
          <p:cNvPr id="2050" name="Picture 2" descr="Картинки по запросу картинка дети играют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3311426" cy="2842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077072"/>
            <a:ext cx="3680969" cy="2417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картинка дети играют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916832"/>
            <a:ext cx="3095625" cy="261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15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9036496" cy="3672408"/>
          </a:xfrm>
        </p:spPr>
        <p:txBody>
          <a:bodyPr/>
          <a:lstStyle/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Wingdings"/>
              <a:buChar char=""/>
            </a:pPr>
            <a:r>
              <a:rPr lang="ru-RU" sz="3600" dirty="0">
                <a:solidFill>
                  <a:srgbClr val="FF0000"/>
                </a:solidFill>
                <a:effectLst/>
                <a:latin typeface="Times New Roman"/>
                <a:ea typeface="Constantia"/>
              </a:rPr>
              <a:t>КВН «Мое здоровье – мое богатство»</a:t>
            </a:r>
            <a:r>
              <a:rPr lang="ru-RU" sz="3600" dirty="0">
                <a:solidFill>
                  <a:srgbClr val="FF0000"/>
                </a:solidFill>
                <a:effectLst/>
              </a:rPr>
              <a:t/>
            </a:r>
            <a:br>
              <a:rPr lang="ru-RU" sz="3600" dirty="0">
                <a:solidFill>
                  <a:srgbClr val="FF0000"/>
                </a:solidFill>
                <a:effectLst/>
              </a:rPr>
            </a:br>
            <a:r>
              <a:rPr lang="ru-RU" sz="36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Конкурс «Разминка»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8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Конкурс «Капитанов»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8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Конкурс «Режим дня»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8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Конкурс-эстафета «Футбол»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8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Картинки по запросу картинки зож для детей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124744"/>
            <a:ext cx="2957512" cy="1943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ртинки по запросу картинки зож для дет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647192"/>
            <a:ext cx="4104456" cy="3086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28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картинки для детей здоровй образ жизн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636912"/>
            <a:ext cx="5328592" cy="396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701287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89440" cy="3474720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>
                <a:latin typeface="Times New Roman"/>
                <a:ea typeface="Constantia"/>
                <a:cs typeface="Times New Roman"/>
              </a:rPr>
              <a:t>Цель проекта</a:t>
            </a:r>
            <a:endParaRPr lang="ru-RU" sz="4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400" dirty="0">
                <a:latin typeface="Times New Roman"/>
                <a:ea typeface="Constantia"/>
              </a:rPr>
              <a:t>Формирование потребностей в самовоспитании по отношению к здоровому образу жизни.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178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https://pp.vk.me/c626718/v626718022/43fd6/ErB6Luk_KXQ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4163579" cy="31226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pp.vk.me/c626718/v626718022/43ff4/3vx0kkfXJjM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7" y="332655"/>
            <a:ext cx="3986741" cy="31226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pp.vk.me/c626718/v626718022/43ffe/GFG-EZY7iOw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638438"/>
            <a:ext cx="4163579" cy="29720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https://pp.vk.me/c626718/v626718022/44058/cf5MrWITFSA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1015" y="3717032"/>
            <a:ext cx="3857988" cy="28934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70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s://pp.vk.me/c626718/v626718022/44062/bcF6VC-ddU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2646" y="260648"/>
            <a:ext cx="2484276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2533" y="260648"/>
            <a:ext cx="2432852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 descr="https://pp.vk.me/c626718/v626718022/44076/Da1tSW26jvI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05064"/>
            <a:ext cx="3384376" cy="25382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https://pp.vk.me/c626718/v626718022/4404e/kk_sLLww6pE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0599" y="3835434"/>
            <a:ext cx="3836720" cy="28775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25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Windows 10\Desktop\проект по здоровью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85838" cy="65059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ртинки по запросу картинки зож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9855" y="4005064"/>
            <a:ext cx="4237781" cy="26283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010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4023" y="4087913"/>
            <a:ext cx="2549073" cy="23031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картинки для детей здоровй образ жизн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653136"/>
            <a:ext cx="2002169" cy="196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картинки для детей здоровй образ жизни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3121" y="25911"/>
            <a:ext cx="3050879" cy="203493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Картинки по запросу картинки для детей здоровй образ жизни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4149080"/>
            <a:ext cx="2832249" cy="188061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5464" y="588811"/>
            <a:ext cx="7488832" cy="347472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/>
                <a:ea typeface="Constantia"/>
                <a:cs typeface="Times New Roman"/>
              </a:rPr>
              <a:t>Задачи проекта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400" dirty="0">
                <a:latin typeface="Times New Roman"/>
                <a:ea typeface="Constantia"/>
              </a:rPr>
              <a:t>Закрепить понятие «здоровый образ жизни»</a:t>
            </a:r>
            <a:endParaRPr lang="ru-RU" dirty="0"/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400" dirty="0">
                <a:latin typeface="Times New Roman"/>
                <a:ea typeface="Constantia"/>
              </a:rPr>
              <a:t>Привить любовь к спорту</a:t>
            </a:r>
            <a:endParaRPr lang="ru-RU" dirty="0"/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400" dirty="0">
                <a:latin typeface="Times New Roman"/>
                <a:ea typeface="Constantia"/>
              </a:rPr>
              <a:t>Систематизировать знания о правильном питании</a:t>
            </a:r>
            <a:endParaRPr lang="ru-RU" dirty="0"/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400" dirty="0">
                <a:latin typeface="Times New Roman"/>
                <a:ea typeface="Constantia"/>
              </a:rPr>
              <a:t>Воспитание ценностного отношения к собственному здоровью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500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68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-17916"/>
            <a:ext cx="5966666" cy="1328360"/>
          </a:xfrm>
        </p:spPr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800" dirty="0" smtClean="0">
                <a:effectLst>
                  <a:outerShdw blurRad="50800" dist="38100" dir="16200000">
                    <a:srgbClr val="000000">
                      <a:alpha val="40000"/>
                    </a:srgbClr>
                  </a:outerShdw>
                </a:effectLst>
                <a:latin typeface="Times New Roman"/>
                <a:ea typeface="Constantia"/>
                <a:cs typeface="Times New Roman"/>
              </a:rPr>
              <a:t>  </a:t>
            </a:r>
            <a:endParaRPr lang="ru-RU" sz="40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60648"/>
            <a:ext cx="8496944" cy="5688632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/>
                <a:ea typeface="Constantia"/>
                <a:cs typeface="Times New Roman"/>
              </a:rPr>
              <a:t>Этапы </a:t>
            </a:r>
            <a:r>
              <a:rPr lang="ru-RU" sz="3200" b="1" dirty="0" smtClean="0">
                <a:latin typeface="Times New Roman"/>
                <a:ea typeface="Constantia"/>
                <a:cs typeface="Times New Roman"/>
              </a:rPr>
              <a:t>проекта: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3200" b="1" dirty="0">
                <a:solidFill>
                  <a:srgbClr val="FF0000"/>
                </a:solidFill>
                <a:latin typeface="Times New Roman"/>
                <a:ea typeface="Constantia"/>
              </a:rPr>
              <a:t>1 этап </a:t>
            </a:r>
            <a:r>
              <a:rPr lang="ru-RU" sz="3200" dirty="0">
                <a:latin typeface="Times New Roman"/>
                <a:ea typeface="Constantia"/>
              </a:rPr>
              <a:t>– </a:t>
            </a:r>
            <a:r>
              <a:rPr lang="ru-RU" sz="3200" b="1" dirty="0">
                <a:latin typeface="Times New Roman"/>
                <a:ea typeface="Constantia"/>
              </a:rPr>
              <a:t>выявление проблемы, опрос детей, анкетирование родителей</a:t>
            </a:r>
            <a:endParaRPr lang="ru-RU" sz="3200" b="1" dirty="0"/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3200" b="1" dirty="0">
                <a:solidFill>
                  <a:srgbClr val="7030A0"/>
                </a:solidFill>
                <a:latin typeface="Times New Roman"/>
                <a:ea typeface="Constantia"/>
              </a:rPr>
              <a:t>2этап</a:t>
            </a:r>
            <a:r>
              <a:rPr lang="ru-RU" sz="3200" dirty="0">
                <a:latin typeface="Times New Roman"/>
                <a:ea typeface="Constantia"/>
              </a:rPr>
              <a:t> – </a:t>
            </a:r>
            <a:r>
              <a:rPr lang="ru-RU" sz="3200" b="1" dirty="0">
                <a:latin typeface="Times New Roman"/>
                <a:ea typeface="Constantia"/>
              </a:rPr>
              <a:t>основной, проведение непосредственно-образовательной деятельности с детьми, совместной деятельности, тематических прогулок</a:t>
            </a:r>
            <a:endParaRPr lang="ru-RU" sz="3200" b="1" dirty="0"/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3200" b="1" dirty="0">
                <a:solidFill>
                  <a:srgbClr val="00B050"/>
                </a:solidFill>
                <a:latin typeface="Times New Roman"/>
                <a:ea typeface="Constantia"/>
              </a:rPr>
              <a:t>3этап</a:t>
            </a:r>
            <a:r>
              <a:rPr lang="ru-RU" sz="3200" dirty="0">
                <a:latin typeface="Times New Roman"/>
                <a:ea typeface="Constantia"/>
              </a:rPr>
              <a:t> – </a:t>
            </a:r>
            <a:r>
              <a:rPr lang="ru-RU" sz="3200" b="1" dirty="0" smtClean="0">
                <a:latin typeface="Times New Roman"/>
                <a:ea typeface="Constantia"/>
              </a:rPr>
              <a:t>заключительный</a:t>
            </a:r>
            <a:r>
              <a:rPr lang="ru-RU" sz="3200" b="1" dirty="0">
                <a:latin typeface="Times New Roman"/>
                <a:ea typeface="Constantia"/>
              </a:rPr>
              <a:t>, проведение итогового мероприятия</a:t>
            </a:r>
            <a:endParaRPr lang="ru-RU" sz="32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046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212976"/>
            <a:ext cx="4247964" cy="33983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34" y="908719"/>
            <a:ext cx="9010962" cy="3874775"/>
          </a:xfrm>
        </p:spPr>
        <p:txBody>
          <a:bodyPr/>
          <a:lstStyle/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dirty="0" smtClean="0">
                <a:solidFill>
                  <a:srgbClr val="00B050"/>
                </a:solidFill>
                <a:effectLst/>
                <a:latin typeface="Times New Roman"/>
                <a:ea typeface="Constantia"/>
              </a:rPr>
              <a:t>Ожидаемый результат:</a:t>
            </a:r>
            <a:r>
              <a:rPr lang="ru-RU" sz="4000" dirty="0">
                <a:solidFill>
                  <a:srgbClr val="00B050"/>
                </a:solidFill>
                <a:effectLst/>
              </a:rPr>
              <a:t/>
            </a:r>
            <a:br>
              <a:rPr lang="ru-RU" sz="4000" dirty="0">
                <a:solidFill>
                  <a:srgbClr val="00B050"/>
                </a:solidFill>
                <a:effectLst/>
              </a:rPr>
            </a:br>
            <a:r>
              <a:rPr lang="ru-RU" sz="2000" dirty="0">
                <a:effectLst/>
                <a:latin typeface="Times New Roman"/>
                <a:ea typeface="Constantia"/>
              </a:rPr>
              <a:t>У детей развито осознанное отношение к укреплению и сохранению своего здоровья путем правильного питания, они любят спорт, занятия по физическому развитию. </a:t>
            </a:r>
            <a:r>
              <a:rPr lang="ru-RU" sz="2000" dirty="0" smtClean="0">
                <a:effectLst/>
                <a:latin typeface="Times New Roman"/>
                <a:ea typeface="Constantia"/>
              </a:rPr>
              <a:t/>
            </a:r>
            <a:br>
              <a:rPr lang="ru-RU" sz="2000" dirty="0" smtClean="0">
                <a:effectLst/>
                <a:latin typeface="Times New Roman"/>
                <a:ea typeface="Constantia"/>
              </a:rPr>
            </a:br>
            <a:r>
              <a:rPr lang="ru-RU" sz="2000" dirty="0" smtClean="0">
                <a:effectLst/>
                <a:latin typeface="Times New Roman"/>
                <a:ea typeface="Constantia"/>
              </a:rPr>
              <a:t>Соблюдения </a:t>
            </a:r>
            <a:r>
              <a:rPr lang="ru-RU" sz="2000" dirty="0">
                <a:effectLst/>
                <a:latin typeface="Times New Roman"/>
                <a:ea typeface="Constantia"/>
              </a:rPr>
              <a:t>правил личной гигиены и приобщение к правилам безопасности для человека.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i="1" u="sng" dirty="0" smtClean="0">
                <a:solidFill>
                  <a:srgbClr val="00B050"/>
                </a:solidFill>
                <a:effectLst/>
                <a:latin typeface="Times New Roman"/>
                <a:ea typeface="Constantia"/>
              </a:rPr>
              <a:t>Проведение </a:t>
            </a:r>
            <a:r>
              <a:rPr lang="ru-RU" sz="2000" i="1" u="sng" dirty="0">
                <a:solidFill>
                  <a:srgbClr val="00B050"/>
                </a:solidFill>
                <a:effectLst/>
                <a:latin typeface="Times New Roman"/>
                <a:ea typeface="Constantia"/>
              </a:rPr>
              <a:t>итогового мероприятия</a:t>
            </a:r>
            <a:r>
              <a:rPr lang="ru-RU" sz="2000" i="1" u="sng" dirty="0">
                <a:solidFill>
                  <a:srgbClr val="00B050"/>
                </a:solidFill>
                <a:effectLst/>
              </a:rPr>
              <a:t/>
            </a:r>
            <a:br>
              <a:rPr lang="ru-RU" sz="2000" i="1" u="sng" dirty="0">
                <a:solidFill>
                  <a:srgbClr val="00B050"/>
                </a:solidFill>
                <a:effectLst/>
              </a:rPr>
            </a:br>
            <a:r>
              <a:rPr lang="ru-RU" sz="2000" dirty="0">
                <a:effectLst/>
                <a:latin typeface="Times New Roman"/>
                <a:ea typeface="Constantia"/>
              </a:rPr>
              <a:t>КВН «Мое здоровье – мое богатство</a:t>
            </a:r>
            <a:r>
              <a:rPr lang="ru-RU" sz="2000" dirty="0" smtClean="0">
                <a:effectLst/>
                <a:latin typeface="Times New Roman"/>
                <a:ea typeface="Constantia"/>
              </a:rPr>
              <a:t>»</a:t>
            </a:r>
            <a:br>
              <a:rPr lang="ru-RU" sz="2000" dirty="0" smtClean="0">
                <a:effectLst/>
                <a:latin typeface="Times New Roman"/>
                <a:ea typeface="Constantia"/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90136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036496" cy="1143000"/>
          </a:xfrm>
        </p:spPr>
        <p:txBody>
          <a:bodyPr/>
          <a:lstStyle/>
          <a:p>
            <a:pPr marL="342900" lvl="0" indent="-342900" algn="l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3600" dirty="0">
                <a:effectLst/>
                <a:latin typeface="Times New Roman"/>
                <a:ea typeface="Constantia"/>
              </a:rPr>
              <a:t>1 этап – выявление проблемы, опрос детей, анкетирование родителей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060848"/>
            <a:ext cx="6837207" cy="37406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5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08912" cy="5832648"/>
          </a:xfrm>
        </p:spPr>
        <p:txBody>
          <a:bodyPr/>
          <a:lstStyle/>
          <a:p>
            <a:pPr algn="l"/>
            <a:r>
              <a:rPr lang="ru-RU" sz="1600" dirty="0" smtClean="0"/>
              <a:t>В группе было проведено анкетирование, целью которого было выявить особенности формирования представлений о здоровье у старших дошкольников и влияние осознания детьми вести здоровых образ жизни.</a:t>
            </a:r>
            <a:br>
              <a:rPr lang="ru-RU" sz="1600" dirty="0" smtClean="0"/>
            </a:b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1. Что такое здоровье?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solidFill>
                  <a:srgbClr val="FF0000"/>
                </a:solidFill>
              </a:rPr>
              <a:t>60%  </a:t>
            </a:r>
            <a:r>
              <a:rPr lang="ru-RU" sz="1600" dirty="0" smtClean="0"/>
              <a:t>детей считают, здоровье – это когда человек дышит чистым воздухом, пьет чистую воду, ест полезную пищу, много двигается (трудится, работает).</a:t>
            </a:r>
            <a:br>
              <a:rPr lang="ru-RU" sz="1600" dirty="0" smtClean="0"/>
            </a:br>
            <a:r>
              <a:rPr lang="ru-RU" sz="1600" dirty="0" smtClean="0">
                <a:solidFill>
                  <a:srgbClr val="002060"/>
                </a:solidFill>
              </a:rPr>
              <a:t>40%</a:t>
            </a:r>
            <a:r>
              <a:rPr lang="ru-RU" sz="1600" dirty="0" smtClean="0"/>
              <a:t>детей не знают, как ответить на этот вопрос. Получается, что в семье и ближайшем окружении не уделяется должного внимания данным вопросам.</a:t>
            </a:r>
            <a:br>
              <a:rPr lang="ru-RU" sz="1600" dirty="0" smtClean="0"/>
            </a:b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2. «Что нужно сделать, чтобы быть здоровым?». </a:t>
            </a:r>
            <a:b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25%</a:t>
            </a:r>
            <a:r>
              <a:rPr lang="ru-RU" sz="1600" dirty="0" smtClean="0">
                <a:solidFill>
                  <a:schemeClr val="tx1"/>
                </a:solidFill>
              </a:rPr>
              <a:t>-</a:t>
            </a:r>
            <a:r>
              <a:rPr lang="ru-RU" sz="1600" dirty="0" smtClean="0"/>
              <a:t>что для этого надо пить таблетки и разные лекарства, постоянно растираться, т.е у детей уже сформировано ложное представление об истинном здоровье.</a:t>
            </a:r>
            <a:br>
              <a:rPr lang="ru-RU" sz="1600" dirty="0" smtClean="0"/>
            </a:br>
            <a:r>
              <a:rPr lang="ru-RU" sz="1600" dirty="0" smtClean="0">
                <a:solidFill>
                  <a:srgbClr val="FF0000"/>
                </a:solidFill>
              </a:rPr>
              <a:t>50%-</a:t>
            </a:r>
            <a:r>
              <a:rPr lang="ru-RU" sz="1600" dirty="0" smtClean="0"/>
              <a:t>значит, не простужаться, не чихать, не кашлять, не болеть, тепло одеваться. Через отрицание дети называют симптомы нездоровья, интуитивно понимая, что здоровому человеку это не свойственно.</a:t>
            </a:r>
            <a:br>
              <a:rPr lang="ru-RU" sz="1600" dirty="0" smtClean="0"/>
            </a:br>
            <a:r>
              <a:rPr lang="ru-RU" sz="1600" dirty="0" smtClean="0">
                <a:solidFill>
                  <a:srgbClr val="92D050"/>
                </a:solidFill>
              </a:rPr>
              <a:t>25%</a:t>
            </a:r>
            <a:r>
              <a:rPr lang="ru-RU" sz="1600" dirty="0" smtClean="0"/>
              <a:t>-отнесли занятия спортом, утреннюю зарядку или гимнастику.</a:t>
            </a:r>
            <a:br>
              <a:rPr lang="ru-RU" sz="1600" dirty="0" smtClean="0"/>
            </a:b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3. «Как дети проводят свободное время?»</a:t>
            </a:r>
            <a:b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70%-</a:t>
            </a:r>
            <a:r>
              <a:rPr lang="ru-RU" sz="1600" dirty="0" smtClean="0"/>
              <a:t>любят смотреть телевизор (все передачи). Если в семье есть старшие братья-сестры, то младшие поголовно любят играть в компьютерные игры</a:t>
            </a:r>
            <a:br>
              <a:rPr lang="ru-RU" sz="1600" dirty="0" smtClean="0"/>
            </a:br>
            <a:r>
              <a:rPr lang="ru-RU" sz="1600" i="1" dirty="0" smtClean="0"/>
              <a:t>Многие дети знают о пользе витаминов, о пользе фруктов и овощей, но самым лучшим поощрением со стороны родителей считают еду </a:t>
            </a:r>
            <a:r>
              <a:rPr lang="ru-RU" sz="1600" i="1" dirty="0" err="1" smtClean="0"/>
              <a:t>фаст-фуд</a:t>
            </a:r>
            <a:r>
              <a:rPr lang="ru-RU" sz="1600" i="1" dirty="0" smtClean="0"/>
              <a:t>  кока-коку, чипсы.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08912" cy="6048672"/>
          </a:xfrm>
        </p:spPr>
        <p:txBody>
          <a:bodyPr/>
          <a:lstStyle/>
          <a:p>
            <a:pPr algn="l"/>
            <a:r>
              <a:rPr lang="ru-RU" sz="1800" dirty="0" smtClean="0"/>
              <a:t>Данные анкетирования родителей показывают, что вопросам укрепления, сохранения здоровья и приобщению детей к здоровому образу жизни в семьях не уделяется должного внимания или вообще не имеет место в приоритете ценностей семей.</a:t>
            </a:r>
            <a:br>
              <a:rPr lang="ru-RU" sz="1800" dirty="0" smtClean="0"/>
            </a:br>
            <a:r>
              <a:rPr lang="ru-RU" sz="1800" dirty="0" smtClean="0"/>
              <a:t>Получается, что образовательные учреждения (детские сады и школы) работают в этом направлении, а дома полученные знания не используются, не применяются и не закрепляются.</a:t>
            </a:r>
            <a:endParaRPr lang="ru-RU" sz="1800" dirty="0"/>
          </a:p>
        </p:txBody>
      </p:sp>
      <p:pic>
        <p:nvPicPr>
          <p:cNvPr id="1026" name="Picture 2" descr="Картинки по запросу картинки зож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708920"/>
            <a:ext cx="4968552" cy="34414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2592288"/>
          </a:xfrm>
        </p:spPr>
        <p:txBody>
          <a:bodyPr/>
          <a:lstStyle/>
          <a:p>
            <a:pPr marL="342900" lvl="0" indent="-342900" algn="l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3600" dirty="0">
                <a:solidFill>
                  <a:srgbClr val="7030A0"/>
                </a:solidFill>
                <a:effectLst/>
                <a:latin typeface="Times New Roman"/>
                <a:ea typeface="Constantia"/>
              </a:rPr>
              <a:t>2этап </a:t>
            </a:r>
            <a:r>
              <a:rPr lang="ru-RU" sz="3600" dirty="0">
                <a:effectLst/>
                <a:latin typeface="Times New Roman"/>
                <a:ea typeface="Constantia"/>
              </a:rPr>
              <a:t>– основной, </a:t>
            </a:r>
            <a:r>
              <a:rPr lang="ru-RU" sz="3600" dirty="0" smtClean="0">
                <a:effectLst/>
                <a:latin typeface="Times New Roman"/>
                <a:ea typeface="Constantia"/>
              </a:rPr>
              <a:t/>
            </a:r>
            <a:br>
              <a:rPr lang="ru-RU" sz="3600" dirty="0" smtClean="0">
                <a:effectLst/>
                <a:latin typeface="Times New Roman"/>
                <a:ea typeface="Constantia"/>
              </a:rPr>
            </a:br>
            <a:r>
              <a:rPr lang="ru-RU" sz="3600" dirty="0" smtClean="0">
                <a:effectLst/>
                <a:latin typeface="Times New Roman"/>
                <a:ea typeface="Constantia"/>
              </a:rPr>
              <a:t>проведение совместной деятельности с детьми.</a:t>
            </a: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endParaRPr lang="ru-RU" sz="3600" dirty="0"/>
          </a:p>
        </p:txBody>
      </p:sp>
      <p:pic>
        <p:nvPicPr>
          <p:cNvPr id="5122" name="Picture 2" descr="Картинки по запросу картинки для детей здоровый образ жизни сад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492896"/>
            <a:ext cx="6171039" cy="36126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03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833</TotalTime>
  <Words>226</Words>
  <Application>Microsoft Office PowerPoint</Application>
  <PresentationFormat>Экран (4:3)</PresentationFormat>
  <Paragraphs>34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Проект  «Здоровье главное богатство»</vt:lpstr>
      <vt:lpstr>Презентация PowerPoint</vt:lpstr>
      <vt:lpstr>Презентация PowerPoint</vt:lpstr>
      <vt:lpstr>  </vt:lpstr>
      <vt:lpstr>Ожидаемый результат: У детей развито осознанное отношение к укреплению и сохранению своего здоровья путем правильного питания, они любят спорт, занятия по физическому развитию.  Соблюдения правил личной гигиены и приобщение к правилам безопасности для человека.   Проведение итогового мероприятия КВН «Мое здоровье – мое богатство»  </vt:lpstr>
      <vt:lpstr>1 этап – выявление проблемы, опрос детей, анкетирование родителей </vt:lpstr>
      <vt:lpstr>В группе было проведено анкетирование, целью которого было выявить особенности формирования представлений о здоровье у старших дошкольников и влияние осознания детьми вести здоровых образ жизни. 1. Что такое здоровье? 60%  детей считают, здоровье – это когда человек дышит чистым воздухом, пьет чистую воду, ест полезную пищу, много двигается (трудится, работает). 40%детей не знают, как ответить на этот вопрос. Получается, что в семье и ближайшем окружении не уделяется должного внимания данным вопросам. 2. «Что нужно сделать, чтобы быть здоровым?».  25%-что для этого надо пить таблетки и разные лекарства, постоянно растираться, т.е у детей уже сформировано ложное представление об истинном здоровье. 50%-значит, не простужаться, не чихать, не кашлять, не болеть, тепло одеваться. Через отрицание дети называют симптомы нездоровья, интуитивно понимая, что здоровому человеку это не свойственно. 25%-отнесли занятия спортом, утреннюю зарядку или гимнастику. 3. «Как дети проводят свободное время?» 70%-любят смотреть телевизор (все передачи). Если в семье есть старшие братья-сестры, то младшие поголовно любят играть в компьютерные игры Многие дети знают о пользе витаминов, о пользе фруктов и овощей, но самым лучшим поощрением со стороны родителей считают еду фаст-фуд  кока-коку, чипсы. </vt:lpstr>
      <vt:lpstr>Данные анкетирования родителей показывают, что вопросам укрепления, сохранения здоровья и приобщению детей к здоровому образу жизни в семьях не уделяется должного внимания или вообще не имеет место в приоритете ценностей семей. Получается, что образовательные учреждения (детские сады и школы) работают в этом направлении, а дома полученные знания не используются, не применяются и не закрепляются.</vt:lpstr>
      <vt:lpstr>2этап – основной,  проведение совместной деятельности с детьми. </vt:lpstr>
      <vt:lpstr>Уголок здоровья</vt:lpstr>
      <vt:lpstr>Атрибуты для дыхательной гимнастики и самомассажа </vt:lpstr>
      <vt:lpstr>Для работы с родителями</vt:lpstr>
      <vt:lpstr>Гость группы! «Стоматолог»</vt:lpstr>
      <vt:lpstr>Зарядка с родителями</vt:lpstr>
      <vt:lpstr>Бодрящая гимнастика Утренняя гимнастика Физ.минутки  </vt:lpstr>
      <vt:lpstr>Подвижные игры на свежем воздухе</vt:lpstr>
      <vt:lpstr>Сюжетно-ролевые игры: - «Больница» - «Аптека» - «Магазин» - «Дом, семья» </vt:lpstr>
      <vt:lpstr>3этап – заключительный, проведение итогового мероприятия </vt:lpstr>
      <vt:lpstr>КВН «Мое здоровье – мое богатство» Конкурс «Разминка» Конкурс «Капитанов» Конкурс «Режим дня» Конкурс-эстафета «Футбол»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«Здоровье главное богатство»</dc:title>
  <dc:creator>Windows 10</dc:creator>
  <cp:lastModifiedBy>Пользователь Windows</cp:lastModifiedBy>
  <cp:revision>42</cp:revision>
  <dcterms:created xsi:type="dcterms:W3CDTF">2017-02-04T18:29:59Z</dcterms:created>
  <dcterms:modified xsi:type="dcterms:W3CDTF">2019-05-01T15:26:04Z</dcterms:modified>
</cp:coreProperties>
</file>