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9" r:id="rId2"/>
    <p:sldId id="284" r:id="rId3"/>
    <p:sldId id="286" r:id="rId4"/>
    <p:sldId id="288" r:id="rId5"/>
    <p:sldId id="256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711200" y="1371600"/>
            <a:ext cx="10468864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711200" y="3228536"/>
            <a:ext cx="10472928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14B09-09FA-4A5A-90D8-5649BF1F4A68}" type="datetimeFigureOut">
              <a:rPr lang="ru-RU" smtClean="0"/>
              <a:pPr/>
              <a:t>01.05.2019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F9029-7F1B-4FF0-ACE7-16BC453C49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86591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14B09-09FA-4A5A-90D8-5649BF1F4A68}" type="datetimeFigureOut">
              <a:rPr lang="ru-RU" smtClean="0"/>
              <a:pPr/>
              <a:t>01.05.2019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F9029-7F1B-4FF0-ACE7-16BC453C49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5741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914402"/>
            <a:ext cx="2743200" cy="5211763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914402"/>
            <a:ext cx="8026400" cy="5211763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14B09-09FA-4A5A-90D8-5649BF1F4A68}" type="datetimeFigureOut">
              <a:rPr lang="ru-RU" smtClean="0"/>
              <a:pPr/>
              <a:t>01.05.2019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F9029-7F1B-4FF0-ACE7-16BC453C49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5340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14B09-09FA-4A5A-90D8-5649BF1F4A68}" type="datetimeFigureOut">
              <a:rPr lang="ru-RU" smtClean="0"/>
              <a:pPr/>
              <a:t>01.05.2019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F9029-7F1B-4FF0-ACE7-16BC453C49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728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7136" y="1316736"/>
            <a:ext cx="103632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7136" y="2704664"/>
            <a:ext cx="103632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14B09-09FA-4A5A-90D8-5649BF1F4A68}" type="datetimeFigureOut">
              <a:rPr lang="ru-RU" smtClean="0"/>
              <a:pPr/>
              <a:t>01.05.2019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F9029-7F1B-4FF0-ACE7-16BC453C49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12457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14B09-09FA-4A5A-90D8-5649BF1F4A68}" type="datetimeFigureOut">
              <a:rPr lang="ru-RU" smtClean="0"/>
              <a:pPr/>
              <a:t>01.05.2019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F9029-7F1B-4FF0-ACE7-16BC453C49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4372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855248"/>
            <a:ext cx="5386917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193368" y="1859758"/>
            <a:ext cx="5389033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9600" y="2514600"/>
            <a:ext cx="5386917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514600"/>
            <a:ext cx="5389033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14B09-09FA-4A5A-90D8-5649BF1F4A68}" type="datetimeFigureOut">
              <a:rPr lang="ru-RU" smtClean="0"/>
              <a:pPr/>
              <a:t>01.05.2019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F9029-7F1B-4FF0-ACE7-16BC453C49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22603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10744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14B09-09FA-4A5A-90D8-5649BF1F4A68}" type="datetimeFigureOut">
              <a:rPr lang="ru-RU" smtClean="0"/>
              <a:pPr/>
              <a:t>01.05.2019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F9029-7F1B-4FF0-ACE7-16BC453C49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53365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14B09-09FA-4A5A-90D8-5649BF1F4A68}" type="datetimeFigureOut">
              <a:rPr lang="ru-RU" smtClean="0"/>
              <a:pPr/>
              <a:t>01.05.2019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F9029-7F1B-4FF0-ACE7-16BC453C49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92215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4352"/>
            <a:ext cx="36576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76400"/>
            <a:ext cx="36576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766733" y="1676400"/>
            <a:ext cx="6815667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14B09-09FA-4A5A-90D8-5649BF1F4A68}" type="datetimeFigureOut">
              <a:rPr lang="ru-RU" smtClean="0"/>
              <a:pPr/>
              <a:t>01.05.2019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F9029-7F1B-4FF0-ACE7-16BC453C49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8724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4221004" y="1108077"/>
            <a:ext cx="70104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10672179" y="5359769"/>
            <a:ext cx="207264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2800" y="1176997"/>
            <a:ext cx="2950464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12800" y="2828785"/>
            <a:ext cx="29464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14B09-09FA-4A5A-90D8-5649BF1F4A68}" type="datetimeFigureOut">
              <a:rPr lang="ru-RU" smtClean="0"/>
              <a:pPr/>
              <a:t>01.05.2019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769600" y="6356351"/>
            <a:ext cx="812800" cy="365125"/>
          </a:xfrm>
        </p:spPr>
        <p:txBody>
          <a:bodyPr/>
          <a:lstStyle/>
          <a:p>
            <a:fld id="{21CF9029-7F1B-4FF0-ACE7-16BC453C495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4647724" y="1199517"/>
            <a:ext cx="615696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12700" y="5816600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5842000" y="6219826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078811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12700" y="-7144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842000" y="-7144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609600" y="1935480"/>
            <a:ext cx="109728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EF14B09-09FA-4A5A-90D8-5649BF1F4A68}" type="datetimeFigureOut">
              <a:rPr lang="ru-RU" smtClean="0"/>
              <a:pPr/>
              <a:t>01.05.2019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556000" y="6356351"/>
            <a:ext cx="4470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10566400" y="6356351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1CF9029-7F1B-4FF0-ACE7-16BC453C495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25356" y="202408"/>
            <a:ext cx="12240731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sz="1800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sz="1800"/>
            </a:p>
          </p:txBody>
        </p:sp>
      </p:grpSp>
    </p:spTree>
    <p:extLst>
      <p:ext uri="{BB962C8B-B14F-4D97-AF65-F5344CB8AC3E}">
        <p14:creationId xmlns:p14="http://schemas.microsoft.com/office/powerpoint/2010/main" val="4449751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79576" y="836712"/>
            <a:ext cx="7494984" cy="2448272"/>
          </a:xfrm>
        </p:spPr>
        <p:txBody>
          <a:bodyPr>
            <a:noAutofit/>
          </a:bodyPr>
          <a:lstStyle/>
          <a:p>
            <a:pPr algn="ctr"/>
            <a:r>
              <a:rPr lang="ru-RU" sz="5500" dirty="0">
                <a:solidFill>
                  <a:srgbClr val="FF0000"/>
                </a:solidFill>
              </a:rPr>
              <a:t>Виды общения и речевое развитие</a:t>
            </a:r>
            <a:br>
              <a:rPr lang="en-US" sz="5500" dirty="0">
                <a:solidFill>
                  <a:srgbClr val="FF0000"/>
                </a:solidFill>
              </a:rPr>
            </a:br>
            <a:r>
              <a:rPr lang="ru-RU" sz="1800" dirty="0">
                <a:solidFill>
                  <a:srgbClr val="FF0000"/>
                </a:solidFill>
              </a:rPr>
              <a:t>часть </a:t>
            </a:r>
            <a:r>
              <a:rPr lang="en-US" sz="1800" dirty="0">
                <a:solidFill>
                  <a:srgbClr val="FF0000"/>
                </a:solidFill>
              </a:rPr>
              <a:t>I</a:t>
            </a:r>
            <a:endParaRPr lang="ru-RU" sz="55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57400" y="3789040"/>
            <a:ext cx="7854696" cy="2592288"/>
          </a:xfrm>
        </p:spPr>
        <p:txBody>
          <a:bodyPr>
            <a:normAutofit/>
          </a:bodyPr>
          <a:lstStyle/>
          <a:p>
            <a:pPr algn="ctr"/>
            <a:r>
              <a:rPr lang="ru-RU" b="1" i="1">
                <a:solidFill>
                  <a:srgbClr val="002060"/>
                </a:solidFill>
              </a:rPr>
              <a:t> </a:t>
            </a:r>
            <a:r>
              <a:rPr lang="ru-RU" b="1" i="1" dirty="0">
                <a:solidFill>
                  <a:srgbClr val="002060"/>
                </a:solidFill>
              </a:rPr>
              <a:t>ГБОУ ИТШ им. Поповича </a:t>
            </a:r>
          </a:p>
          <a:p>
            <a:pPr algn="ctr"/>
            <a:r>
              <a:rPr lang="ru-RU" b="1" i="1" dirty="0">
                <a:solidFill>
                  <a:srgbClr val="002060"/>
                </a:solidFill>
              </a:rPr>
              <a:t>учитель –логопед</a:t>
            </a:r>
          </a:p>
          <a:p>
            <a:pPr algn="ctr"/>
            <a:r>
              <a:rPr lang="ru-RU" b="1" i="1" dirty="0">
                <a:solidFill>
                  <a:srgbClr val="002060"/>
                </a:solidFill>
              </a:rPr>
              <a:t> Султанова Наталия Витальевна</a:t>
            </a:r>
            <a:endParaRPr lang="en-US" b="1" i="1" dirty="0">
              <a:solidFill>
                <a:srgbClr val="002060"/>
              </a:solidFill>
            </a:endParaRPr>
          </a:p>
          <a:p>
            <a:pPr algn="ctr"/>
            <a:r>
              <a:rPr lang="ru-RU" b="1" i="1" dirty="0">
                <a:solidFill>
                  <a:srgbClr val="002060"/>
                </a:solidFill>
              </a:rPr>
              <a:t>г. Москва </a:t>
            </a:r>
          </a:p>
          <a:p>
            <a:pPr algn="ctr"/>
            <a:r>
              <a:rPr lang="en-US" b="1" i="1" dirty="0">
                <a:solidFill>
                  <a:srgbClr val="002060"/>
                </a:solidFill>
              </a:rPr>
              <a:t> </a:t>
            </a:r>
            <a:endParaRPr lang="ru-RU" b="1" i="1" dirty="0">
              <a:solidFill>
                <a:srgbClr val="002060"/>
              </a:solidFill>
            </a:endParaRPr>
          </a:p>
          <a:p>
            <a:pPr algn="ctr"/>
            <a:endParaRPr lang="ru-RU" b="1" i="1" dirty="0">
              <a:solidFill>
                <a:srgbClr val="002060"/>
              </a:solidFill>
            </a:endParaRPr>
          </a:p>
          <a:p>
            <a:pPr algn="ctr"/>
            <a:endParaRPr lang="ru-RU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1847529" y="3835732"/>
            <a:ext cx="8244843" cy="193899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252525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Коммуникация</a:t>
            </a:r>
            <a:r>
              <a:rPr lang="ru-RU" sz="2000" dirty="0">
                <a:solidFill>
                  <a:srgbClr val="252525"/>
                </a:solidFill>
                <a:latin typeface="Calibri"/>
                <a:ea typeface="Calibri" pitchFamily="34" charset="0"/>
                <a:cs typeface="Arial" pitchFamily="34" charset="0"/>
              </a:rPr>
              <a:t> </a:t>
            </a:r>
            <a:r>
              <a:rPr lang="ru-RU" sz="2000" dirty="0">
                <a:solidFill>
                  <a:srgbClr val="252525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(как связь и общение)</a:t>
            </a:r>
            <a:r>
              <a:rPr lang="ru-RU" sz="2000" dirty="0">
                <a:solidFill>
                  <a:srgbClr val="252525"/>
                </a:solidFill>
                <a:latin typeface="Calibri"/>
                <a:ea typeface="Calibri" pitchFamily="34" charset="0"/>
                <a:cs typeface="Arial" pitchFamily="34" charset="0"/>
              </a:rPr>
              <a:t> —</a:t>
            </a:r>
            <a:r>
              <a:rPr lang="ru-RU" sz="2000" dirty="0">
                <a:solidFill>
                  <a:srgbClr val="252525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от лат. </a:t>
            </a:r>
            <a:r>
              <a:rPr lang="ru-RU" sz="2000" dirty="0">
                <a:solidFill>
                  <a:srgbClr val="252525"/>
                </a:solidFill>
                <a:latin typeface="Calibri"/>
                <a:ea typeface="Calibri" pitchFamily="34" charset="0"/>
                <a:cs typeface="Arial" pitchFamily="34" charset="0"/>
              </a:rPr>
              <a:t>«</a:t>
            </a:r>
            <a:r>
              <a:rPr lang="ru-RU" sz="2000" dirty="0">
                <a:solidFill>
                  <a:srgbClr val="252525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communicatio</a:t>
            </a:r>
            <a:r>
              <a:rPr lang="ru-RU" sz="2000" dirty="0">
                <a:solidFill>
                  <a:srgbClr val="252525"/>
                </a:solidFill>
                <a:latin typeface="Calibri"/>
                <a:ea typeface="Calibri" pitchFamily="34" charset="0"/>
                <a:cs typeface="Arial" pitchFamily="34" charset="0"/>
              </a:rPr>
              <a:t>» —</a:t>
            </a:r>
            <a:r>
              <a:rPr lang="ru-RU" sz="2000" dirty="0">
                <a:solidFill>
                  <a:srgbClr val="252525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ru-RU" sz="2000" b="1" dirty="0">
                <a:solidFill>
                  <a:srgbClr val="252525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сообщение</a:t>
            </a:r>
            <a:r>
              <a:rPr lang="ru-RU" sz="2000" dirty="0">
                <a:solidFill>
                  <a:srgbClr val="252525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, передача и от </a:t>
            </a:r>
            <a:r>
              <a:rPr lang="ru-RU" sz="2000" dirty="0">
                <a:solidFill>
                  <a:srgbClr val="252525"/>
                </a:solidFill>
                <a:latin typeface="Calibri"/>
                <a:ea typeface="Calibri" pitchFamily="34" charset="0"/>
                <a:cs typeface="Arial" pitchFamily="34" charset="0"/>
              </a:rPr>
              <a:t>«</a:t>
            </a:r>
            <a:r>
              <a:rPr lang="ru-RU" sz="2000" dirty="0">
                <a:solidFill>
                  <a:srgbClr val="252525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communicare</a:t>
            </a:r>
            <a:r>
              <a:rPr lang="ru-RU" sz="2000" dirty="0">
                <a:solidFill>
                  <a:srgbClr val="252525"/>
                </a:solidFill>
                <a:latin typeface="Calibri"/>
                <a:ea typeface="Calibri" pitchFamily="34" charset="0"/>
                <a:cs typeface="Arial" pitchFamily="34" charset="0"/>
              </a:rPr>
              <a:t>» —</a:t>
            </a:r>
            <a:r>
              <a:rPr lang="ru-RU" sz="2000" dirty="0">
                <a:solidFill>
                  <a:srgbClr val="252525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делать общим, беседовать, связывать, сообщать, передавать</a:t>
            </a:r>
            <a:r>
              <a:rPr lang="ru-RU" sz="2000" dirty="0">
                <a:solidFill>
                  <a:srgbClr val="252525"/>
                </a:solidFill>
                <a:latin typeface="Calibri"/>
                <a:ea typeface="Calibri" pitchFamily="34" charset="0"/>
                <a:cs typeface="Arial" pitchFamily="34" charset="0"/>
              </a:rPr>
              <a:t>—</a:t>
            </a:r>
            <a:r>
              <a:rPr lang="ru-RU" sz="2000" dirty="0">
                <a:solidFill>
                  <a:srgbClr val="252525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принятый в исследованиях</a:t>
            </a:r>
            <a:r>
              <a:rPr lang="ru-RU" sz="2000" dirty="0">
                <a:solidFill>
                  <a:srgbClr val="252525"/>
                </a:solidFill>
                <a:latin typeface="Calibri"/>
                <a:ea typeface="Calibri" pitchFamily="34" charset="0"/>
                <a:cs typeface="Arial" pitchFamily="34" charset="0"/>
              </a:rPr>
              <a:t> </a:t>
            </a:r>
            <a:r>
              <a:rPr lang="ru-RU" sz="2000" b="1" i="1" dirty="0">
                <a:solidFill>
                  <a:srgbClr val="252525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термин</a:t>
            </a:r>
            <a:r>
              <a:rPr lang="ru-RU" sz="2000" b="1" dirty="0">
                <a:solidFill>
                  <a:srgbClr val="252525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, которым обозначают операционные системы, повседневно обеспечивающие единство и преемственность человеческой деятельности</a:t>
            </a:r>
            <a:r>
              <a:rPr lang="ru-RU" sz="2000" dirty="0">
                <a:solidFill>
                  <a:srgbClr val="252525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. (Википедия)</a:t>
            </a:r>
            <a:endParaRPr lang="ru-RU" sz="20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063552" y="260648"/>
            <a:ext cx="799288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Constantia"/>
              </a:rPr>
              <a:t>Цель:  </a:t>
            </a:r>
            <a:r>
              <a:rPr lang="ru-RU" sz="2400" b="1" i="1" dirty="0">
                <a:solidFill>
                  <a:srgbClr val="FF0000"/>
                </a:solidFill>
                <a:latin typeface="Constantia"/>
              </a:rPr>
              <a:t>Обозначить роль коммуникации в стимуляции функции речи.</a:t>
            </a:r>
          </a:p>
          <a:p>
            <a:endParaRPr lang="ru-RU" sz="2400" b="1" i="1" dirty="0">
              <a:solidFill>
                <a:srgbClr val="FF0000"/>
              </a:solidFill>
              <a:latin typeface="Constantia"/>
            </a:endParaRPr>
          </a:p>
          <a:p>
            <a:r>
              <a:rPr lang="ru-RU" sz="2400" b="1" dirty="0">
                <a:solidFill>
                  <a:prstClr val="black"/>
                </a:solidFill>
                <a:latin typeface="Constantia"/>
              </a:rPr>
              <a:t>Содержание</a:t>
            </a:r>
          </a:p>
          <a:p>
            <a:pPr marL="457200" indent="-457200"/>
            <a:r>
              <a:rPr lang="ru-RU" sz="2400" dirty="0">
                <a:solidFill>
                  <a:prstClr val="black"/>
                </a:solidFill>
                <a:latin typeface="Constantia"/>
              </a:rPr>
              <a:t>1. Виды речи: а)жестовая; б)устная; в) письменная</a:t>
            </a:r>
          </a:p>
          <a:p>
            <a:r>
              <a:rPr lang="ru-RU" sz="2400" dirty="0">
                <a:solidFill>
                  <a:prstClr val="black"/>
                </a:solidFill>
                <a:latin typeface="Constantia"/>
              </a:rPr>
              <a:t>2. Основные виды общения</a:t>
            </a:r>
          </a:p>
          <a:p>
            <a:r>
              <a:rPr lang="ru-RU" sz="2400" dirty="0">
                <a:solidFill>
                  <a:prstClr val="black"/>
                </a:solidFill>
                <a:latin typeface="Constantia"/>
              </a:rPr>
              <a:t>3. Роль общения родителей  с детьми</a:t>
            </a:r>
          </a:p>
          <a:p>
            <a:r>
              <a:rPr lang="ru-RU" sz="2400" dirty="0">
                <a:solidFill>
                  <a:prstClr val="black"/>
                </a:solidFill>
                <a:latin typeface="Constantia"/>
              </a:rPr>
              <a:t>4. Организация общения взрослых с детьми   в различных видах деятельности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663952" y="260648"/>
            <a:ext cx="4608512" cy="643253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endParaRPr lang="ru-RU" sz="2000" dirty="0">
              <a:solidFill>
                <a:prstClr val="black"/>
              </a:solidFill>
              <a:latin typeface="Constantia"/>
            </a:endParaRPr>
          </a:p>
          <a:p>
            <a:pPr algn="just"/>
            <a:r>
              <a:rPr lang="ru-RU" sz="2800" b="1" dirty="0">
                <a:solidFill>
                  <a:prstClr val="black"/>
                </a:solidFill>
                <a:latin typeface="Constantia"/>
              </a:rPr>
              <a:t>Виды речи</a:t>
            </a:r>
          </a:p>
          <a:p>
            <a:pPr marL="457200" indent="-457200" algn="just"/>
            <a:r>
              <a:rPr lang="ru-RU" sz="2400" dirty="0">
                <a:solidFill>
                  <a:prstClr val="black"/>
                </a:solidFill>
                <a:latin typeface="Constantia"/>
              </a:rPr>
              <a:t>Жестовая речь появилась у человека в древние времена и долгое время оставалась единственным видом коммуникации. </a:t>
            </a:r>
          </a:p>
          <a:p>
            <a:pPr marL="457200" indent="-457200" algn="just"/>
            <a:r>
              <a:rPr lang="ru-RU" sz="2400" dirty="0">
                <a:solidFill>
                  <a:prstClr val="black"/>
                </a:solidFill>
                <a:latin typeface="Constantia"/>
              </a:rPr>
              <a:t>В настоящее время общение с помощью жестовой речи осуществляют глухонемые, немые, слабослышащие люди. </a:t>
            </a:r>
          </a:p>
          <a:p>
            <a:pPr marL="457200" indent="-457200" algn="just"/>
            <a:r>
              <a:rPr lang="ru-RU" sz="2400" dirty="0">
                <a:solidFill>
                  <a:prstClr val="black"/>
                </a:solidFill>
                <a:latin typeface="Constantia"/>
              </a:rPr>
              <a:t>А еще этот вид коммуникации сохранился в танце- танцор может отобразить свои мысли в пластике тела.</a:t>
            </a:r>
          </a:p>
          <a:p>
            <a:pPr algn="just"/>
            <a:endParaRPr lang="ru-RU" sz="2800" b="1" dirty="0">
              <a:solidFill>
                <a:prstClr val="black"/>
              </a:solidFill>
              <a:latin typeface="Constantia"/>
            </a:endParaRPr>
          </a:p>
        </p:txBody>
      </p:sp>
      <p:pic>
        <p:nvPicPr>
          <p:cNvPr id="2050" name="Picture 2" descr="язык жесто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47528" y="260649"/>
            <a:ext cx="3528392" cy="3024337"/>
          </a:xfrm>
          <a:prstGeom prst="rect">
            <a:avLst/>
          </a:prstGeom>
          <a:noFill/>
        </p:spPr>
      </p:pic>
      <p:pic>
        <p:nvPicPr>
          <p:cNvPr id="2051" name="Picture 3" descr="C:\Users\Наталья\Desktop\skidka_ot_bodyfee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47528" y="3501008"/>
            <a:ext cx="3600400" cy="29523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023992" y="260649"/>
            <a:ext cx="4248472" cy="63709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endParaRPr lang="ru-RU" sz="2000" dirty="0">
              <a:solidFill>
                <a:prstClr val="black"/>
              </a:solidFill>
              <a:latin typeface="Constantia"/>
            </a:endParaRPr>
          </a:p>
          <a:p>
            <a:pPr algn="just"/>
            <a:r>
              <a:rPr lang="ru-RU" sz="2800" b="1" dirty="0">
                <a:solidFill>
                  <a:prstClr val="black"/>
                </a:solidFill>
                <a:latin typeface="Constantia"/>
              </a:rPr>
              <a:t>Виды речи</a:t>
            </a:r>
          </a:p>
          <a:p>
            <a:pPr marL="457200" indent="-457200" algn="just"/>
            <a:r>
              <a:rPr lang="ru-RU" sz="2400" dirty="0">
                <a:solidFill>
                  <a:prstClr val="black"/>
                </a:solidFill>
                <a:latin typeface="Constantia"/>
              </a:rPr>
              <a:t> </a:t>
            </a:r>
            <a:r>
              <a:rPr lang="ru-RU" sz="2400" b="1" dirty="0">
                <a:solidFill>
                  <a:prstClr val="black"/>
                </a:solidFill>
                <a:latin typeface="Constantia"/>
              </a:rPr>
              <a:t>Устная  и письменная </a:t>
            </a:r>
            <a:r>
              <a:rPr lang="ru-RU" sz="2400" dirty="0">
                <a:solidFill>
                  <a:prstClr val="black"/>
                </a:solidFill>
                <a:latin typeface="Constantia"/>
              </a:rPr>
              <a:t>речь- две формы речевого высказывания.</a:t>
            </a:r>
          </a:p>
          <a:p>
            <a:pPr marL="457200" indent="-457200" algn="just"/>
            <a:r>
              <a:rPr lang="ru-RU" sz="2400" dirty="0">
                <a:solidFill>
                  <a:prstClr val="black"/>
                </a:solidFill>
                <a:latin typeface="Constantia"/>
              </a:rPr>
              <a:t>Их различие в том, что устная речь - звучащая, а письменная речь - графически закрепленная. </a:t>
            </a:r>
          </a:p>
          <a:p>
            <a:pPr marL="457200" indent="-457200" algn="just"/>
            <a:r>
              <a:rPr lang="ru-RU" sz="2400" dirty="0">
                <a:solidFill>
                  <a:prstClr val="black"/>
                </a:solidFill>
                <a:latin typeface="Constantia"/>
              </a:rPr>
              <a:t>Так же  в устном высказывании мы можем воспринимать интонационную выразительность, тембр голоса говорящего, скорость его речи.  </a:t>
            </a:r>
            <a:endParaRPr lang="ru-RU" sz="2800" b="1" dirty="0">
              <a:solidFill>
                <a:prstClr val="black"/>
              </a:solidFill>
              <a:latin typeface="Constantia"/>
            </a:endParaRPr>
          </a:p>
        </p:txBody>
      </p:sp>
      <p:pic>
        <p:nvPicPr>
          <p:cNvPr id="5" name="Рисунок 4" descr="http://www.syl.ru/misc/i/ai/167175/61882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19537" y="260650"/>
            <a:ext cx="3888431" cy="259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fs00.infourok.ru/images/doc/219/6046/4/640/img14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19536" y="3068960"/>
            <a:ext cx="3888432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981200" y="260648"/>
            <a:ext cx="8229600" cy="792088"/>
          </a:xfrm>
        </p:spPr>
        <p:txBody>
          <a:bodyPr>
            <a:noAutofit/>
          </a:bodyPr>
          <a:lstStyle/>
          <a:p>
            <a:pPr algn="just"/>
            <a:r>
              <a:rPr lang="ru-RU" sz="4400" b="1" dirty="0">
                <a:solidFill>
                  <a:srgbClr val="FF0000"/>
                </a:solidFill>
              </a:rPr>
              <a:t> </a:t>
            </a:r>
            <a:br>
              <a:rPr lang="ru-RU" sz="4400" b="1" dirty="0">
                <a:solidFill>
                  <a:srgbClr val="FF0000"/>
                </a:solidFill>
              </a:rPr>
            </a:br>
            <a:br>
              <a:rPr lang="ru-RU" sz="4400" b="1" dirty="0">
                <a:solidFill>
                  <a:srgbClr val="FF0000"/>
                </a:solidFill>
              </a:rPr>
            </a:br>
            <a:br>
              <a:rPr lang="ru-RU" sz="4400" b="1" dirty="0">
                <a:solidFill>
                  <a:srgbClr val="FF0000"/>
                </a:solidFill>
              </a:rPr>
            </a:br>
            <a:br>
              <a:rPr lang="ru-RU" sz="4400" b="1" dirty="0">
                <a:solidFill>
                  <a:srgbClr val="FF0000"/>
                </a:solidFill>
              </a:rPr>
            </a:br>
            <a:br>
              <a:rPr lang="ru-RU" sz="4400" dirty="0">
                <a:solidFill>
                  <a:srgbClr val="FF0000"/>
                </a:solidFill>
              </a:rPr>
            </a:br>
            <a:r>
              <a:rPr lang="ru-RU" sz="4400" b="1" dirty="0">
                <a:solidFill>
                  <a:srgbClr val="FF0000"/>
                </a:solidFill>
              </a:rPr>
              <a:t> Основные виды общения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1981200" y="6381328"/>
            <a:ext cx="8003232" cy="288032"/>
          </a:xfrm>
        </p:spPr>
        <p:txBody>
          <a:bodyPr>
            <a:normAutofit fontScale="55000" lnSpcReduction="20000"/>
          </a:bodyPr>
          <a:lstStyle/>
          <a:p>
            <a:endParaRPr lang="ru-RU" dirty="0"/>
          </a:p>
        </p:txBody>
      </p:sp>
      <p:pic>
        <p:nvPicPr>
          <p:cNvPr id="12289" name="Picture 1" descr="C:\Users\Наталья\Desktop\image010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75520" y="1124744"/>
            <a:ext cx="8435280" cy="50405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174</Words>
  <Application>Microsoft Office PowerPoint</Application>
  <PresentationFormat>Широкоэкранный</PresentationFormat>
  <Paragraphs>25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Calibri</vt:lpstr>
      <vt:lpstr>Constantia</vt:lpstr>
      <vt:lpstr>Wingdings 2</vt:lpstr>
      <vt:lpstr>Поток</vt:lpstr>
      <vt:lpstr>Виды общения и речевое развитие часть I</vt:lpstr>
      <vt:lpstr>Презентация PowerPoint</vt:lpstr>
      <vt:lpstr>Презентация PowerPoint</vt:lpstr>
      <vt:lpstr>Презентация PowerPoint</vt:lpstr>
      <vt:lpstr>       Основные виды общения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Виды общения и речевое развитие часть I</dc:title>
  <dc:creator>Наталия</dc:creator>
  <cp:lastModifiedBy>Наталия</cp:lastModifiedBy>
  <cp:revision>2</cp:revision>
  <dcterms:created xsi:type="dcterms:W3CDTF">2019-05-01T20:05:28Z</dcterms:created>
  <dcterms:modified xsi:type="dcterms:W3CDTF">2019-05-01T20:11:14Z</dcterms:modified>
</cp:coreProperties>
</file>