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8" r:id="rId3"/>
    <p:sldId id="286" r:id="rId4"/>
    <p:sldId id="290" r:id="rId5"/>
    <p:sldId id="292" r:id="rId6"/>
    <p:sldId id="29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08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660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665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314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92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882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80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54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75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027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83322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576" y="836712"/>
            <a:ext cx="7494984" cy="2448272"/>
          </a:xfrm>
        </p:spPr>
        <p:txBody>
          <a:bodyPr>
            <a:noAutofit/>
          </a:bodyPr>
          <a:lstStyle/>
          <a:p>
            <a:pPr algn="ctr"/>
            <a:r>
              <a:rPr lang="ru-RU" sz="5500" dirty="0">
                <a:solidFill>
                  <a:srgbClr val="FF0000"/>
                </a:solidFill>
              </a:rPr>
              <a:t>Виды общения и речевое развитие</a:t>
            </a:r>
            <a:br>
              <a:rPr lang="en-US" sz="55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часть 2</a:t>
            </a:r>
            <a:endParaRPr lang="ru-RU" sz="55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3789040"/>
            <a:ext cx="7854696" cy="2592288"/>
          </a:xfrm>
        </p:spPr>
        <p:txBody>
          <a:bodyPr>
            <a:normAutofit/>
          </a:bodyPr>
          <a:lstStyle/>
          <a:p>
            <a:pPr algn="ctr"/>
            <a:r>
              <a:rPr lang="ru-RU" b="1" i="1">
                <a:solidFill>
                  <a:srgbClr val="00206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ГБОУ ИТШ им. Поповича 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учитель –логопед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 Султанова Наталия Витальевна</a:t>
            </a:r>
            <a:endParaRPr lang="en-US" b="1" i="1" dirty="0">
              <a:solidFill>
                <a:srgbClr val="002060"/>
              </a:solidFill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г. Москва </a:t>
            </a:r>
          </a:p>
          <a:p>
            <a:pPr algn="ctr"/>
            <a:r>
              <a:rPr lang="en-US" b="1" i="1" dirty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648072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FF0000"/>
                </a:solidFill>
              </a:rPr>
              <a:t> </a:t>
            </a: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b="1" dirty="0">
                <a:solidFill>
                  <a:srgbClr val="FF0000"/>
                </a:solidFill>
              </a:rPr>
              <a:t>  </a:t>
            </a:r>
            <a:r>
              <a:rPr lang="ru-RU" sz="4000" b="1" dirty="0">
                <a:solidFill>
                  <a:srgbClr val="FF0000"/>
                </a:solidFill>
              </a:rPr>
              <a:t>Роль общения родителей с детьми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71864" y="980728"/>
            <a:ext cx="5544616" cy="568863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+mj-lt"/>
              </a:rPr>
              <a:t>Величина и характер эмоционального контакта между матерью и еще неродившимся ребенком, возможно, является решающим фактором, влияющим на возникающую психику.</a:t>
            </a:r>
          </a:p>
          <a:p>
            <a:r>
              <a:rPr lang="ru-RU" sz="2800" dirty="0">
                <a:latin typeface="+mj-lt"/>
              </a:rPr>
              <a:t>После рождения ребенка процесс его развития характеризуется тремя последовательными этапами: впитывание информации, подражание и личный опыт.</a:t>
            </a:r>
          </a:p>
        </p:txBody>
      </p:sp>
      <p:pic>
        <p:nvPicPr>
          <p:cNvPr id="28674" name="Picture 2" descr="C:\Users\Наталья\Desktop\383399_3538393430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1196753"/>
            <a:ext cx="3024336" cy="2664296"/>
          </a:xfrm>
          <a:prstGeom prst="rect">
            <a:avLst/>
          </a:prstGeom>
          <a:noFill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0" y="4005064"/>
            <a:ext cx="30243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81200" y="332656"/>
            <a:ext cx="8229600" cy="1152128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6023992" y="1628801"/>
            <a:ext cx="4186808" cy="4726124"/>
          </a:xfrm>
        </p:spPr>
        <p:txBody>
          <a:bodyPr>
            <a:normAutofit/>
          </a:bodyPr>
          <a:lstStyle/>
          <a:p>
            <a:pPr algn="just"/>
            <a:r>
              <a:rPr lang="ru-RU" sz="2800" dirty="0"/>
              <a:t> </a:t>
            </a:r>
          </a:p>
          <a:p>
            <a:pPr algn="just"/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75520" y="1196753"/>
            <a:ext cx="8640960" cy="5158173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Факторы, играющие роль в развитии плода еще в утробе матери. К ним относятся:</a:t>
            </a:r>
          </a:p>
          <a:p>
            <a:r>
              <a:rPr lang="ru-RU" sz="2400" dirty="0"/>
              <a:t>- сенсорные способности плода;</a:t>
            </a:r>
          </a:p>
          <a:p>
            <a:r>
              <a:rPr lang="ru-RU" sz="2400" dirty="0"/>
              <a:t>- эмоциональная связь;</a:t>
            </a:r>
          </a:p>
          <a:p>
            <a:r>
              <a:rPr lang="ru-RU" sz="2400" dirty="0"/>
              <a:t>-общение и развитие речи.</a:t>
            </a:r>
          </a:p>
          <a:p>
            <a:r>
              <a:rPr lang="ru-RU" sz="2400" dirty="0"/>
              <a:t>Процесс  овладения речью как средством общения проходит несколько этапов.</a:t>
            </a:r>
          </a:p>
          <a:p>
            <a:r>
              <a:rPr lang="ru-RU" sz="2400" dirty="0"/>
              <a:t>1 этап- довербальный, ребенок еще не понимает речи окружающих взрослых и не умеет говорить сам;</a:t>
            </a:r>
          </a:p>
          <a:p>
            <a:r>
              <a:rPr lang="ru-RU" sz="2400" dirty="0"/>
              <a:t>2 этап - переход от полного отсутствия речи к ее появлению;</a:t>
            </a:r>
          </a:p>
          <a:p>
            <a:r>
              <a:rPr lang="ru-RU" sz="2400" dirty="0"/>
              <a:t>3 этап - возникновение речи - охватывает все последующее время вплоть до 7 лет, когда ребенок овладевает речью и все более совершенно и разнообразно использует ее для общения с окружающими .</a:t>
            </a:r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2133600" y="485056"/>
            <a:ext cx="8229600" cy="115212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4400" b="1">
                <a:solidFill>
                  <a:srgbClr val="FF0000"/>
                </a:solidFill>
                <a:latin typeface="Calibri"/>
              </a:rPr>
              <a:t> </a:t>
            </a:r>
            <a:endParaRPr lang="ru-RU" sz="4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>
          <a:xfrm>
            <a:off x="2286000" y="188640"/>
            <a:ext cx="8229600" cy="122413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4400" b="1">
                <a:solidFill>
                  <a:srgbClr val="FF0000"/>
                </a:solidFill>
                <a:latin typeface="Calibri"/>
              </a:rPr>
              <a:t> </a:t>
            </a:r>
            <a:endParaRPr lang="ru-RU" sz="4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63552" y="332656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Calibri"/>
              </a:rPr>
              <a:t>Роль общения родителей с детьми</a:t>
            </a:r>
            <a:endParaRPr lang="ru-RU" sz="40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03512" y="332656"/>
            <a:ext cx="8712968" cy="1440160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3200" b="1" dirty="0">
                <a:solidFill>
                  <a:srgbClr val="FF0000"/>
                </a:solidFill>
              </a:rPr>
              <a:t>Различают несколько этапов развития потребности в общении ребенка со взрослым</a:t>
            </a:r>
            <a:r>
              <a:rPr lang="ru-RU" sz="3200" dirty="0">
                <a:solidFill>
                  <a:srgbClr val="FF0000"/>
                </a:solidFill>
              </a:rPr>
              <a:t>:</a:t>
            </a:r>
            <a:br>
              <a:rPr lang="ru-RU" sz="3200" dirty="0"/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807968" y="1340768"/>
            <a:ext cx="4464496" cy="5256584"/>
          </a:xfrm>
        </p:spPr>
        <p:txBody>
          <a:bodyPr>
            <a:normAutofit/>
          </a:bodyPr>
          <a:lstStyle/>
          <a:p>
            <a:r>
              <a:rPr lang="ru-RU" dirty="0"/>
              <a:t>потребность во внимании и доброжелательности взрослого ;</a:t>
            </a:r>
          </a:p>
          <a:p>
            <a:r>
              <a:rPr lang="ru-RU" dirty="0"/>
              <a:t>нужда в сотрудничестве или в соучастии;</a:t>
            </a:r>
          </a:p>
          <a:p>
            <a:r>
              <a:rPr lang="ru-RU" dirty="0"/>
              <a:t>нужда в уважительном отношении;</a:t>
            </a:r>
          </a:p>
          <a:p>
            <a:r>
              <a:rPr lang="ru-RU" dirty="0"/>
              <a:t>потребность во взаимопонимании и сопереживании взрослого.</a:t>
            </a:r>
          </a:p>
          <a:p>
            <a:endParaRPr lang="ru-R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826" y="1412777"/>
            <a:ext cx="374511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0" y="4077073"/>
            <a:ext cx="3744416" cy="255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75520" y="260648"/>
            <a:ext cx="8892480" cy="792088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375920" y="1340769"/>
            <a:ext cx="4834880" cy="501415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>
                <a:latin typeface="+mj-lt"/>
              </a:rPr>
              <a:t>Основной формой воздействия на развитие речи в детском учреждении  являются занятия. </a:t>
            </a:r>
          </a:p>
          <a:p>
            <a:pPr>
              <a:buNone/>
            </a:pPr>
            <a:r>
              <a:rPr lang="ru-RU" dirty="0">
                <a:latin typeface="+mj-lt"/>
              </a:rPr>
              <a:t>Важную роль играет и совместная деятельность взрослого с ребёнком, в ходе которой налаживается эмоциональный контакт и деловое сотрудничество. </a:t>
            </a:r>
          </a:p>
          <a:p>
            <a:pPr>
              <a:buNone/>
            </a:pPr>
            <a:r>
              <a:rPr lang="ru-RU" dirty="0">
                <a:latin typeface="+mj-lt"/>
              </a:rPr>
              <a:t>Чем богаче, содержательнее впечатления повседневной жизни, тем большие   возможности появляются для активизации речевого развития.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5520" y="260648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nstantia"/>
              </a:rPr>
              <a:t>Организация общения взрослых с детьми  в различных видах деятельности</a:t>
            </a:r>
          </a:p>
        </p:txBody>
      </p:sp>
      <p:pic>
        <p:nvPicPr>
          <p:cNvPr id="30722" name="Picture 2" descr="C:\Users\Наталья\Desktop\img_26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1340768"/>
            <a:ext cx="3456384" cy="2304256"/>
          </a:xfrm>
          <a:prstGeom prst="rect">
            <a:avLst/>
          </a:prstGeom>
          <a:noFill/>
        </p:spPr>
      </p:pic>
      <p:pic>
        <p:nvPicPr>
          <p:cNvPr id="30723" name="Picture 3" descr="C:\Users\Наталья\Desktop\fonematicheskie_protsess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528" y="3861048"/>
            <a:ext cx="3384376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75520" y="260648"/>
            <a:ext cx="8892480" cy="792088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375920" y="1340769"/>
            <a:ext cx="4834880" cy="501415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75520" y="260649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nstantia"/>
              </a:rPr>
              <a:t>Виды работ, стимулирующих речевое развитие, на занятиях с учителем- логопедом</a:t>
            </a:r>
          </a:p>
        </p:txBody>
      </p:sp>
      <p:pic>
        <p:nvPicPr>
          <p:cNvPr id="12" name="Picture 2" descr="H:\К аттестации\Пальчиковые игры\МОЗГ , РЕЧЕВЫЕ ЦЕНТРЫ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75520" y="1196753"/>
            <a:ext cx="2808312" cy="2808312"/>
          </a:xfrm>
          <a:prstGeom prst="rect">
            <a:avLst/>
          </a:prstGeom>
          <a:noFill/>
        </p:spPr>
      </p:pic>
      <p:pic>
        <p:nvPicPr>
          <p:cNvPr id="13" name="Picture 2" descr="H:\садик\К аттестации\Пальчиковые игры\16-04-2014_14-29-32 - копия\SAM1409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8168" y="1268760"/>
            <a:ext cx="2880320" cy="266429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775520" y="4221087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Calibri"/>
              </a:rPr>
              <a:t>Так как центр речи и центр движения пальцев рук находятся рядом, активные движения пальцев рук стимулируют извилину </a:t>
            </a:r>
            <a:r>
              <a:rPr lang="ru-RU" sz="2400" dirty="0" err="1">
                <a:solidFill>
                  <a:prstClr val="black"/>
                </a:solidFill>
                <a:latin typeface="Calibri"/>
              </a:rPr>
              <a:t>Брока</a:t>
            </a:r>
            <a:r>
              <a:rPr lang="ru-RU" sz="2400" dirty="0">
                <a:solidFill>
                  <a:prstClr val="black"/>
                </a:solidFill>
                <a:latin typeface="Calibri"/>
              </a:rPr>
              <a:t>, отвечающую за двигательный контроль речи.</a:t>
            </a:r>
          </a:p>
          <a:p>
            <a:r>
              <a:rPr lang="ru-RU" sz="2400" dirty="0">
                <a:solidFill>
                  <a:prstClr val="black"/>
                </a:solidFill>
                <a:latin typeface="Calibri"/>
              </a:rPr>
              <a:t>Поэтому массаж пальцев рук, пальчиковая гимнастика обязательно включаются в каждое логопедическое занятие.</a:t>
            </a:r>
          </a:p>
        </p:txBody>
      </p:sp>
      <p:pic>
        <p:nvPicPr>
          <p:cNvPr id="15" name="Рисунок 14" descr="H:\старшая\Массажный коврик,пальчиковая разминка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655840" y="1268760"/>
            <a:ext cx="2880320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327</Words>
  <Application>Microsoft Office PowerPoint</Application>
  <PresentationFormat>Широкоэкранный</PresentationFormat>
  <Paragraphs>37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Constantia</vt:lpstr>
      <vt:lpstr>Wingdings 2</vt:lpstr>
      <vt:lpstr>Поток</vt:lpstr>
      <vt:lpstr>Виды общения и речевое развитие часть 2</vt:lpstr>
      <vt:lpstr>        Роль общения родителей с детьми</vt:lpstr>
      <vt:lpstr> </vt:lpstr>
      <vt:lpstr> Различают несколько этапов развития потребности в общении ребенка со взрослым: </vt:lpstr>
      <vt:lpstr>  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общения и речевое развитие часть 2</dc:title>
  <dc:creator>Наталия</dc:creator>
  <cp:lastModifiedBy>Наталия</cp:lastModifiedBy>
  <cp:revision>1</cp:revision>
  <dcterms:created xsi:type="dcterms:W3CDTF">2019-05-01T20:12:40Z</dcterms:created>
  <dcterms:modified xsi:type="dcterms:W3CDTF">2019-05-01T20:17:28Z</dcterms:modified>
</cp:coreProperties>
</file>