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8" r:id="rId3"/>
    <p:sldId id="293" r:id="rId4"/>
    <p:sldId id="295" r:id="rId5"/>
    <p:sldId id="297" r:id="rId6"/>
    <p:sldId id="29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338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143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48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114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99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86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762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56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191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9033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33503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9576" y="836712"/>
            <a:ext cx="7494984" cy="2448272"/>
          </a:xfrm>
        </p:spPr>
        <p:txBody>
          <a:bodyPr>
            <a:noAutofit/>
          </a:bodyPr>
          <a:lstStyle/>
          <a:p>
            <a:pPr algn="ctr"/>
            <a:r>
              <a:rPr lang="ru-RU" sz="5500" dirty="0">
                <a:solidFill>
                  <a:srgbClr val="FF0000"/>
                </a:solidFill>
              </a:rPr>
              <a:t>Виды общения и речевое развитие</a:t>
            </a:r>
            <a:br>
              <a:rPr lang="en-US" sz="5500" dirty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часть 3</a:t>
            </a:r>
            <a:endParaRPr lang="ru-RU" sz="55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3789040"/>
            <a:ext cx="7854696" cy="2592288"/>
          </a:xfrm>
        </p:spPr>
        <p:txBody>
          <a:bodyPr>
            <a:normAutofit/>
          </a:bodyPr>
          <a:lstStyle/>
          <a:p>
            <a:pPr algn="ctr"/>
            <a:r>
              <a:rPr lang="ru-RU" b="1" i="1">
                <a:solidFill>
                  <a:srgbClr val="002060"/>
                </a:solidFill>
              </a:rPr>
              <a:t> </a:t>
            </a:r>
            <a:r>
              <a:rPr lang="ru-RU" b="1" i="1" dirty="0">
                <a:solidFill>
                  <a:srgbClr val="002060"/>
                </a:solidFill>
              </a:rPr>
              <a:t>ГБОУ ИТШ им. Поповича 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учитель –логопед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 Султанова Наталия Витальевна</a:t>
            </a:r>
            <a:endParaRPr lang="en-US" b="1" i="1" dirty="0">
              <a:solidFill>
                <a:srgbClr val="002060"/>
              </a:solidFill>
            </a:endParaRP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г. Москва </a:t>
            </a:r>
          </a:p>
          <a:p>
            <a:pPr algn="ctr"/>
            <a:r>
              <a:rPr lang="en-US" b="1" i="1" dirty="0">
                <a:solidFill>
                  <a:srgbClr val="002060"/>
                </a:solidFill>
              </a:rPr>
              <a:t> </a:t>
            </a:r>
            <a:endParaRPr lang="ru-RU" b="1" i="1" dirty="0">
              <a:solidFill>
                <a:srgbClr val="002060"/>
              </a:solidFill>
            </a:endParaRPr>
          </a:p>
          <a:p>
            <a:pPr algn="ctr"/>
            <a:endParaRPr lang="ru-RU" b="1" i="1" dirty="0">
              <a:solidFill>
                <a:srgbClr val="002060"/>
              </a:solidFill>
            </a:endParaRPr>
          </a:p>
          <a:p>
            <a:pPr algn="ctr"/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332656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Движение пальчиков и произнесение стихов учит синхронизировать речь и движение, </a:t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развивает чувство ритма</a:t>
            </a:r>
          </a:p>
        </p:txBody>
      </p:sp>
      <p:pic>
        <p:nvPicPr>
          <p:cNvPr id="3074" name="Picture 2" descr="H:\К аттестации\Пальчиковые игры\d30d1b8dcf7c45ffe6ea06bfa7d4c2b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63552" y="1772817"/>
            <a:ext cx="3816424" cy="4752527"/>
          </a:xfrm>
          <a:prstGeom prst="rect">
            <a:avLst/>
          </a:prstGeom>
          <a:noFill/>
        </p:spPr>
      </p:pic>
      <p:pic>
        <p:nvPicPr>
          <p:cNvPr id="3075" name="Picture 3" descr="H:\К аттестации\Пальчиковые игры\a2872a7242ffec9d1bed67abaee0b7e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240016" y="1772816"/>
            <a:ext cx="3888432" cy="4730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188640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Активизация речи через развитие творческих способностей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524000" y="1124744"/>
            <a:ext cx="9144000" cy="244827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+mj-lt"/>
              </a:rPr>
              <a:t>Выкладывание узоров из различных бусин , камешков развивает мелкую моторику и фантазию.</a:t>
            </a:r>
          </a:p>
          <a:p>
            <a:r>
              <a:rPr lang="ru-RU" sz="2000" b="1" dirty="0">
                <a:latin typeface="+mj-lt"/>
              </a:rPr>
              <a:t> Пальчиковый театр позволяет работать над эмоциональной выразительностью речи. </a:t>
            </a:r>
          </a:p>
          <a:p>
            <a:r>
              <a:rPr lang="ru-RU" sz="2000" b="1" dirty="0">
                <a:latin typeface="+mj-lt"/>
              </a:rPr>
              <a:t> Письмо требует слаженной работы мелких мышц кисти и всей руки, а также хорошо развитого зрительного восприятия и произвольного внимания.</a:t>
            </a:r>
            <a:endParaRPr lang="ru-RU" sz="2000" dirty="0">
              <a:latin typeface="+mj-lt"/>
            </a:endParaRPr>
          </a:p>
        </p:txBody>
      </p:sp>
      <p:pic>
        <p:nvPicPr>
          <p:cNvPr id="7" name="Picture 3" descr="H:\садик\К аттестации\Пальчиковые игры\16-04-2014_14-29-32 - копия\SAM_138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0" y="3717032"/>
            <a:ext cx="3096344" cy="2808312"/>
          </a:xfrm>
          <a:prstGeom prst="rect">
            <a:avLst/>
          </a:prstGeom>
          <a:noFill/>
        </p:spPr>
      </p:pic>
      <p:pic>
        <p:nvPicPr>
          <p:cNvPr id="10" name="Picture 2" descr="H:\садик\К аттестации\Пальчиковые игры\16-04-2014_14-29-32 - копия\SAM1400JPG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2184" y="3717032"/>
            <a:ext cx="2736304" cy="2808312"/>
          </a:xfrm>
          <a:prstGeom prst="rect">
            <a:avLst/>
          </a:prstGeom>
          <a:noFill/>
        </p:spPr>
      </p:pic>
      <p:pic>
        <p:nvPicPr>
          <p:cNvPr id="11" name="Picture 4" descr="H:\садик\К аттестации\Пальчиковые игры\16-04-2014_14-29-32 - копия\SAM_13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1864" y="3717032"/>
            <a:ext cx="2952328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404664"/>
            <a:ext cx="8229600" cy="165618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Артикуляционная гимнастика  помогает детям научиться правильно выговаривать все звуки родного языка</a:t>
            </a:r>
          </a:p>
        </p:txBody>
      </p:sp>
      <p:pic>
        <p:nvPicPr>
          <p:cNvPr id="16" name="Picture 3" descr="H:\старшая\Никита20140320_1002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99856" y="2708920"/>
            <a:ext cx="2880320" cy="273630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4098" name="Picture 2" descr="Открыть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2184" y="2132856"/>
            <a:ext cx="2664296" cy="2664296"/>
          </a:xfrm>
          <a:prstGeom prst="rect">
            <a:avLst/>
          </a:prstGeom>
          <a:noFill/>
        </p:spPr>
      </p:pic>
      <p:pic>
        <p:nvPicPr>
          <p:cNvPr id="4100" name="Picture 4" descr="http://nsportal.ru/sites/default/files/styles/media_gallery_thumbnail/public/gallery/2015/02/27/artikulyatsionnye_uprazhneniya/img_2814.jpg?itok=fFKtLHM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19536" y="3429001"/>
            <a:ext cx="2808312" cy="27180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260648"/>
            <a:ext cx="8291264" cy="158644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sz="4000" b="1" dirty="0">
                <a:solidFill>
                  <a:srgbClr val="FF0000"/>
                </a:solidFill>
              </a:rPr>
              <a:t>В работе воспитателей по развитию речи детей могут использоваться следующие формы совместной деятельности: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1916833"/>
            <a:ext cx="8291264" cy="410445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>
                <a:latin typeface="+mj-lt"/>
              </a:rPr>
              <a:t>Наблюдение и элементарный труд в природе; сценарии активизирующего общения;  игры-забавы и игры-хороводы на развитие общения; слушание художественной литературы с использованием ярких красочных картинок;  инсценирование и элементарная драматизация литературных произведений;  игры на развитие мелкой моторики рук; дидактические игры и упражнения; бытовые и игровые ситуации; элементарное экспериментирование.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35560" y="6165304"/>
            <a:ext cx="807524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Итог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1196753"/>
            <a:ext cx="8075240" cy="453650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Общение с взрослым имеет исключительное значение для ребенка на всех этапах детства. Но особенно важным оно является в первые семь лет его жизни, когда закладываются все основы личности и деятельности растущего человека. Причем чем меньше ребенку лет, тем большее значение для него имеет общение с взрослыми. Общение является важнейшим условием развития ребенка в процессе онтогенеза - развития как внутреннего (личностного, эмоционального, мотивационного), так и внешнего (двигательная активность, общий статус развития и др.). Полноценное общение между взрослыми и ребенком не только способствует ходу нормального развития, но и может быть «лекарством» при неблагополучном генетическом фоне.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07568" y="5949280"/>
            <a:ext cx="8003232" cy="405644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260</Words>
  <Application>Microsoft Office PowerPoint</Application>
  <PresentationFormat>Широкоэкранный</PresentationFormat>
  <Paragraphs>17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Constantia</vt:lpstr>
      <vt:lpstr>Wingdings 2</vt:lpstr>
      <vt:lpstr>Поток</vt:lpstr>
      <vt:lpstr>Виды общения и речевое развитие часть 3</vt:lpstr>
      <vt:lpstr>Движение пальчиков и произнесение стихов учит синхронизировать речь и движение,  развивает чувство ритма</vt:lpstr>
      <vt:lpstr>Активизация речи через развитие творческих способностей</vt:lpstr>
      <vt:lpstr>Артикуляционная гимнастика  помогает детям научиться правильно выговаривать все звуки родного языка</vt:lpstr>
      <vt:lpstr> В работе воспитателей по развитию речи детей могут использоваться следующие формы совместной деятельности:</vt:lpstr>
      <vt:lpstr>Итог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общения и речевое развитие часть 3</dc:title>
  <dc:creator>Наталия</dc:creator>
  <cp:lastModifiedBy>Наталия</cp:lastModifiedBy>
  <cp:revision>1</cp:revision>
  <dcterms:created xsi:type="dcterms:W3CDTF">2019-05-01T20:22:10Z</dcterms:created>
  <dcterms:modified xsi:type="dcterms:W3CDTF">2019-05-01T20:24:27Z</dcterms:modified>
</cp:coreProperties>
</file>