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5" r:id="rId3"/>
    <p:sldId id="268" r:id="rId4"/>
    <p:sldId id="266" r:id="rId5"/>
    <p:sldId id="269" r:id="rId6"/>
    <p:sldId id="261" r:id="rId7"/>
    <p:sldId id="260" r:id="rId8"/>
    <p:sldId id="270" r:id="rId9"/>
    <p:sldId id="271" r:id="rId10"/>
    <p:sldId id="272" r:id="rId11"/>
    <p:sldId id="273" r:id="rId12"/>
    <p:sldId id="25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59578" autoAdjust="0"/>
  </p:normalViewPr>
  <p:slideViewPr>
    <p:cSldViewPr>
      <p:cViewPr varScale="1">
        <p:scale>
          <a:sx n="83" d="100"/>
          <a:sy n="83" d="100"/>
        </p:scale>
        <p:origin x="-133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935B17-C7E5-404E-B8CC-897C873C7796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5A8EB6-2778-45CB-AF98-9F6BEDD5BF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029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A8EB6-2778-45CB-AF98-9F6BEDD5BF1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295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FF0000"/>
                </a:solidFill>
              </a:rPr>
              <a:t>Слово «культура» восходит к латинскому </a:t>
            </a:r>
            <a:r>
              <a:rPr lang="ru-RU" u="sng" dirty="0" err="1" smtClean="0">
                <a:solidFill>
                  <a:srgbClr val="FF0000"/>
                </a:solidFill>
              </a:rPr>
              <a:t>cultura</a:t>
            </a:r>
            <a:r>
              <a:rPr lang="ru-RU" u="sng" dirty="0" smtClean="0">
                <a:solidFill>
                  <a:srgbClr val="FF0000"/>
                </a:solidFill>
              </a:rPr>
              <a:t> — возделывание, воспитание, образование, развитие, почитание. Культура – это исторически определенный уровень развития человечества. Культура выражается в формах организации жизни людей и создаваемых ими духовных и материальных ценностях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dirty="0" smtClean="0"/>
              <a:t>Культура – это </a:t>
            </a:r>
            <a:r>
              <a:rPr lang="ru-RU" b="1" dirty="0" smtClean="0"/>
              <a:t>обобщающее понятие для форм жизнедеятельности человека</a:t>
            </a:r>
            <a:r>
              <a:rPr lang="ru-RU" dirty="0" smtClean="0"/>
              <a:t>, </a:t>
            </a:r>
            <a:r>
              <a:rPr lang="ru-RU" b="1" dirty="0" smtClean="0"/>
              <a:t>созданных и создаваемых </a:t>
            </a:r>
            <a:r>
              <a:rPr lang="ru-RU" dirty="0" smtClean="0"/>
              <a:t> в процессе эволюции. </a:t>
            </a:r>
          </a:p>
          <a:p>
            <a:r>
              <a:rPr lang="ru-RU" dirty="0" smtClean="0"/>
              <a:t>Культура – это </a:t>
            </a:r>
            <a:r>
              <a:rPr lang="ru-RU" b="1" u="none" dirty="0" smtClean="0"/>
              <a:t>нравственные, моральные и материальные ценности, умения, знания, обычаи, традиции</a:t>
            </a:r>
            <a:r>
              <a:rPr lang="ru-RU" dirty="0" smtClean="0"/>
              <a:t>. </a:t>
            </a:r>
          </a:p>
          <a:p>
            <a:r>
              <a:rPr lang="ru-RU" dirty="0" smtClean="0"/>
              <a:t>Часто термином «культура» характеризуется </a:t>
            </a:r>
            <a:r>
              <a:rPr lang="ru-RU" b="1" dirty="0" smtClean="0"/>
              <a:t>определенная историческая эпоха</a:t>
            </a:r>
            <a:r>
              <a:rPr lang="ru-RU" dirty="0" smtClean="0"/>
              <a:t>: «культура средневековья» , «современная культура» и т. п. </a:t>
            </a:r>
          </a:p>
          <a:p>
            <a:r>
              <a:rPr lang="ru-RU" dirty="0" smtClean="0"/>
              <a:t>Культура характеризует </a:t>
            </a:r>
            <a:r>
              <a:rPr lang="ru-RU" b="1" dirty="0" smtClean="0"/>
              <a:t>также народы</a:t>
            </a:r>
            <a:r>
              <a:rPr lang="ru-RU" dirty="0" smtClean="0"/>
              <a:t>: культура готов, славянская культура и др. </a:t>
            </a:r>
          </a:p>
          <a:p>
            <a:r>
              <a:rPr lang="ru-RU" dirty="0" smtClean="0"/>
              <a:t>Культура может относиться и к </a:t>
            </a:r>
            <a:r>
              <a:rPr lang="ru-RU" b="1" dirty="0" smtClean="0"/>
              <a:t>сферам деятельности человека</a:t>
            </a:r>
            <a:r>
              <a:rPr lang="ru-RU" dirty="0" smtClean="0"/>
              <a:t>: политическая культура, художественная культура.</a:t>
            </a:r>
          </a:p>
          <a:p>
            <a:r>
              <a:rPr lang="ru-RU" u="none" dirty="0" smtClean="0"/>
              <a:t>Культура – это </a:t>
            </a:r>
            <a:r>
              <a:rPr lang="ru-RU" b="1" u="none" dirty="0" smtClean="0"/>
              <a:t>уровень умственного и морального развития индивида</a:t>
            </a:r>
            <a:r>
              <a:rPr lang="ru-RU" dirty="0" smtClean="0"/>
              <a:t>. Иногда говорят – человек низкой культуры, то есть человек с низким уровнем интеллекта и/или плохими манерами. </a:t>
            </a:r>
            <a:r>
              <a:rPr lang="ru-RU" b="0" dirty="0" smtClean="0"/>
              <a:t>Именно наличие культуры отличает человека от животных.</a:t>
            </a:r>
            <a:endParaRPr lang="ru-RU" dirty="0" smtClean="0"/>
          </a:p>
          <a:p>
            <a:r>
              <a:rPr lang="ru-RU" dirty="0" smtClean="0"/>
              <a:t>Культура – это </a:t>
            </a:r>
            <a:r>
              <a:rPr lang="ru-RU" b="1" dirty="0" smtClean="0"/>
              <a:t>возделывание или разведение какого-либо растения под присмотром человека</a:t>
            </a:r>
            <a:r>
              <a:rPr lang="ru-RU" dirty="0" smtClean="0"/>
              <a:t>. Например, сельскохозяйственные культуры.</a:t>
            </a:r>
          </a:p>
          <a:p>
            <a:endParaRPr lang="ru-RU" b="1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Изучением культуры занимается </a:t>
            </a:r>
            <a:r>
              <a:rPr lang="ru-RU" b="1" dirty="0" smtClean="0"/>
              <a:t>наука культурология</a:t>
            </a:r>
            <a:r>
              <a:rPr lang="ru-RU" dirty="0" smtClean="0"/>
              <a:t>. Источник: http://chtotakoe.info/articles/kultura_45.html </a:t>
            </a:r>
          </a:p>
          <a:p>
            <a:endParaRPr lang="ru-RU" dirty="0" smtClean="0"/>
          </a:p>
          <a:p>
            <a:r>
              <a:rPr lang="ru-RU" dirty="0" smtClean="0"/>
              <a:t>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A8EB6-2778-45CB-AF98-9F6BEDD5BF1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2950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304800"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Georgia"/>
                <a:ea typeface="Times New Roman"/>
                <a:cs typeface="Times New Roman"/>
              </a:rPr>
              <a:t>Нормы этикета ,в отличие от норм морали </a:t>
            </a:r>
            <a:r>
              <a:rPr lang="ru-RU" sz="1200" b="1" dirty="0" smtClean="0">
                <a:solidFill>
                  <a:srgbClr val="000000"/>
                </a:solidFill>
                <a:effectLst/>
                <a:latin typeface="Georgia"/>
                <a:ea typeface="Times New Roman"/>
                <a:cs typeface="Times New Roman"/>
              </a:rPr>
              <a:t>являются условными</a:t>
            </a:r>
            <a:r>
              <a:rPr lang="ru-RU" sz="1200" dirty="0" smtClean="0">
                <a:solidFill>
                  <a:srgbClr val="000000"/>
                </a:solidFill>
                <a:effectLst/>
                <a:latin typeface="Georgia"/>
                <a:ea typeface="Times New Roman"/>
                <a:cs typeface="Times New Roman"/>
              </a:rPr>
              <a:t>, они носят как бы характер неписаного соглашения о том, что в поведении людей является общепринятым ,а что нет. </a:t>
            </a:r>
          </a:p>
          <a:p>
            <a:pPr indent="304800"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Georgia"/>
                <a:ea typeface="Times New Roman"/>
                <a:cs typeface="Times New Roman"/>
              </a:rPr>
              <a:t>Каждый культурный человек должен </a:t>
            </a:r>
            <a:r>
              <a:rPr lang="ru-RU" sz="1200" b="1" dirty="0" smtClean="0">
                <a:solidFill>
                  <a:srgbClr val="000000"/>
                </a:solidFill>
                <a:effectLst/>
                <a:latin typeface="Georgia"/>
                <a:ea typeface="Times New Roman"/>
                <a:cs typeface="Times New Roman"/>
              </a:rPr>
              <a:t>не только знать и соблюдать</a:t>
            </a:r>
            <a:r>
              <a:rPr lang="ru-RU" sz="1200" dirty="0" smtClean="0">
                <a:solidFill>
                  <a:srgbClr val="000000"/>
                </a:solidFill>
                <a:effectLst/>
                <a:latin typeface="Georgia"/>
                <a:ea typeface="Times New Roman"/>
                <a:cs typeface="Times New Roman"/>
              </a:rPr>
              <a:t> основные нормы этикета, но и </a:t>
            </a:r>
            <a:r>
              <a:rPr lang="ru-RU" sz="1200" b="1" dirty="0" smtClean="0">
                <a:solidFill>
                  <a:srgbClr val="000000"/>
                </a:solidFill>
                <a:effectLst/>
                <a:latin typeface="Georgia"/>
                <a:ea typeface="Times New Roman"/>
                <a:cs typeface="Times New Roman"/>
              </a:rPr>
              <a:t>понимать необходимость определенных правил и взаимоотношений</a:t>
            </a:r>
            <a:r>
              <a:rPr lang="ru-RU" sz="1200" dirty="0" smtClean="0">
                <a:solidFill>
                  <a:srgbClr val="000000"/>
                </a:solidFill>
                <a:effectLst/>
                <a:latin typeface="Georgia"/>
                <a:ea typeface="Times New Roman"/>
                <a:cs typeface="Times New Roman"/>
              </a:rPr>
              <a:t>. </a:t>
            </a:r>
          </a:p>
          <a:p>
            <a:pPr indent="304800"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Georgia"/>
                <a:ea typeface="Times New Roman"/>
                <a:cs typeface="Times New Roman"/>
              </a:rPr>
              <a:t>Манеры во многом </a:t>
            </a:r>
            <a:r>
              <a:rPr lang="ru-RU" sz="1200" b="1" dirty="0" smtClean="0">
                <a:solidFill>
                  <a:srgbClr val="000000"/>
                </a:solidFill>
                <a:effectLst/>
                <a:latin typeface="Georgia"/>
                <a:ea typeface="Times New Roman"/>
                <a:cs typeface="Times New Roman"/>
              </a:rPr>
              <a:t>отражают внутреннюю культуру человека </a:t>
            </a:r>
            <a:r>
              <a:rPr lang="ru-RU" sz="1200" dirty="0" smtClean="0">
                <a:solidFill>
                  <a:srgbClr val="000000"/>
                </a:solidFill>
                <a:effectLst/>
                <a:latin typeface="Georgia"/>
                <a:ea typeface="Times New Roman"/>
                <a:cs typeface="Times New Roman"/>
              </a:rPr>
              <a:t>,его </a:t>
            </a:r>
            <a:r>
              <a:rPr lang="ru-RU" sz="1200" b="1" dirty="0" smtClean="0">
                <a:solidFill>
                  <a:srgbClr val="000000"/>
                </a:solidFill>
                <a:effectLst/>
                <a:latin typeface="Georgia"/>
                <a:ea typeface="Times New Roman"/>
                <a:cs typeface="Times New Roman"/>
              </a:rPr>
              <a:t>нравственные и интеллектуальные </a:t>
            </a:r>
            <a:r>
              <a:rPr lang="ru-RU" sz="1200" dirty="0" smtClean="0">
                <a:solidFill>
                  <a:srgbClr val="000000"/>
                </a:solidFill>
                <a:effectLst/>
                <a:latin typeface="Georgia"/>
                <a:ea typeface="Times New Roman"/>
                <a:cs typeface="Times New Roman"/>
              </a:rPr>
              <a:t>качества.</a:t>
            </a:r>
          </a:p>
          <a:p>
            <a:pPr indent="304800"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Georgia"/>
                <a:ea typeface="Times New Roman"/>
                <a:cs typeface="Times New Roman"/>
              </a:rPr>
              <a:t>Умение правильно вести себя в обществе имеет очень большое значение: оно облегчает установление контактов ,способствует достижению взаимопонимания ,создает хорошие, устойчивые взаимоотношения.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8901F-3B0A-441C-B163-2A6D4879E5DF}" type="slidenum">
              <a:rPr lang="ru-RU" smtClean="0">
                <a:solidFill>
                  <a:prstClr val="black"/>
                </a:solidFill>
              </a:rPr>
              <a:pPr/>
              <a:t>9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6028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304800"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Georgia"/>
                <a:ea typeface="Times New Roman"/>
                <a:cs typeface="Times New Roman"/>
              </a:rPr>
              <a:t>Современный этикет – это  своеобразный кодекс хороших манер и правил поведения, соблюдение которых зависит от места, времени и обстоятельств.</a:t>
            </a:r>
          </a:p>
          <a:p>
            <a:pPr indent="304800"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Georgia"/>
                <a:ea typeface="Times New Roman"/>
                <a:cs typeface="Times New Roman"/>
              </a:rPr>
              <a:t>Различают </a:t>
            </a:r>
            <a:r>
              <a:rPr lang="ru-RU" sz="1200" b="1" dirty="0" smtClean="0">
                <a:solidFill>
                  <a:srgbClr val="000000"/>
                </a:solidFill>
                <a:effectLst/>
                <a:latin typeface="Georgia"/>
                <a:ea typeface="Times New Roman"/>
                <a:cs typeface="Times New Roman"/>
              </a:rPr>
              <a:t>несколько </a:t>
            </a:r>
            <a:r>
              <a:rPr lang="ru-RU" sz="1200" b="0" dirty="0" smtClean="0">
                <a:solidFill>
                  <a:srgbClr val="000000"/>
                </a:solidFill>
                <a:effectLst/>
                <a:latin typeface="Georgia"/>
                <a:ea typeface="Times New Roman"/>
                <a:cs typeface="Times New Roman"/>
              </a:rPr>
              <a:t>исторически сложившихся </a:t>
            </a:r>
            <a:r>
              <a:rPr lang="ru-RU" sz="1200" b="1" dirty="0" smtClean="0">
                <a:solidFill>
                  <a:srgbClr val="000000"/>
                </a:solidFill>
                <a:effectLst/>
                <a:latin typeface="Georgia"/>
                <a:ea typeface="Times New Roman"/>
                <a:cs typeface="Times New Roman"/>
              </a:rPr>
              <a:t>видов этикета</a:t>
            </a:r>
            <a:r>
              <a:rPr lang="ru-RU" sz="1200" dirty="0" smtClean="0">
                <a:solidFill>
                  <a:srgbClr val="000000"/>
                </a:solidFill>
                <a:effectLst/>
                <a:latin typeface="Georgia"/>
                <a:ea typeface="Times New Roman"/>
                <a:cs typeface="Times New Roman"/>
              </a:rPr>
              <a:t>, основным из которых являются:</a:t>
            </a:r>
          </a:p>
          <a:p>
            <a:pPr indent="304800"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Georgia"/>
                <a:ea typeface="Times New Roman"/>
                <a:cs typeface="Times New Roman"/>
              </a:rPr>
              <a:t>- </a:t>
            </a:r>
            <a:r>
              <a:rPr lang="ru-RU" sz="1200" b="1" dirty="0" smtClean="0">
                <a:solidFill>
                  <a:srgbClr val="000000"/>
                </a:solidFill>
                <a:effectLst/>
                <a:latin typeface="Georgia"/>
                <a:ea typeface="Times New Roman"/>
                <a:cs typeface="Times New Roman"/>
              </a:rPr>
              <a:t>придворный этикет </a:t>
            </a:r>
            <a:r>
              <a:rPr lang="ru-RU" sz="1200" dirty="0" smtClean="0">
                <a:solidFill>
                  <a:srgbClr val="000000"/>
                </a:solidFill>
                <a:effectLst/>
                <a:latin typeface="Georgia"/>
                <a:ea typeface="Times New Roman"/>
                <a:cs typeface="Times New Roman"/>
              </a:rPr>
              <a:t>-строго регламентируемый порядок и формы обхождения ,установленные при дворах монархов;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indent="304800">
              <a:lnSpc>
                <a:spcPct val="115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rgbClr val="000000"/>
                </a:solidFill>
                <a:effectLst/>
                <a:latin typeface="Georgia"/>
                <a:ea typeface="Times New Roman"/>
                <a:cs typeface="Times New Roman"/>
              </a:rPr>
              <a:t>-дипломатический этикет- </a:t>
            </a:r>
            <a:r>
              <a:rPr lang="ru-RU" sz="1200" dirty="0" smtClean="0">
                <a:solidFill>
                  <a:srgbClr val="000000"/>
                </a:solidFill>
                <a:effectLst/>
                <a:latin typeface="Georgia"/>
                <a:ea typeface="Times New Roman"/>
                <a:cs typeface="Times New Roman"/>
              </a:rPr>
              <a:t>правила поведения дипломатов и других официальных лиц при контактах с друг другом на различных дипломатических приемах ,визитах, переговорах;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indent="304800">
              <a:lnSpc>
                <a:spcPct val="115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rgbClr val="000000"/>
                </a:solidFill>
                <a:effectLst/>
                <a:latin typeface="Georgia"/>
                <a:ea typeface="Times New Roman"/>
                <a:cs typeface="Times New Roman"/>
              </a:rPr>
              <a:t>-воинский этикет </a:t>
            </a:r>
            <a:r>
              <a:rPr lang="ru-RU" sz="1200" dirty="0" smtClean="0">
                <a:solidFill>
                  <a:srgbClr val="000000"/>
                </a:solidFill>
                <a:effectLst/>
                <a:latin typeface="Georgia"/>
                <a:ea typeface="Times New Roman"/>
                <a:cs typeface="Times New Roman"/>
              </a:rPr>
              <a:t>- свод общепринятых в армии правил, норм и манер поведения военнослужащих во всех сферах их деятельности;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indent="304800">
              <a:lnSpc>
                <a:spcPct val="115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rgbClr val="000000"/>
                </a:solidFill>
                <a:effectLst/>
                <a:latin typeface="Georgia"/>
                <a:ea typeface="Times New Roman"/>
                <a:cs typeface="Times New Roman"/>
              </a:rPr>
              <a:t>-общегражданский этикет </a:t>
            </a:r>
            <a:r>
              <a:rPr lang="ru-RU" sz="1200" dirty="0" smtClean="0">
                <a:solidFill>
                  <a:srgbClr val="000000"/>
                </a:solidFill>
                <a:effectLst/>
                <a:latin typeface="Georgia"/>
                <a:ea typeface="Times New Roman"/>
                <a:cs typeface="Times New Roman"/>
              </a:rPr>
              <a:t>- совокупность правил, традиций и условностей, соблюдаемых гражданами при общении друг с другом.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pPr indent="304800">
              <a:lnSpc>
                <a:spcPct val="115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Georgia"/>
                <a:ea typeface="Times New Roman"/>
                <a:cs typeface="Times New Roman"/>
              </a:rPr>
              <a:t>Большинство правил дипломатического, воинского и общегражданского этикета в той или иной мере совпадают. Отличие между ними состоит в том, что соблюдению правил этикета дипломатами придается большее значение, поскольку отступление от них или нарушение этих правил может причинить ущерб престижу страны или ее официальным представителям и привести к осложнениям во взаимоотношениях государств.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8901F-3B0A-441C-B163-2A6D4879E5DF}" type="slidenum">
              <a:rPr lang="ru-RU" smtClean="0">
                <a:solidFill>
                  <a:prstClr val="black"/>
                </a:solidFill>
              </a:rPr>
              <a:pPr/>
              <a:t>10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4528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solidFill>
                  <a:srgbClr val="FF0000"/>
                </a:solidFill>
                <a:effectLst/>
                <a:latin typeface="Georgia"/>
                <a:ea typeface="Times New Roman"/>
                <a:cs typeface="Times New Roman"/>
              </a:rPr>
              <a:t>Этикет</a:t>
            </a:r>
            <a:r>
              <a:rPr lang="ru-RU" sz="1200" dirty="0" smtClean="0">
                <a:solidFill>
                  <a:srgbClr val="000000"/>
                </a:solidFill>
                <a:effectLst/>
                <a:latin typeface="Georgia"/>
                <a:ea typeface="Times New Roman"/>
                <a:cs typeface="Times New Roman"/>
              </a:rPr>
              <a:t>  - очень большая и важная </a:t>
            </a:r>
            <a:r>
              <a:rPr lang="ru-RU" sz="1200" u="sng" dirty="0" smtClean="0">
                <a:solidFill>
                  <a:srgbClr val="000000"/>
                </a:solidFill>
                <a:effectLst/>
                <a:latin typeface="Georgia"/>
                <a:ea typeface="Times New Roman"/>
                <a:cs typeface="Times New Roman"/>
              </a:rPr>
              <a:t>часть общечеловеческой культуры</a:t>
            </a:r>
            <a:r>
              <a:rPr lang="ru-RU" sz="1200" dirty="0" smtClean="0">
                <a:solidFill>
                  <a:srgbClr val="000000"/>
                </a:solidFill>
                <a:effectLst/>
                <a:latin typeface="Georgia"/>
                <a:ea typeface="Times New Roman"/>
                <a:cs typeface="Times New Roman"/>
              </a:rPr>
              <a:t>, морали и нравственности, выработанной на протяжении </a:t>
            </a:r>
            <a:r>
              <a:rPr lang="ru-RU" sz="1200" u="sng" dirty="0" smtClean="0">
                <a:solidFill>
                  <a:srgbClr val="000000"/>
                </a:solidFill>
                <a:effectLst/>
                <a:latin typeface="Georgia"/>
                <a:ea typeface="Times New Roman"/>
                <a:cs typeface="Times New Roman"/>
              </a:rPr>
              <a:t>многих веков </a:t>
            </a:r>
            <a:r>
              <a:rPr lang="ru-RU" sz="1200" dirty="0" smtClean="0">
                <a:solidFill>
                  <a:srgbClr val="000000"/>
                </a:solidFill>
                <a:effectLst/>
                <a:latin typeface="Georgia"/>
                <a:ea typeface="Times New Roman"/>
                <a:cs typeface="Times New Roman"/>
              </a:rPr>
              <a:t>жизни </a:t>
            </a:r>
            <a:r>
              <a:rPr lang="ru-RU" sz="1200" u="sng" dirty="0" smtClean="0">
                <a:solidFill>
                  <a:srgbClr val="000000"/>
                </a:solidFill>
                <a:effectLst/>
                <a:latin typeface="Georgia"/>
                <a:ea typeface="Times New Roman"/>
                <a:cs typeface="Times New Roman"/>
              </a:rPr>
              <a:t>всеми народами в соответствии с их представлениями</a:t>
            </a:r>
            <a:r>
              <a:rPr lang="ru-RU" sz="1200" dirty="0" smtClean="0">
                <a:solidFill>
                  <a:srgbClr val="000000"/>
                </a:solidFill>
                <a:effectLst/>
                <a:latin typeface="Georgia"/>
                <a:ea typeface="Times New Roman"/>
                <a:cs typeface="Times New Roman"/>
              </a:rPr>
              <a:t> </a:t>
            </a:r>
          </a:p>
          <a:p>
            <a:r>
              <a:rPr lang="ru-RU" sz="1200" dirty="0" smtClean="0">
                <a:solidFill>
                  <a:srgbClr val="000000"/>
                </a:solidFill>
                <a:effectLst/>
                <a:latin typeface="Georgia"/>
                <a:ea typeface="Times New Roman"/>
                <a:cs typeface="Times New Roman"/>
              </a:rPr>
              <a:t>о добре, справедливости, человечности - </a:t>
            </a:r>
            <a:r>
              <a:rPr lang="ru-RU" sz="1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</a:t>
            </a:r>
            <a:r>
              <a:rPr lang="ru-RU" sz="12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области моральной культуры</a:t>
            </a:r>
          </a:p>
          <a:p>
            <a:r>
              <a:rPr lang="ru-RU" sz="1200" dirty="0" smtClean="0">
                <a:solidFill>
                  <a:srgbClr val="000000"/>
                </a:solidFill>
                <a:effectLst/>
                <a:latin typeface="Georgia"/>
                <a:ea typeface="Times New Roman"/>
                <a:cs typeface="Times New Roman"/>
              </a:rPr>
              <a:t>и о красоте, порядке, благоустройстве, бытовой целесообразности - в </a:t>
            </a:r>
            <a:r>
              <a:rPr lang="ru-RU" sz="1200" b="1" dirty="0" smtClean="0">
                <a:solidFill>
                  <a:srgbClr val="000000"/>
                </a:solidFill>
                <a:effectLst/>
                <a:latin typeface="Georgia"/>
                <a:ea typeface="Times New Roman"/>
                <a:cs typeface="Times New Roman"/>
              </a:rPr>
              <a:t>области культуры материальной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8901F-3B0A-441C-B163-2A6D4879E5DF}" type="slidenum">
              <a:rPr lang="ru-RU" smtClean="0">
                <a:solidFill>
                  <a:prstClr val="black"/>
                </a:solidFill>
              </a:rPr>
              <a:pPr/>
              <a:t>11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997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FA02-889A-4890-A529-619DB8C2F799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7929B-0288-4C5E-B1DC-7CD6BE5D6B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116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FA02-889A-4890-A529-619DB8C2F799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7929B-0288-4C5E-B1DC-7CD6BE5D6B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5835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FA02-889A-4890-A529-619DB8C2F799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7929B-0288-4C5E-B1DC-7CD6BE5D6B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588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FA02-889A-4890-A529-619DB8C2F799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7929B-0288-4C5E-B1DC-7CD6BE5D6B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005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FA02-889A-4890-A529-619DB8C2F799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7929B-0288-4C5E-B1DC-7CD6BE5D6B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354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FA02-889A-4890-A529-619DB8C2F799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7929B-0288-4C5E-B1DC-7CD6BE5D6B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383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FA02-889A-4890-A529-619DB8C2F799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7929B-0288-4C5E-B1DC-7CD6BE5D6B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57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FA02-889A-4890-A529-619DB8C2F799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7929B-0288-4C5E-B1DC-7CD6BE5D6B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703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FA02-889A-4890-A529-619DB8C2F799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7929B-0288-4C5E-B1DC-7CD6BE5D6B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225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FA02-889A-4890-A529-619DB8C2F799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7929B-0288-4C5E-B1DC-7CD6BE5D6B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743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6FA02-889A-4890-A529-619DB8C2F799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7929B-0288-4C5E-B1DC-7CD6BE5D6B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061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6FA02-889A-4890-A529-619DB8C2F799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77929B-0288-4C5E-B1DC-7CD6BE5D6B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345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ГБПОУ ДЗМ «МК №5»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Основы Деловой культуры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 Федорова Н.Б.</a:t>
            </a:r>
          </a:p>
          <a:p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 г.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50846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Основные виды этикета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Autofit/>
          </a:bodyPr>
          <a:lstStyle/>
          <a:p>
            <a:pPr marL="0" indent="0">
              <a:lnSpc>
                <a:spcPct val="115000"/>
              </a:lnSpc>
              <a:buNone/>
            </a:pPr>
            <a:r>
              <a:rPr lang="ru-RU" sz="28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придворный этикет 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-строго регламентируемый порядок и формы обхождения при дворах монархов</a:t>
            </a:r>
          </a:p>
          <a:p>
            <a:pPr marL="0" indent="0">
              <a:lnSpc>
                <a:spcPct val="115000"/>
              </a:lnSpc>
              <a:buNone/>
            </a:pPr>
            <a:r>
              <a:rPr lang="ru-RU" sz="28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дипломатический этикет- 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правила поведения дипломатов/ официальных лиц на дипломатических приемах, переговорах, визитах</a:t>
            </a:r>
            <a:endParaRPr lang="ru-RU" sz="2800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buNone/>
            </a:pPr>
            <a:r>
              <a:rPr lang="ru-RU" sz="28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воинский этикет 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свод общепринятых в армии правил, норм и манер поведения военнослужащих</a:t>
            </a:r>
            <a:endParaRPr lang="ru-RU" sz="2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общегражданский этикет 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совокупность правил, традиций и условностей, соблюдаемых гражданами при общении друг с другом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15528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dirty="0" smtClean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ЭТИКЕТ </a:t>
            </a:r>
            <a:r>
              <a:rPr lang="ru-RU" sz="4000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</a:t>
            </a:r>
            <a:r>
              <a:rPr lang="ru-RU" sz="40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важная часть общечеловеческой культуры/морали, выработанной всеми народами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754760" cy="885776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области моральной культуры 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57200" y="2708921"/>
            <a:ext cx="4040188" cy="341724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представлениями о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добре,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справедливости,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человечности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3"/>
          </p:nvPr>
        </p:nvSpPr>
        <p:spPr>
          <a:xfrm>
            <a:off x="4283968" y="1412776"/>
            <a:ext cx="4545831" cy="100811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области материальной культуры 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4"/>
          </p:nvPr>
        </p:nvSpPr>
        <p:spPr>
          <a:xfrm>
            <a:off x="4645025" y="2780928"/>
            <a:ext cx="4041775" cy="3816423"/>
          </a:xfrm>
        </p:spPr>
        <p:txBody>
          <a:bodyPr>
            <a:normAutofit fontScale="85000" lnSpcReduction="10000"/>
          </a:bodyPr>
          <a:lstStyle/>
          <a:p>
            <a:pPr marL="0" lvl="0" indent="0" algn="ctr">
              <a:buNone/>
            </a:pPr>
            <a:r>
              <a:rPr lang="ru-RU" sz="3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представлениями </a:t>
            </a:r>
            <a:r>
              <a:rPr lang="ru-RU" sz="3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3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красоте,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порядке,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благоустройстве,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бытовой целесообразности </a:t>
            </a:r>
            <a:endParaRPr lang="ru-RU" sz="39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36080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arhivurokov.ru/multiurok/html/2017/09/07/s_59b0810905b04/683961_4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8643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Основные термины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8712968" cy="5400600"/>
          </a:xfrm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ts val="0"/>
              </a:spcBef>
              <a:buNone/>
              <a:tabLst>
                <a:tab pos="174625" algn="l"/>
              </a:tabLst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(от лат.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cultura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— возделывание, воспитание, развитие) </a:t>
            </a:r>
          </a:p>
          <a:p>
            <a:pPr marL="0" indent="0">
              <a:spcBef>
                <a:spcPts val="0"/>
              </a:spcBef>
              <a:buNone/>
              <a:tabLst>
                <a:tab pos="174625" algn="l"/>
              </a:tabLst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-исторически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определённый уровень развития общества 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человека;  обобщающее понятие для форм жизнедеятельности человека, созданных и создаваемых в процессе эволюции; </a:t>
            </a:r>
          </a:p>
          <a:p>
            <a:pPr>
              <a:spcBef>
                <a:spcPts val="0"/>
              </a:spcBef>
              <a:buFontTx/>
              <a:buChar char="-"/>
              <a:tabLst>
                <a:tab pos="174625" algn="l"/>
              </a:tabLst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нравственные/моральные и материальные ценности, умения, знания, обычаи, традиции;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buFontTx/>
              <a:buChar char="-"/>
              <a:tabLst>
                <a:tab pos="174625" algn="l"/>
              </a:tabLst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умственного и морального развития индивида;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мера человечности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человеке; </a:t>
            </a:r>
          </a:p>
          <a:p>
            <a:pPr marL="0" indent="0">
              <a:spcBef>
                <a:spcPts val="0"/>
              </a:spcBef>
              <a:buNone/>
              <a:tabLst>
                <a:tab pos="174625" algn="l"/>
              </a:tabLst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передается и развивается культура через общение. именно наличие культуры отличает человека от животных. </a:t>
            </a:r>
          </a:p>
          <a:p>
            <a:pPr marL="0" indent="0">
              <a:spcBef>
                <a:spcPts val="0"/>
              </a:spcBef>
              <a:buNone/>
              <a:tabLst>
                <a:tab pos="174625" algn="l"/>
              </a:tabLst>
            </a:pPr>
            <a:r>
              <a:rPr lang="ru-RU" sz="33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Деловая культура 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определенный уровень развития общества, творческих сил и способностей личности, проявляющийся в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типах и формах организации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 и деятельности людей, в их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взаимоотношениях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 также в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создаваемых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ими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материальных и духовных ценностях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3946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Основные термины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  <a:buNone/>
              <a:tabLst>
                <a:tab pos="174625" algn="l"/>
              </a:tabLst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Деловая культура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умение общаться, в том числе и в деловых ситуациях, вырабатываемых поколениями людей. Она включает систему кодифицированных образцов и норм поведения, деятельности, общения и взаимодействия людей.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  <a:tabLst>
                <a:tab pos="174625" algn="l"/>
              </a:tabLst>
            </a:pPr>
            <a:r>
              <a:rPr lang="ru-RU" sz="28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Этике́т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(от фр.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étiquette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— этикетка, надпись) — манера поведения, свод правил подобающего поведения человека в обществе.,  помогающие производить приятное впечатление и строить эффективное общение. </a:t>
            </a:r>
          </a:p>
          <a:p>
            <a:pPr marL="0" indent="0">
              <a:spcBef>
                <a:spcPts val="0"/>
              </a:spcBef>
              <a:buNone/>
              <a:tabLst>
                <a:tab pos="174625" algn="l"/>
              </a:tabLst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Деловой этикет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свод правил поведения в деловых, служебных отношениях. Он является важнейшей стороной морали профессионального поведения.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9566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pc="10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  <a:t>Принципы деловой культуры</a:t>
            </a:r>
            <a:r>
              <a:rPr lang="ru-RU" dirty="0" smtClean="0">
                <a:ea typeface="Calibri"/>
                <a:cs typeface="Times New Roman"/>
              </a:rPr>
              <a:t/>
            </a:r>
            <a:br>
              <a:rPr lang="ru-RU" dirty="0" smtClean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pc="10" dirty="0" smtClean="0">
                <a:solidFill>
                  <a:srgbClr val="0F0F0F"/>
                </a:solidFill>
                <a:effectLst/>
                <a:latin typeface="Times New Roman"/>
                <a:ea typeface="Calibri"/>
                <a:cs typeface="Times New Roman"/>
              </a:rPr>
              <a:t>Пунктуальность (делайте все вовремя).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pc="10" dirty="0" smtClean="0">
                <a:solidFill>
                  <a:srgbClr val="0F0F0F"/>
                </a:solidFill>
                <a:effectLst/>
                <a:latin typeface="Times New Roman"/>
                <a:ea typeface="Calibri"/>
                <a:cs typeface="Times New Roman"/>
              </a:rPr>
              <a:t>Конфиденциальность (не болтайте лишнего).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pc="10" dirty="0" smtClean="0">
                <a:solidFill>
                  <a:srgbClr val="0F0F0F"/>
                </a:solidFill>
                <a:effectLst/>
                <a:latin typeface="Times New Roman"/>
                <a:ea typeface="Calibri"/>
                <a:cs typeface="Times New Roman"/>
              </a:rPr>
              <a:t>Любезность, доброжелательность и приветливость.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pc="10" dirty="0" smtClean="0">
                <a:solidFill>
                  <a:srgbClr val="0F0F0F"/>
                </a:solidFill>
                <a:effectLst/>
                <a:latin typeface="Times New Roman"/>
                <a:ea typeface="Calibri"/>
                <a:cs typeface="Times New Roman"/>
              </a:rPr>
              <a:t>Внимание к окружающим (думайте о других, а не только о себе).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pc="10" dirty="0" smtClean="0">
                <a:solidFill>
                  <a:srgbClr val="0F0F0F"/>
                </a:solidFill>
                <a:effectLst/>
                <a:latin typeface="Times New Roman"/>
                <a:ea typeface="Calibri"/>
                <a:cs typeface="Times New Roman"/>
              </a:rPr>
              <a:t>Внешний облик (одевайтесь как положено).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pc="10" dirty="0" smtClean="0">
                <a:solidFill>
                  <a:srgbClr val="0F0F0F"/>
                </a:solidFill>
                <a:effectLst/>
                <a:latin typeface="Times New Roman"/>
                <a:ea typeface="Calibri"/>
                <a:cs typeface="Times New Roman"/>
              </a:rPr>
              <a:t>Грамотность (говорите и пишите хорошим языком).</a:t>
            </a:r>
            <a:endParaRPr lang="ru-RU" sz="28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9202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Мораль и этика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составляют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основу деловой культуры 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556792"/>
            <a:ext cx="8568952" cy="506916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Этика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философская наука, изучающая </a:t>
            </a:r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мораль.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Центральной проблемой этики являются </a:t>
            </a:r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зла.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этике определены высшие нравственные ценности, направляющие нравственную жизнь общества и человека</a:t>
            </a:r>
            <a:endParaRPr lang="ru-RU" sz="2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Мораль –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норм, регулирующих поведение человека ( в семье, быту, труде, науке, и т.д.) на основе представлений о </a:t>
            </a:r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добре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зле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это  система этических ценностей, которые признаются человеком. Слово </a:t>
            </a:r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«мораль»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означает «нравы», «правила поведения», «нравственность»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Нравственность –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понятие дозволенного и недозволенного, которое соответствует внутреннему убеждению человека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9669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Категории этики</a:t>
            </a:r>
            <a:endParaRPr 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 –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положительные качества, которых придерживается человек и общество в целом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Честь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достойные уважения и гордости моральные качества и принципы личности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Достоинство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совокупность высоких моральных качеств и уважение этих качеств в самом себе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Долг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–осознание добросовестного исполнения своих обязанностей (служебных/гражданских)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Совесть –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 нравственной ответственности за свое  поведение перед окружающими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4930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этики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Универсальная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ормы поведения, обязательные для всех людей, которые не зависят от их социальных функций и профессиональной принадлежности</a:t>
            </a:r>
          </a:p>
          <a:p>
            <a:pPr marL="0" indent="0">
              <a:buNone/>
            </a:pPr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16288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Профессиональная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моральных принципов и норм поведения специалиста с учетом  профессиональной деятельности, направленной на человека  и конкретной ситуации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30421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Золотое правило нравственности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Этика делового общения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трудовых коллективах реализуется в соответствии с отношениями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субординации: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руководитель-подчиненный и наоборот.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координации: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  сотрудниками равного статуса.</a:t>
            </a:r>
          </a:p>
          <a:p>
            <a:pPr marL="0" indent="0" algn="ctr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Моральным регулятором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является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золотой стандарт нравственности:</a:t>
            </a:r>
          </a:p>
          <a:p>
            <a:pPr marL="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 служебного положения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никогда не допускай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отношению к своим подчиненным, руководителям коллегам и пациентам таких поступков, каких бы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желал видеть по отношению к себе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2390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норм этикета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8712968" cy="5544616"/>
          </a:xfrm>
        </p:spPr>
        <p:txBody>
          <a:bodyPr>
            <a:noAutofit/>
          </a:bodyPr>
          <a:lstStyle/>
          <a:p>
            <a:pPr marL="0" indent="-26193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Нормы этикета  </a:t>
            </a:r>
            <a:r>
              <a:rPr lang="ru-RU" sz="2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являются условными</a:t>
            </a:r>
            <a:r>
              <a:rPr lang="ru-RU" sz="2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: это по сути неписаное  </a:t>
            </a:r>
            <a:r>
              <a:rPr lang="ru-RU" sz="2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соглашения </a:t>
            </a:r>
            <a:r>
              <a:rPr lang="ru-RU" sz="2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 том, </a:t>
            </a:r>
            <a:r>
              <a:rPr lang="ru-RU" sz="2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что </a:t>
            </a:r>
            <a:r>
              <a:rPr lang="ru-RU" sz="2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общепринято, </a:t>
            </a:r>
            <a:r>
              <a:rPr lang="ru-RU" sz="2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 </a:t>
            </a:r>
            <a:r>
              <a:rPr lang="ru-RU" sz="2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что нет  </a:t>
            </a:r>
            <a:r>
              <a:rPr lang="ru-RU" sz="2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поведении людей. </a:t>
            </a:r>
            <a:endParaRPr lang="ru-RU" sz="26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-26193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</a:t>
            </a:r>
            <a:r>
              <a:rPr lang="ru-RU" sz="2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аждый культурный человек должен </a:t>
            </a:r>
            <a:r>
              <a:rPr lang="ru-RU" sz="2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знать , </a:t>
            </a:r>
            <a:r>
              <a:rPr lang="ru-RU" sz="2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соблюдать</a:t>
            </a:r>
            <a:r>
              <a:rPr lang="ru-RU" sz="2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 понимать необходимость </a:t>
            </a:r>
            <a:r>
              <a:rPr lang="ru-RU" sz="2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основных норм этикета. </a:t>
            </a:r>
          </a:p>
          <a:p>
            <a:pPr marL="0" indent="-26193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</a:t>
            </a:r>
            <a:r>
              <a:rPr lang="ru-RU" sz="2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анеры </a:t>
            </a:r>
            <a:r>
              <a:rPr lang="ru-RU" sz="2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отражают внутреннюю культуру человека</a:t>
            </a:r>
            <a:r>
              <a:rPr lang="ru-RU" sz="2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его </a:t>
            </a:r>
            <a:r>
              <a:rPr lang="ru-RU" sz="2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нравственные и интеллектуальные ка</a:t>
            </a:r>
            <a:r>
              <a:rPr lang="ru-RU" sz="2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чества. </a:t>
            </a:r>
          </a:p>
          <a:p>
            <a:pPr marL="0" indent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Таким образом, </a:t>
            </a:r>
            <a:r>
              <a:rPr lang="ru-RU" sz="26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умение правильно вести себя</a:t>
            </a:r>
            <a:r>
              <a:rPr lang="ru-RU" sz="2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в обществе </a:t>
            </a: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365125" algn="l"/>
              </a:tabLst>
            </a:pPr>
            <a:r>
              <a:rPr lang="ru-RU" sz="2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облегчает установление контактов </a:t>
            </a: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365125" algn="l"/>
              </a:tabLst>
            </a:pPr>
            <a:r>
              <a:rPr lang="ru-RU" sz="2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способствует достижению взаимопонимания </a:t>
            </a: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365125" algn="l"/>
              </a:tabLst>
            </a:pPr>
            <a:r>
              <a:rPr lang="ru-RU" sz="2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создает  хорошие, устойчивые  взаимоотношения.</a:t>
            </a:r>
            <a:endParaRPr lang="ru-RU" sz="26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>
              <a:spcBef>
                <a:spcPts val="0"/>
              </a:spcBef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7938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731</TotalTime>
  <Words>1048</Words>
  <Application>Microsoft Office PowerPoint</Application>
  <PresentationFormat>Экран (4:3)</PresentationFormat>
  <Paragraphs>102</Paragraphs>
  <Slides>12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ГБПОУ ДЗМ «МК №5» </vt:lpstr>
      <vt:lpstr>Основные термины</vt:lpstr>
      <vt:lpstr>Основные термины</vt:lpstr>
      <vt:lpstr>Принципы деловой культуры </vt:lpstr>
      <vt:lpstr>Мораль и этика составляют основу деловой культуры </vt:lpstr>
      <vt:lpstr>Категории этики</vt:lpstr>
      <vt:lpstr>Виды этики</vt:lpstr>
      <vt:lpstr>Золотое правило нравственности</vt:lpstr>
      <vt:lpstr>Особенности норм этикета</vt:lpstr>
      <vt:lpstr>Основные виды этикета</vt:lpstr>
      <vt:lpstr>ЭТИКЕТ – важная часть общечеловеческой культуры/морали, выработанной всеми народами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22</cp:revision>
  <dcterms:created xsi:type="dcterms:W3CDTF">2019-01-15T19:40:37Z</dcterms:created>
  <dcterms:modified xsi:type="dcterms:W3CDTF">2019-04-10T06:46:50Z</dcterms:modified>
</cp:coreProperties>
</file>