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8250" y="1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E2A79-F21E-413A-90F6-6FB4E4DDAC8D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8250" y="9429751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4F3B3-D230-4B29-B190-008D6C9410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779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291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5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31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4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00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74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335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1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85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44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52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BE47-3719-4F39-8C40-E7EB4ABA9AFA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F28A3-D4A3-488E-9CB2-B1D8BF086B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53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dirty="0" smtClean="0">
                <a:latin typeface="Times New Roman" pitchFamily="18" charset="0"/>
              </a:rPr>
              <a:t>ГБПОУ ДЗМ «МК №5»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525963"/>
          </a:xfrm>
        </p:spPr>
        <p:txBody>
          <a:bodyPr rtlCol="0">
            <a:normAutofit fontScale="85000" lnSpcReduction="10000"/>
          </a:bodyPr>
          <a:lstStyle/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ТЕОРЕТИЧЕСКОГО УРОВНЯ ОСВОЕНИЯ УД/ПМ. КРИТЕРИИ ОЦЕНКИ ПРОФЕССИОНАЛЬНЫХ КОМПЕТЕНЦИЙ</a:t>
            </a:r>
          </a:p>
          <a:p>
            <a:pPr marL="0" indent="0" algn="ctr">
              <a:spcBef>
                <a:spcPts val="0"/>
              </a:spcBef>
              <a:buNone/>
              <a:defRPr/>
            </a:pPr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заседание 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ШПМ 24.04.2018</a:t>
            </a:r>
          </a:p>
          <a:p>
            <a:pPr marL="0">
              <a:spcBef>
                <a:spcPts val="0"/>
              </a:spcBef>
              <a:defRPr/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8238" indent="0">
              <a:spcBef>
                <a:spcPts val="0"/>
              </a:spcBef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ЦМК </a:t>
            </a:r>
          </a:p>
          <a:p>
            <a:pPr marL="3678238" indent="0">
              <a:spcBef>
                <a:spcPts val="0"/>
              </a:spcBef>
              <a:buNone/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НБ Федорова</a:t>
            </a:r>
            <a:endParaRPr lang="en-US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78238" indent="0">
              <a:spcBef>
                <a:spcPts val="0"/>
              </a:spcBef>
              <a:buNone/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defRPr/>
            </a:pP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defRPr/>
            </a:pP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  <a:defRPr/>
            </a:pPr>
            <a:endParaRPr lang="ru-RU" sz="3400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35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1" b="8240"/>
          <a:stretch/>
        </p:blipFill>
        <p:spPr bwMode="auto">
          <a:xfrm>
            <a:off x="251520" y="260648"/>
            <a:ext cx="8665077" cy="618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4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4" t="-1" r="239" b="5475"/>
          <a:stretch/>
        </p:blipFill>
        <p:spPr bwMode="auto">
          <a:xfrm>
            <a:off x="0" y="0"/>
            <a:ext cx="954055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72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Обшие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Критерии оценки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433467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темы;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и полнота использования источников;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содержания работы заявленной теме;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корректность составления плана, соответствие изложения плану;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логичность/структурированность информации;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элементов самостоятельной трансформации текста (схемы, таблицы, графики, диаграммы и т.п.)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наглядность/эстетичность оформления,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письменной речи/публичного выступления в презентации;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своевременность выполнения учебной работы/задания;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требованиям и рекомендациям преподавателя по выполнению работы;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заинтересованность, творческий подход;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глубина проработки материала/раскрытия темы; </a:t>
            </a:r>
          </a:p>
          <a:p>
            <a:pPr marL="0">
              <a:spcBef>
                <a:spcPts val="0"/>
              </a:spcBef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самостоятельности выполнения, применения исследовательских приемов, умения произвести расчеты и пр.</a:t>
            </a:r>
          </a:p>
          <a:p>
            <a:pPr marL="0">
              <a:spcBef>
                <a:spcPts val="0"/>
              </a:spcBef>
            </a:pP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15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effectLst/>
                <a:latin typeface="Times New Roman"/>
                <a:ea typeface="Calibri"/>
              </a:rPr>
              <a:t>Виды заданий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для контрольной / самостоятельной работы, </a:t>
            </a:r>
            <a:br>
              <a:rPr lang="ru-RU" sz="3600" dirty="0" smtClean="0">
                <a:effectLst/>
                <a:latin typeface="Times New Roman"/>
                <a:ea typeface="Calibri"/>
              </a:rPr>
            </a:br>
            <a:r>
              <a:rPr lang="ru-RU" sz="3600" dirty="0" smtClean="0">
                <a:effectLst/>
                <a:latin typeface="Times New Roman"/>
                <a:ea typeface="Calibri"/>
              </a:rPr>
              <a:t>их с</a:t>
            </a:r>
            <a:r>
              <a:rPr lang="ru-RU" sz="3600" b="1" dirty="0" smtClean="0">
                <a:effectLst/>
                <a:latin typeface="Times New Roman"/>
                <a:ea typeface="Calibri"/>
              </a:rPr>
              <a:t>одержание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и </a:t>
            </a:r>
            <a:r>
              <a:rPr lang="ru-RU" sz="3600" b="1" dirty="0" smtClean="0">
                <a:effectLst/>
                <a:latin typeface="Times New Roman"/>
                <a:ea typeface="Calibri"/>
              </a:rPr>
              <a:t>характер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, обязательно должны учитывать </a:t>
            </a:r>
            <a:r>
              <a:rPr lang="ru-RU" sz="3600" i="1" dirty="0" smtClean="0">
                <a:effectLst/>
                <a:latin typeface="Times New Roman"/>
                <a:ea typeface="Calibri"/>
              </a:rPr>
              <a:t>специфику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3600" dirty="0" smtClean="0">
                <a:latin typeface="Times New Roman"/>
                <a:ea typeface="Calibri"/>
              </a:rPr>
              <a:t>УД/ПМ и </a:t>
            </a:r>
            <a:r>
              <a:rPr lang="ru-RU" sz="3600" i="1" dirty="0" smtClean="0">
                <a:effectLst/>
                <a:latin typeface="Times New Roman"/>
                <a:ea typeface="Calibri"/>
              </a:rPr>
              <a:t>специальность подготовки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. </a:t>
            </a:r>
            <a:br>
              <a:rPr lang="ru-RU" sz="3600" dirty="0" smtClean="0">
                <a:effectLst/>
                <a:latin typeface="Times New Roman"/>
                <a:ea typeface="Calibri"/>
              </a:rPr>
            </a:br>
            <a:r>
              <a:rPr lang="ru-RU" sz="3600" dirty="0" smtClean="0">
                <a:effectLst/>
                <a:latin typeface="Times New Roman"/>
                <a:ea typeface="Calibri"/>
              </a:rPr>
              <a:t>Они  могут иметь </a:t>
            </a:r>
            <a:r>
              <a:rPr lang="ru-RU" sz="3600" b="1" dirty="0" smtClean="0">
                <a:effectLst/>
                <a:latin typeface="Times New Roman"/>
                <a:ea typeface="Calibri"/>
              </a:rPr>
              <a:t>вариативный  и дифференцированный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характер. </a:t>
            </a:r>
            <a:br>
              <a:rPr lang="ru-RU" sz="3600" dirty="0" smtClean="0">
                <a:effectLst/>
                <a:latin typeface="Times New Roman"/>
                <a:ea typeface="Calibri"/>
              </a:rPr>
            </a:br>
            <a:r>
              <a:rPr lang="ru-RU" sz="3600" dirty="0" smtClean="0">
                <a:effectLst/>
                <a:latin typeface="Times New Roman"/>
                <a:ea typeface="Calibri"/>
              </a:rPr>
              <a:t>Выносимые на контроль задания, </a:t>
            </a:r>
            <a:r>
              <a:rPr lang="ru-RU" sz="3600" b="1" dirty="0" smtClean="0">
                <a:effectLst/>
                <a:latin typeface="Times New Roman"/>
                <a:ea typeface="Calibri"/>
              </a:rPr>
              <a:t>должны быть аналогичными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или похожими на те, что были использованы при изучении контрольных тем.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effectLst/>
                <a:latin typeface="Times New Roman"/>
                <a:ea typeface="Calibri"/>
                <a:cs typeface="Times New Roman"/>
              </a:rPr>
              <a:t>Цель контрольных заданий и СРС– 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выявить </a:t>
            </a:r>
            <a:r>
              <a:rPr lang="ru-RU" sz="3600" b="1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36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уровень достижения целей по изученным темам,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умение логически мыслить,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умение использовать профессиональный язык соответствующей науки,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у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мение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решать профессиональные / предметные задачи с полным теоретическим обоснованием выполняемых действий,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у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мение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самостоятельно выполнить работу: применять интеллектуальны и исследовательские навыки, произвести расче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ты, создать продукт труда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5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Основные  задачи при разработке оценочных средств (далее – КОС) и критериев их оценки</a:t>
            </a: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:</a:t>
            </a:r>
            <a:r>
              <a:rPr lang="ru-RU" sz="2400" dirty="0" smtClean="0">
                <a:ea typeface="Calibri"/>
                <a:cs typeface="Times New Roman"/>
              </a:rPr>
              <a:t/>
            </a:r>
            <a:br>
              <a:rPr lang="ru-RU" sz="2400" dirty="0" smtClean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358775" algn="l"/>
                <a:tab pos="538163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определить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контрольные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темы,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основные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дидактические единицы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каждой теме,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количество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контрольных заданий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(см. спецификацию КОС);</a:t>
            </a:r>
            <a:endParaRPr lang="ru-RU" sz="28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538163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учетом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вида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контроля / вида самостоятельной деятельности сформулировать основные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цели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538163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отобрать форму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КОС (тестирование; работа с информационными источниками; задачи; сообщения; выполнение таблиц, схем, чертежей, расчетов; курсовая, проектная, выпускная работа и прочее);</a:t>
            </a:r>
            <a:endParaRPr lang="ru-RU" sz="28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538163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–разработать 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критерии оценки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создать эталоны ответов  на каждый вид задания;</a:t>
            </a:r>
            <a:endParaRPr lang="ru-RU" sz="2800" dirty="0">
              <a:ea typeface="Calibri"/>
              <a:cs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  <a:tabLst>
                <a:tab pos="538163" algn="l"/>
              </a:tabLs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– 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оформить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свои материалы согласно рекомендациям и макетам колледжа.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52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Преподаватель обязан провести инструктаж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проинформировать 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выполнения контрольной/самостоятельной работы  о</a:t>
            </a:r>
            <a:endParaRPr lang="ru-RU" sz="2800" dirty="0">
              <a:ea typeface="Calibri"/>
              <a:cs typeface="Times New Roman"/>
            </a:endParaRPr>
          </a:p>
          <a:p>
            <a:pPr marL="620713" lvl="0" algn="just">
              <a:buFont typeface="Times New Roman"/>
              <a:buChar char="•"/>
              <a:tabLst>
                <a:tab pos="2873375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целях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и содержании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заданий;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 marL="620713" lvl="0" algn="just">
              <a:buFont typeface="Times New Roman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основных требованиях к результатам;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 marL="620713" algn="just">
              <a:buFont typeface="Times New Roman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критериях оценки;</a:t>
            </a:r>
            <a:endParaRPr lang="ru-RU" sz="3600" dirty="0" smtClean="0">
              <a:effectLst/>
              <a:latin typeface="Times New Roman"/>
              <a:ea typeface="Times New Roman"/>
            </a:endParaRPr>
          </a:p>
          <a:p>
            <a:pPr marL="620713" lvl="0" algn="just">
              <a:buFont typeface="Times New Roman"/>
              <a:buChar char="•"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сроках выполнения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852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64096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Тесты безопасности (ТБ) особенно значимы в ПМ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ТБ – знания и умения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недопустимы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т.к. влекут за собой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тяжкие последствия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(летальный исход, нарушение прав пациента. инвалидность и т.п.).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ТБ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предусматривают только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100% правильных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 и «неуд» за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ош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ибку.  Следовательно, по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  нужно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соответствующих знаний-умений,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еречень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быть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студента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 методическом уголке, перед глазами студента,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контролю по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ТБ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рекомендуют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о, на каждом занятии.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тестирования: каждый правильный ответ = 1 балл, весь тест -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∑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баллов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1666999"/>
              </p:ext>
            </p:extLst>
          </p:nvPr>
        </p:nvGraphicFramePr>
        <p:xfrm>
          <a:off x="457200" y="1268413"/>
          <a:ext cx="82296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0784"/>
                <a:gridCol w="42588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задания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tabLst>
                          <a:tab pos="3771900" algn="l"/>
                        </a:tabLst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оценки: </a:t>
                      </a:r>
                      <a:r>
                        <a:rPr lang="ru-RU" sz="2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 ответа</a:t>
                      </a:r>
                      <a:endParaRPr lang="ru-RU" sz="22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Закрытые задания с выбором 1 ответа из 4-х (базовый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ур-нь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Задания открытого типа с кратким ответом/вставками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Закрытые задания с анализом нескольких суждений и выбором 1 ответа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Задания на установление соответствия  (по каждой его части)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совпадае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 с эталоном           1 балл</a:t>
                      </a:r>
                    </a:p>
                    <a:p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совпадает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эталоном      0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баллов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Закрытые задания с выбором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2-3-х правильных ответов  из 5-6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совпадае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 с эталоном                  2 балла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одна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ошибка в выборе ответа    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более одной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ошибки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         0 баллов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Задания на определение правильной последовательности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совпадае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 с эталоном                  2 балла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одна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ошибка: последовательность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2-х цифр  </a:t>
                      </a:r>
                      <a:r>
                        <a:rPr kumimoji="0" lang="ru-RU" sz="1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неверна                         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балл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более одной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ошибки                 0 баллов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753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21240"/>
              </p:ext>
            </p:extLst>
          </p:nvPr>
        </p:nvGraphicFramePr>
        <p:xfrm>
          <a:off x="467544" y="1196752"/>
          <a:ext cx="8229600" cy="5449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792088"/>
                <a:gridCol w="635739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уровня освоения УД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-усвоение всех содержательных элементов,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-владение достаточно сложными учебными действиями, умениями применять полученные знания при решении образовательных задач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-уровень усвоения – «отлично»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-усвоение всех основных содержательных элементов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-оперирование ими происходит на уровне выполнения стандартных учебных задач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-уровень усвоения – «хорошо»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-усвоение лишь наиболее важных элементов проверяемых тем,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-недостаточное владение формируемыми способами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деят-сти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-необходима коррекционная работа по УД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-уровень усвоения – «удовлетворительно»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менее  70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-недостаточная предметная подготовка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-необходимы </a:t>
                      </a:r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доп.изучении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учебного материала и повторная диагностика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-уровень усвоения – «неудовлетворительно»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уровня освоения УД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8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/>
                <a:latin typeface="Times New Roman"/>
                <a:ea typeface="Times New Roman"/>
              </a:rPr>
              <a:t>Основные параметры ОЦЕНКИ УСТНОГО  ОТВЕТА/презентации , </a:t>
            </a:r>
            <a:r>
              <a:rPr lang="ru-RU" sz="2400" b="1" dirty="0" smtClean="0">
                <a:latin typeface="Times New Roman"/>
                <a:ea typeface="Times New Roman"/>
              </a:rPr>
              <a:t>УИРС, 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самостоятельного проекта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040376"/>
              </p:ext>
            </p:extLst>
          </p:nvPr>
        </p:nvGraphicFramePr>
        <p:xfrm>
          <a:off x="467544" y="1268760"/>
          <a:ext cx="8445624" cy="5370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6771"/>
                <a:gridCol w="1161941"/>
                <a:gridCol w="20369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 оценки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усвоения  материала,  предусмотренного  </a:t>
                      </a:r>
                      <a:r>
                        <a:rPr lang="ru-RU" sz="2400" b="1" kern="1200" baseline="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РП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222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/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балл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 усвоения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.Умение выполнять задания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предусмотренные РП/рекомендациями СРС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Качество ответа: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общая композиция, логичность, убежденность 	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Хороший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Ответы на вопросы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: 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полнота,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</a:rPr>
                        <a:t>аргументированность</a:t>
                      </a: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Достаточный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  речи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манера общения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</a:rPr>
                        <a:t>Дисциплина выполнения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149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739</Words>
  <Application>Microsoft Office PowerPoint</Application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ГБПОУ ДЗМ «МК №5»</vt:lpstr>
      <vt:lpstr>Виды заданий для контрольной / самостоятельной работы,  их содержание и характер, обязательно должны учитывать специфику УД/ПМ и специальность подготовки.  Они  могут иметь вариативный  и дифференцированный характер.  Выносимые на контроль задания, должны быть аналогичными или похожими на те, что были использованы при изучении контрольных тем.</vt:lpstr>
      <vt:lpstr>Цель контрольных заданий и СРС– выявить  </vt:lpstr>
      <vt:lpstr>Основные  задачи при разработке оценочных средств (далее – КОС) и критериев их оценки: </vt:lpstr>
      <vt:lpstr>Преподаватель обязан провести инструктаж</vt:lpstr>
      <vt:lpstr>Тесты безопасности (ТБ) особенно значимы в ПМ</vt:lpstr>
      <vt:lpstr>Критерии оценки тестирования: каждый правильный ответ = 1 балл, весь тест - ∑ баллов</vt:lpstr>
      <vt:lpstr>Критерии уровня освоения УД</vt:lpstr>
      <vt:lpstr>Основные параметры ОЦЕНКИ УСТНОГО  ОТВЕТА/презентации , УИРС, самостоятельного проекта</vt:lpstr>
      <vt:lpstr>Презентация PowerPoint</vt:lpstr>
      <vt:lpstr>Презентация PowerPoint</vt:lpstr>
      <vt:lpstr>Обшие  Критерии оценки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ДЗМ «МК №5»</dc:title>
  <dc:creator>Пользователь Windows</dc:creator>
  <cp:lastModifiedBy>ПК</cp:lastModifiedBy>
  <cp:revision>23</cp:revision>
  <cp:lastPrinted>2018-04-23T03:44:46Z</cp:lastPrinted>
  <dcterms:created xsi:type="dcterms:W3CDTF">2018-04-22T07:40:06Z</dcterms:created>
  <dcterms:modified xsi:type="dcterms:W3CDTF">2019-05-02T14:55:29Z</dcterms:modified>
</cp:coreProperties>
</file>