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8" r:id="rId3"/>
    <p:sldId id="259" r:id="rId4"/>
    <p:sldId id="260" r:id="rId5"/>
    <p:sldId id="261" r:id="rId6"/>
    <p:sldId id="262" r:id="rId7"/>
    <p:sldId id="269" r:id="rId8"/>
    <p:sldId id="263" r:id="rId9"/>
    <p:sldId id="270" r:id="rId10"/>
    <p:sldId id="264" r:id="rId11"/>
    <p:sldId id="267" r:id="rId12"/>
    <p:sldId id="268" r:id="rId13"/>
    <p:sldId id="26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57D3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636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0BB320-0212-4948-897E-D3770E6D1D9A}" type="datetimeFigureOut">
              <a:rPr lang="ru-RU" smtClean="0"/>
              <a:pPr/>
              <a:t>28.04.2017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0D3190-56AE-416D-8C0A-6E423F8253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759247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28.04.2017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28.04.2017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28.04.2017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28.04.2017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28.04.2017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28.04.2017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28.04.2017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28.04.2017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28.04.2017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28.04.2017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28.04.2017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40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 userDrawn="1"/>
        </p:nvSpPr>
        <p:spPr>
          <a:xfrm>
            <a:off x="357158" y="285728"/>
            <a:ext cx="8501122" cy="6215106"/>
          </a:xfrm>
          <a:prstGeom prst="roundRect">
            <a:avLst>
              <a:gd name="adj" fmla="val 9106"/>
            </a:avLst>
          </a:prstGeom>
          <a:noFill/>
          <a:ln>
            <a:solidFill>
              <a:srgbClr val="57D3FF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0_75c96_b715e7d3_XL.jpeg"/>
          <p:cNvPicPr>
            <a:picLocks noChangeAspect="1"/>
          </p:cNvPicPr>
          <p:nvPr userDrawn="1"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363" t="8363"/>
          <a:stretch>
            <a:fillRect/>
          </a:stretch>
        </p:blipFill>
        <p:spPr>
          <a:xfrm>
            <a:off x="71406" y="71414"/>
            <a:ext cx="2000264" cy="200026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3CAFAF-F440-4BEA-83C0-06215780B219}" type="datetimeFigureOut">
              <a:rPr lang="ru-RU" smtClean="0"/>
              <a:pPr/>
              <a:t>28.04.2017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corowina.ucoz.com</a:t>
            </a:r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60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itchFamily="18" charset="0"/>
              </a:rPr>
              <a:t>Анализ работы учителя-логопеда Галановой А.С. за 2016-2017 учебный год</a:t>
            </a:r>
            <a:br>
              <a:rPr lang="ru-RU" sz="60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itchFamily="18" charset="0"/>
              </a:rPr>
            </a:b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57290" y="6072206"/>
            <a:ext cx="6400800" cy="428628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г</a:t>
            </a:r>
            <a:r>
              <a:rPr lang="ru-RU" dirty="0" smtClean="0">
                <a:solidFill>
                  <a:srgbClr val="00B050"/>
                </a:solidFill>
              </a:rPr>
              <a:t>.п. Белый Яр</a:t>
            </a:r>
            <a:endParaRPr lang="ru-RU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332656"/>
            <a:ext cx="8352928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60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Участие в конкурсах:</a:t>
            </a:r>
          </a:p>
          <a:p>
            <a:pPr lvl="0" algn="just"/>
            <a:r>
              <a:rPr lang="ru-RU" sz="32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Районный конкурс чтецов «Моё любимое стихотворение» (номинация);</a:t>
            </a:r>
            <a:r>
              <a:rPr lang="ru-RU" sz="3200" dirty="0">
                <a:solidFill>
                  <a:srgbClr val="00B050"/>
                </a:solidFill>
                <a:latin typeface="Lucida Sans Unicode"/>
              </a:rPr>
              <a:t> </a:t>
            </a:r>
          </a:p>
          <a:p>
            <a:pPr lvl="0" algn="just"/>
            <a:r>
              <a:rPr lang="ru-RU" sz="32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Ежемесячный международный конкурс «Лучший мастер-класс»: Мастер-класс для родителей по артикуляционной гимнастике на тему: «Весёлые язычки»(Участие).</a:t>
            </a:r>
          </a:p>
          <a:p>
            <a:pPr lvl="0" algn="ctr"/>
            <a:r>
              <a:rPr lang="ru-RU" sz="32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Публикации:</a:t>
            </a:r>
          </a:p>
          <a:p>
            <a:pPr lvl="0" algn="just"/>
            <a:r>
              <a:rPr lang="ru-RU" sz="32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Конспект мастер-класса: «Весёлые язычки».</a:t>
            </a:r>
          </a:p>
          <a:p>
            <a:pPr lvl="0" algn="just"/>
            <a:r>
              <a:rPr lang="ru-RU" sz="32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(Международный образовательный портал </a:t>
            </a:r>
            <a:r>
              <a:rPr lang="en-US" sz="3200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Maam</a:t>
            </a:r>
            <a:r>
              <a:rPr lang="ru-RU" sz="32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xmlns="" val="1495996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Содержимое 4" descr="720449-016-015-sert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57158" y="857232"/>
            <a:ext cx="3720849" cy="5268931"/>
          </a:xfrm>
        </p:spPr>
      </p:pic>
      <p:pic>
        <p:nvPicPr>
          <p:cNvPr id="6" name="Содержимое 5" descr="720451-052-054-sert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357686" y="857232"/>
            <a:ext cx="4071965" cy="526893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Содержимое 4" descr="обучение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71472" y="1071546"/>
            <a:ext cx="3550011" cy="5054617"/>
          </a:xfrm>
        </p:spPr>
      </p:pic>
      <p:pic>
        <p:nvPicPr>
          <p:cNvPr id="6" name="Содержимое 5" descr="обучение 001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286248" y="1928802"/>
            <a:ext cx="4400552" cy="331067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459504"/>
            <a:ext cx="828092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1876425" algn="l"/>
              </a:tabLst>
            </a:pPr>
            <a:r>
              <a:rPr lang="ru-RU" sz="6000" dirty="0">
                <a:solidFill>
                  <a:srgbClr val="DEF5FA">
                    <a:lumMod val="50000"/>
                  </a:srgb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6000" dirty="0">
              <a:solidFill>
                <a:srgbClr val="DEF5FA">
                  <a:lumMod val="50000"/>
                </a:srgbClr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2795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166843"/>
            <a:ext cx="799288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6000" dirty="0">
                <a:solidFill>
                  <a:srgbClr val="00B05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Диагностика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srgbClr val="00B05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srgbClr val="00B05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>
                <a:solidFill>
                  <a:srgbClr val="00B05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1 по 15 сентября была проведена диагностика уровня речевого развития </a:t>
            </a:r>
            <a:r>
              <a:rPr lang="ru-RU" sz="3200" dirty="0" smtClean="0">
                <a:solidFill>
                  <a:srgbClr val="00B05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детей</a:t>
            </a:r>
            <a:r>
              <a:rPr lang="ru-RU" sz="3200" dirty="0">
                <a:solidFill>
                  <a:srgbClr val="00B05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r>
              <a:rPr lang="ru-RU" sz="3200" dirty="0" smtClean="0">
                <a:solidFill>
                  <a:srgbClr val="00B05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solidFill>
                  <a:srgbClr val="00B05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обследовано 323 ребёнка. </a:t>
            </a:r>
            <a:endParaRPr lang="ru-RU" sz="3200" dirty="0">
              <a:solidFill>
                <a:srgbClr val="00B05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09532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05938" y="908720"/>
            <a:ext cx="784887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400" dirty="0">
                <a:solidFill>
                  <a:srgbClr val="00B05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Коррекционная работа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1200" dirty="0">
              <a:solidFill>
                <a:srgbClr val="00B05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1200" dirty="0">
              <a:solidFill>
                <a:srgbClr val="00B05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>
                <a:solidFill>
                  <a:srgbClr val="00B05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</a:t>
            </a:r>
            <a:r>
              <a:rPr lang="ru-RU" sz="3200" dirty="0" smtClean="0">
                <a:solidFill>
                  <a:srgbClr val="00B05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логопедическую группу зачислено 45 детей. </a:t>
            </a:r>
            <a:r>
              <a:rPr lang="ru-RU" sz="3200" dirty="0">
                <a:solidFill>
                  <a:srgbClr val="00B05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том числе  8 детей  с ОВЗ.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Коррекционная работа ведётся по  Рабочей программе учителя логопеда основанной на «Программе логопедической работы по преодолению фонетико-фонематического недоразвития у детей» автор Т.Б. Филичева, Г.В. Чиркиной.</a:t>
            </a:r>
            <a:endParaRPr lang="ru-RU" sz="3200" dirty="0">
              <a:solidFill>
                <a:srgbClr val="00B05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52494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692696"/>
            <a:ext cx="8280920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60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Работа с родителями</a:t>
            </a:r>
            <a:r>
              <a:rPr lang="ru-RU" sz="6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32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sz="32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Выступление на родительском собрании </a:t>
            </a:r>
            <a:r>
              <a:rPr lang="ru-RU" sz="32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 подготовительных группах на тему «Особенности речевого развития детей </a:t>
            </a:r>
            <a:r>
              <a:rPr lang="ru-RU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7 </a:t>
            </a:r>
            <a:r>
              <a:rPr lang="ru-RU" sz="32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года жизни».</a:t>
            </a:r>
          </a:p>
          <a:p>
            <a:pPr lvl="0" algn="ctr"/>
            <a:r>
              <a:rPr lang="ru-RU" sz="32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Мастер-классы</a:t>
            </a:r>
            <a:r>
              <a:rPr lang="ru-RU" sz="32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32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родителей детей посещающих </a:t>
            </a:r>
            <a:r>
              <a:rPr lang="ru-RU" sz="3200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логопункт</a:t>
            </a:r>
            <a:r>
              <a:rPr lang="ru-RU" sz="32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32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мастер-класс на тему: «Весёлые язычки» (2);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32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мастер-класс на тему: «Профилактика речевых нарушений»(2);</a:t>
            </a:r>
          </a:p>
        </p:txBody>
      </p:sp>
    </p:spTree>
    <p:extLst>
      <p:ext uri="{BB962C8B-B14F-4D97-AF65-F5344CB8AC3E}">
        <p14:creationId xmlns:p14="http://schemas.microsoft.com/office/powerpoint/2010/main" xmlns="" val="1688537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9914" y="404664"/>
            <a:ext cx="835292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3200" dirty="0">
                <a:solidFill>
                  <a:srgbClr val="00B05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мастер-класс по автоматизации звуков на тему: «Трудный звук – наш лучший друг»(1);</a:t>
            </a:r>
            <a:r>
              <a:rPr lang="ru-RU" sz="3200" dirty="0">
                <a:solidFill>
                  <a:srgbClr val="00B050"/>
                </a:solidFill>
                <a:latin typeface="Lucida Sans Unicode"/>
              </a:rPr>
              <a:t>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32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мастер-класс на тему: «Развиваем фонематическое восприятие. Учимся дифференцировать звуки»(1).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Мастер-классы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для родителей детей разных возрастных групп по профилактике речевых нарушений на тему: «Весёлые язычки»(5).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Консультации :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32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«По результатам диагностики»(11);</a:t>
            </a:r>
            <a:r>
              <a:rPr lang="ru-RU" sz="3200" dirty="0">
                <a:solidFill>
                  <a:srgbClr val="00B050"/>
                </a:solidFill>
                <a:latin typeface="Lucida Sans Unicode"/>
              </a:rPr>
              <a:t>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32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«Инклюзивное образование»(7);</a:t>
            </a:r>
          </a:p>
        </p:txBody>
      </p:sp>
    </p:spTree>
    <p:extLst>
      <p:ext uri="{BB962C8B-B14F-4D97-AF65-F5344CB8AC3E}">
        <p14:creationId xmlns:p14="http://schemas.microsoft.com/office/powerpoint/2010/main" xmlns="" val="2885294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8395" y="400975"/>
            <a:ext cx="8496944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Font typeface="Arial" pitchFamily="34" charset="0"/>
              <a:buChar char="•"/>
            </a:pPr>
            <a:r>
              <a:rPr lang="ru-RU" sz="32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«Развиваем речевое дыхание»(7);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32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«Роль пальчиковой гимнастики в развитии речи детей»(7);</a:t>
            </a:r>
            <a:r>
              <a:rPr lang="ru-RU" sz="3200" dirty="0">
                <a:solidFill>
                  <a:srgbClr val="00B050"/>
                </a:solidFill>
                <a:latin typeface="Lucida Sans Unicode"/>
              </a:rPr>
              <a:t> 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32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«Для чего нужна артикуляционная гимнастика» (9);</a:t>
            </a:r>
            <a:r>
              <a:rPr lang="ru-RU" sz="3200" dirty="0">
                <a:solidFill>
                  <a:srgbClr val="00B050"/>
                </a:solidFill>
                <a:latin typeface="Lucida Sans Unicode"/>
              </a:rPr>
              <a:t> 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32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«Развитие связной речи и речевое развитие детей»(8);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32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«О ходе коррекционной работы»(7);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32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«Рекомендации по выполнению домашних заданий»(6).</a:t>
            </a:r>
          </a:p>
          <a:p>
            <a:pPr lvl="0" algn="just"/>
            <a:r>
              <a:rPr lang="ru-RU" sz="32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Выступление на семинаре-практикуме </a:t>
            </a:r>
            <a:r>
              <a:rPr lang="ru-RU" sz="32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на тему: «Приобщение к русской народной культуре через артикуляционную гимнастику».</a:t>
            </a:r>
          </a:p>
        </p:txBody>
      </p:sp>
    </p:spTree>
    <p:extLst>
      <p:ext uri="{BB962C8B-B14F-4D97-AF65-F5344CB8AC3E}">
        <p14:creationId xmlns:p14="http://schemas.microsoft.com/office/powerpoint/2010/main" xmlns="" val="4281116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Семинар-практикум на тему:</a:t>
            </a:r>
            <a:b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«Возвращение к истокам».</a:t>
            </a:r>
            <a:endParaRPr lang="ru-RU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IMG_3998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71472" y="1428736"/>
            <a:ext cx="4038600" cy="2692400"/>
          </a:xfrm>
        </p:spPr>
      </p:pic>
      <p:pic>
        <p:nvPicPr>
          <p:cNvPr id="6" name="Содержимое 5" descr="IMG_3959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3438" y="1428736"/>
            <a:ext cx="4038600" cy="2692400"/>
          </a:xfrm>
        </p:spPr>
      </p:pic>
      <p:pic>
        <p:nvPicPr>
          <p:cNvPr id="8" name="Рисунок 7" descr="IMG_399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14546" y="4143380"/>
            <a:ext cx="4572032" cy="27146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16632"/>
            <a:ext cx="8928992" cy="643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1876425" algn="l"/>
              </a:tabLst>
            </a:pPr>
            <a:r>
              <a:rPr lang="ru-RU" sz="6000" dirty="0">
                <a:solidFill>
                  <a:srgbClr val="00B05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Самообразование: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tabLst>
                <a:tab pos="1876425" algn="l"/>
              </a:tabLst>
            </a:pPr>
            <a:r>
              <a:rPr lang="ru-RU" sz="32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Прошла курсы повышения квалификации по следующим темам: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1876425" algn="l"/>
              </a:tabLst>
            </a:pPr>
            <a:r>
              <a:rPr lang="ru-RU" sz="32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«Организация и содержание логопедической работы в условиях реализации ФГОС»(72 часа);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1876425" algn="l"/>
              </a:tabLst>
            </a:pPr>
            <a:r>
              <a:rPr lang="ru-RU" sz="32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«Обучение детей с ограниченными возможностями здоровья. Инклюзия и интеграция»(72 часа);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1876425" algn="l"/>
              </a:tabLst>
            </a:pPr>
            <a:r>
              <a:rPr lang="ru-RU" sz="32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«Особенности деятельности специалистов сопровождения при включении детей с ОВЗ, детей-инвалидов в общеобразовательных организациях»(72 часа).</a:t>
            </a:r>
          </a:p>
        </p:txBody>
      </p:sp>
    </p:spTree>
    <p:extLst>
      <p:ext uri="{BB962C8B-B14F-4D97-AF65-F5344CB8AC3E}">
        <p14:creationId xmlns:p14="http://schemas.microsoft.com/office/powerpoint/2010/main" xmlns="" val="2312263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500042"/>
            <a:ext cx="807249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Прослушала семинар </a:t>
            </a:r>
            <a:r>
              <a:rPr lang="ru-RU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по теме: «Инновационные формы работы с семьёй в условиях реализации ФГОС»(16 часов).</a:t>
            </a:r>
          </a:p>
          <a:p>
            <a:pPr algn="just"/>
            <a:r>
              <a:rPr lang="ru-RU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Приняла участие в семинаре</a:t>
            </a:r>
            <a:r>
              <a:rPr lang="ru-RU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: «Духовно-нравственное воспитание детей в условиях реализации ФГОС»(8 часов).</a:t>
            </a:r>
            <a:endParaRPr lang="ru-RU" sz="32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426</Words>
  <Application>Microsoft Office PowerPoint</Application>
  <PresentationFormat>Экран (4:3)</PresentationFormat>
  <Paragraphs>46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Анализ работы учителя-логопеда Галановой А.С. за 2016-2017 учебный год </vt:lpstr>
      <vt:lpstr>Слайд 2</vt:lpstr>
      <vt:lpstr>Слайд 3</vt:lpstr>
      <vt:lpstr>Слайд 4</vt:lpstr>
      <vt:lpstr>Слайд 5</vt:lpstr>
      <vt:lpstr>Слайд 6</vt:lpstr>
      <vt:lpstr>Семинар-практикум на тему: «Возвращение к истокам».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Пользователь</cp:lastModifiedBy>
  <cp:revision>9</cp:revision>
  <dcterms:created xsi:type="dcterms:W3CDTF">2013-01-06T18:32:13Z</dcterms:created>
  <dcterms:modified xsi:type="dcterms:W3CDTF">2017-04-28T06:49:14Z</dcterms:modified>
</cp:coreProperties>
</file>