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9" r:id="rId3"/>
    <p:sldId id="257" r:id="rId4"/>
    <p:sldId id="263" r:id="rId5"/>
    <p:sldId id="264" r:id="rId6"/>
    <p:sldId id="266" r:id="rId7"/>
    <p:sldId id="267" r:id="rId8"/>
    <p:sldId id="270" r:id="rId9"/>
    <p:sldId id="271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EFF9"/>
    <a:srgbClr val="CCE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90B3D-1E63-4399-A406-CAA0B08B9513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0E22A-2DA6-4A0C-B69F-3E96644849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76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0E22A-2DA6-4A0C-B69F-3E966448496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22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7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965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52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214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67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377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4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80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96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030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6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C3EFF9"/>
            </a:gs>
            <a:gs pos="87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710AC-88AC-4D62-92F5-65BFCC949E5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BF0A7-44C2-4168-B48D-839B5B3E10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700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estenok.ru/wp-content/uploads/2017/02/4.jpg" TargetMode="External"/><Relationship Id="rId2" Type="http://schemas.openxmlformats.org/officeDocument/2006/relationships/hyperlink" Target="http://1ul.ru/upload/file/publication/91f779e2b28370f4d0f5dddf25bb405a_19081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chool-141.ru/wp-content/uploads/2014/12/22.jpg" TargetMode="External"/><Relationship Id="rId4" Type="http://schemas.openxmlformats.org/officeDocument/2006/relationships/hyperlink" Target="http://limpopo-club.kiev.ua/wp-content/uploads/2016/09/angliya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Авторский проект на </a:t>
            </a:r>
            <a:r>
              <a:rPr lang="ru-RU" dirty="0" smtClean="0"/>
              <a:t>тему:</a:t>
            </a:r>
            <a:br>
              <a:rPr lang="ru-RU" dirty="0" smtClean="0"/>
            </a:br>
            <a:r>
              <a:rPr lang="ru-RU" b="1" dirty="0">
                <a:solidFill>
                  <a:srgbClr val="00B050"/>
                </a:solidFill>
              </a:rPr>
              <a:t>Технология ученических инициатив при изучении предметной области «Математика»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581128"/>
            <a:ext cx="2736304" cy="105767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i="1" dirty="0">
                <a:solidFill>
                  <a:schemeClr val="tx1"/>
                </a:solidFill>
              </a:rPr>
              <a:t>Выполнила</a:t>
            </a:r>
            <a:r>
              <a:rPr lang="ru-RU" i="1" dirty="0" smtClean="0">
                <a:solidFill>
                  <a:schemeClr val="tx1"/>
                </a:solidFill>
              </a:rPr>
              <a:t>:                                                </a:t>
            </a:r>
            <a:r>
              <a:rPr lang="ru-RU" i="1" dirty="0">
                <a:solidFill>
                  <a:schemeClr val="tx1"/>
                </a:solidFill>
              </a:rPr>
              <a:t>Ермолова Марина Александровна </a:t>
            </a:r>
          </a:p>
          <a:p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293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97415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Инновационные технологии  </a:t>
            </a:r>
            <a:r>
              <a:rPr lang="ru-RU" sz="2400" dirty="0"/>
              <a:t>- это именно тот механизм, освоение которого сделает более эффективной работу учителя и будет способствовать не только формированию прочных осознанных вычислительных умений и навыков, но и всестороннему развитию личности </a:t>
            </a:r>
            <a:r>
              <a:rPr lang="ru-RU" sz="2400" dirty="0" smtClean="0"/>
              <a:t>ребенка, его самостоятельности ,инициативности.</a:t>
            </a:r>
            <a:endParaRPr lang="ru-RU" sz="2400" dirty="0"/>
          </a:p>
          <a:p>
            <a:r>
              <a:rPr lang="ru-RU" sz="2400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18" y="3795608"/>
            <a:ext cx="2375910" cy="16741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453824"/>
            <a:ext cx="2570291" cy="1654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645024"/>
            <a:ext cx="2232248" cy="167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4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60648"/>
            <a:ext cx="864096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Источники</a:t>
            </a:r>
            <a:endParaRPr lang="ru-RU" sz="2800" b="1" dirty="0">
              <a:solidFill>
                <a:srgbClr val="00B050"/>
              </a:solidFill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1ul.ru/upload/file/publication/91f779e2b28370f4d0f5dddf25bb405a_190815.jpg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vestenok.ru/wp-content/uploads/2017/02/4.jpg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limpopo-club.kiev.ua/wp-content/uploads/2016/09/angliya.jpg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school-141.ru/wp-content/uploads/2014/12/22.jpg</a:t>
            </a:r>
            <a:endParaRPr lang="ru-RU" dirty="0" smtClean="0"/>
          </a:p>
          <a:p>
            <a:r>
              <a:rPr lang="ru-RU" sz="1600" dirty="0" smtClean="0"/>
              <a:t>Маралов</a:t>
            </a:r>
            <a:r>
              <a:rPr lang="ru-RU" sz="1600" dirty="0"/>
              <a:t>, В.Г Развитие самосознания и проблема формирования</a:t>
            </a:r>
          </a:p>
          <a:p>
            <a:r>
              <a:rPr lang="ru-RU" sz="1600" dirty="0"/>
              <a:t>социально-активной личности учеб. пособие моек. гос. </a:t>
            </a:r>
            <a:r>
              <a:rPr lang="ru-RU" sz="1600" dirty="0" err="1"/>
              <a:t>пед</a:t>
            </a:r>
            <a:r>
              <a:rPr lang="ru-RU" sz="1600" dirty="0"/>
              <a:t>. ин-та им.</a:t>
            </a:r>
          </a:p>
          <a:p>
            <a:r>
              <a:rPr lang="ru-RU" sz="1600" dirty="0"/>
              <a:t>Ленина./ Маралов, В.Г </a:t>
            </a:r>
            <a:r>
              <a:rPr lang="ru-RU" sz="1600" dirty="0" err="1"/>
              <a:t>Ситаров</a:t>
            </a:r>
            <a:r>
              <a:rPr lang="ru-RU" sz="1600" dirty="0"/>
              <a:t>, В.А. М. : МГПИ,</a:t>
            </a:r>
          </a:p>
          <a:p>
            <a:r>
              <a:rPr lang="ru-RU" sz="1600" dirty="0"/>
              <a:t>1997 – 116 с</a:t>
            </a:r>
            <a:r>
              <a:rPr lang="ru-RU" sz="1600" dirty="0" smtClean="0"/>
              <a:t>.</a:t>
            </a:r>
          </a:p>
          <a:p>
            <a:endParaRPr lang="ru-RU" sz="1600" dirty="0" smtClean="0"/>
          </a:p>
          <a:p>
            <a:r>
              <a:rPr lang="ru-RU" sz="1600" dirty="0" err="1" smtClean="0"/>
              <a:t>А.К.Маркова</a:t>
            </a:r>
            <a:r>
              <a:rPr lang="ru-RU" sz="1600" dirty="0" smtClean="0"/>
              <a:t> </a:t>
            </a:r>
            <a:r>
              <a:rPr lang="ru-RU" sz="1600" dirty="0"/>
              <a:t>, </a:t>
            </a:r>
            <a:r>
              <a:rPr lang="ru-RU" sz="1600" dirty="0" err="1"/>
              <a:t>Т.А.Маттис</a:t>
            </a:r>
            <a:r>
              <a:rPr lang="ru-RU" sz="1600" dirty="0"/>
              <a:t>, </a:t>
            </a:r>
            <a:r>
              <a:rPr lang="ru-RU" sz="1600" dirty="0" err="1"/>
              <a:t>А.Б.Орлов</a:t>
            </a:r>
            <a:r>
              <a:rPr lang="ru-RU" sz="1600" dirty="0"/>
              <a:t>, Формирование мотивации учения: Кн. для учителя, Просвещение, </a:t>
            </a:r>
            <a:r>
              <a:rPr lang="ru-RU" sz="1600" dirty="0" smtClean="0"/>
              <a:t>1990</a:t>
            </a:r>
          </a:p>
          <a:p>
            <a:endParaRPr lang="ru-RU" sz="1600" dirty="0"/>
          </a:p>
          <a:p>
            <a:r>
              <a:rPr lang="ru-RU" sz="1600" dirty="0" smtClean="0"/>
              <a:t>Рыбкина</a:t>
            </a:r>
            <a:r>
              <a:rPr lang="ru-RU" sz="1600" dirty="0"/>
              <a:t>, О.В. Влияние личностных особенностей детей младшего</a:t>
            </a:r>
          </a:p>
          <a:p>
            <a:r>
              <a:rPr lang="ru-RU" sz="1600" dirty="0"/>
              <a:t>школьного возраста на школьную мотивацию/ Рыбкина, О.В.// учебно-</a:t>
            </a:r>
          </a:p>
          <a:p>
            <a:r>
              <a:rPr lang="ru-RU" sz="1600" dirty="0"/>
              <a:t>методический портал - «Педагогический мир» - 2011 – с. </a:t>
            </a:r>
            <a:r>
              <a:rPr lang="ru-RU" sz="1600" dirty="0" smtClean="0"/>
              <a:t>26-29</a:t>
            </a:r>
          </a:p>
          <a:p>
            <a:endParaRPr lang="ru-RU" sz="1600" dirty="0"/>
          </a:p>
          <a:p>
            <a:r>
              <a:rPr lang="ru-RU" sz="1600" dirty="0" smtClean="0"/>
              <a:t>Щукина </a:t>
            </a:r>
            <a:r>
              <a:rPr lang="ru-RU" sz="1600" dirty="0"/>
              <a:t>Г.И. Активизация познавательной деятельности в учебном процессе. Книга для учителя. – М: Просвещение,1979.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 smtClean="0"/>
              <a:t>ФГОС </a:t>
            </a:r>
            <a:r>
              <a:rPr lang="ru-RU" sz="1600" dirty="0"/>
              <a:t>НОО, М: «Просвещение», 2011 год, </a:t>
            </a:r>
            <a:r>
              <a:rPr lang="ru-RU" sz="1600" dirty="0" smtClean="0"/>
              <a:t>стр.7</a:t>
            </a:r>
          </a:p>
          <a:p>
            <a:endParaRPr lang="ru-RU" sz="1600" dirty="0"/>
          </a:p>
          <a:p>
            <a:r>
              <a:rPr lang="ru-RU" sz="1600" dirty="0"/>
              <a:t> </a:t>
            </a:r>
            <a:r>
              <a:rPr lang="ru-RU" sz="1600" dirty="0" err="1"/>
              <a:t>Гузеев</a:t>
            </a:r>
            <a:r>
              <a:rPr lang="ru-RU" sz="1600" dirty="0"/>
              <a:t> В. В. Эффективные образовательные технологии: Интегральная и ТОГИС. М.: НИИ школьных технологий, 2006. 208 с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26580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764704"/>
            <a:ext cx="74888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Цель исследования</a:t>
            </a:r>
            <a:r>
              <a:rPr lang="ru-RU" sz="2400" dirty="0"/>
              <a:t>: определить эффективные пути </a:t>
            </a:r>
            <a:r>
              <a:rPr lang="ru-RU" sz="2400"/>
              <a:t>и </a:t>
            </a:r>
            <a:r>
              <a:rPr lang="ru-RU" sz="2400" smtClean="0"/>
              <a:t>способы использования </a:t>
            </a:r>
            <a:r>
              <a:rPr lang="ru-RU" sz="2400" dirty="0"/>
              <a:t>технологии ученических инициатив при изучении предметной области «Математика»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2420888"/>
            <a:ext cx="73448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Задачи:</a:t>
            </a:r>
            <a:endParaRPr lang="ru-RU" sz="2400" dirty="0"/>
          </a:p>
          <a:p>
            <a:r>
              <a:rPr lang="ru-RU" sz="2400" dirty="0"/>
              <a:t>- изучить теорию по проблеме исследования;</a:t>
            </a:r>
          </a:p>
          <a:p>
            <a:r>
              <a:rPr lang="ru-RU" sz="2400" dirty="0"/>
              <a:t>- проанализировать опыт педагогов использованию технологии ученических инициатив на уроках математики в начальной школе;</a:t>
            </a:r>
          </a:p>
          <a:p>
            <a:r>
              <a:rPr lang="ru-RU" sz="2400" dirty="0"/>
              <a:t>- определить условия, методы и  приемы использования технологии ученических инициатив при изучении предметной области «Математика»  в начальной школе.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48371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26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582" y="349684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</a:t>
            </a:r>
            <a:r>
              <a:rPr lang="ru-RU" sz="2800" dirty="0"/>
              <a:t>реализации познавательной и творческой активности школьника в учебном процессе используются современные образовательные </a:t>
            </a:r>
            <a:r>
              <a:rPr lang="ru-RU" sz="2800" dirty="0" smtClean="0"/>
              <a:t>технологии.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Т</a:t>
            </a:r>
            <a:r>
              <a:rPr lang="ru-RU" sz="2800" b="1" dirty="0" smtClean="0">
                <a:solidFill>
                  <a:srgbClr val="FF0000"/>
                </a:solidFill>
              </a:rPr>
              <a:t>ехнология </a:t>
            </a:r>
            <a:r>
              <a:rPr lang="ru-RU" sz="2800" b="1" dirty="0">
                <a:solidFill>
                  <a:srgbClr val="FF0000"/>
                </a:solidFill>
              </a:rPr>
              <a:t>ученических инициатив </a:t>
            </a:r>
            <a:r>
              <a:rPr lang="ru-RU" sz="2800" dirty="0"/>
              <a:t>– это инновационная технология, включающая в себя комплекс методов и приёмов для стимулирования и формирования детской инициативы и самостоятельности. </a:t>
            </a:r>
            <a:endParaRPr lang="ru-RU" sz="2800" dirty="0" smtClean="0"/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"Знание только тогда знание, когда оно приобретено усилиями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своей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мысли, 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</a:rPr>
              <a:t>а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</a:rPr>
              <a:t>не памятью"- сказал </a:t>
            </a:r>
            <a:r>
              <a:rPr lang="ru-RU" sz="2800" b="1" i="1" dirty="0" err="1">
                <a:solidFill>
                  <a:srgbClr val="FF0000"/>
                </a:solidFill>
                <a:latin typeface="Times New Roman" pitchFamily="18" charset="0"/>
              </a:rPr>
              <a:t>Л.Н.Толстой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25144"/>
            <a:ext cx="2376264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088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0648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 </a:t>
            </a:r>
            <a:r>
              <a:rPr lang="ru-RU" sz="2400" dirty="0"/>
              <a:t> Учитель, используя инновационные методы и формы работы, чтобы обеспечить </a:t>
            </a:r>
            <a:r>
              <a:rPr lang="ru-RU" sz="2400" b="1" dirty="0"/>
              <a:t>познавательный интерес </a:t>
            </a:r>
            <a:r>
              <a:rPr lang="ru-RU" sz="2400" dirty="0"/>
              <a:t>и </a:t>
            </a:r>
            <a:r>
              <a:rPr lang="ru-RU" sz="2400" b="1" dirty="0"/>
              <a:t>мотивацию</a:t>
            </a:r>
            <a:r>
              <a:rPr lang="ru-RU" sz="2400" dirty="0"/>
              <a:t> к обучению, а значит и </a:t>
            </a:r>
            <a:r>
              <a:rPr lang="ru-RU" sz="2400" b="1" dirty="0"/>
              <a:t>ученическую инициативность</a:t>
            </a:r>
            <a:r>
              <a:rPr lang="ru-RU" sz="2400" dirty="0"/>
              <a:t>. Может включать в свой урок, в зависимости от потребности: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игровые формы;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групповую, парную или индивидуальную работу;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самостоятельную деятельность учащихся;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проблемное обучение;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постановку вопросов, активизирующих диалог;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проектную деятельность;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/>
              <a:t>метод дискуссии;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ИКТ и др.</a:t>
            </a:r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396976"/>
            <a:ext cx="2736304" cy="171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21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00CC00"/>
                </a:solidFill>
              </a:rPr>
              <a:t>Использование игровых методов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7544" y="1124744"/>
            <a:ext cx="8219256" cy="5001419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lnSpc>
                <a:spcPct val="110000"/>
              </a:lnSpc>
              <a:buNone/>
              <a:defRPr/>
            </a:pPr>
            <a:r>
              <a:rPr lang="ru-RU" sz="2100" dirty="0" smtClean="0"/>
              <a:t>Разнообразные игровые приёмы, при помощи которых решается та или иная умственная задача, усиливают интерес детей к предмету, к познанию ими окружающего мира, активизируют мыслительную деятельность обучающихся.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i="1" dirty="0" smtClean="0"/>
              <a:t>Игры при закреплении приемов сложения и вычитания.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i="1" dirty="0" smtClean="0"/>
              <a:t>   В классе, при закреплении приемов прибавления и вычитания в пределах 10   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i="1" dirty="0" smtClean="0"/>
              <a:t>           эффективны такие дидактические игры, как "Математическая рыбалка", "Лучший 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i="1" dirty="0" smtClean="0"/>
              <a:t>           лётчик", "Самый лучший почтальон", "Математический футбол" и другие.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i="1" dirty="0" smtClean="0"/>
              <a:t>При изучении нумерации чисел в пределах 20 - игра "Лучший следопыт", "Математическая эстафета".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i="1" dirty="0" smtClean="0"/>
              <a:t>При закреплении приемов вычитания в пределах 20 "Определи маршрут самолета", "Путешествие по городам".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ru-RU" sz="2100" i="1" dirty="0" smtClean="0"/>
              <a:t>Исследовательские задания в игровой форме: фокусы с разгадыванием задуманных чисел; задания с занимательными рамками и магическими квадратами; игры типа: "Кто первым получит 10</a:t>
            </a:r>
            <a:r>
              <a:rPr lang="ru-RU" sz="1800" i="1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608326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CC00"/>
                </a:solidFill>
              </a:rPr>
              <a:t>Использование метода проектов.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7544" y="980728"/>
            <a:ext cx="8136904" cy="273630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dirty="0" smtClean="0"/>
              <a:t>Проект: «Числа в загадках, стихах, пословицах и поговорках»</a:t>
            </a:r>
          </a:p>
          <a:p>
            <a:pPr eaLnBrk="1" hangingPunct="1">
              <a:defRPr/>
            </a:pPr>
            <a:r>
              <a:rPr lang="ru-RU" sz="2400" dirty="0" smtClean="0"/>
              <a:t>Проект: « Весёлый счёт. Число и цифра 9»</a:t>
            </a:r>
          </a:p>
          <a:p>
            <a:pPr eaLnBrk="1" hangingPunct="1">
              <a:defRPr/>
            </a:pPr>
            <a:r>
              <a:rPr lang="ru-RU" sz="2400" dirty="0" smtClean="0"/>
              <a:t>Проект: «Узоры и орнаменты на посуде»</a:t>
            </a:r>
          </a:p>
          <a:p>
            <a:pPr eaLnBrk="1" hangingPunct="1">
              <a:defRPr/>
            </a:pPr>
            <a:r>
              <a:rPr lang="ru-RU" sz="2400" dirty="0" smtClean="0"/>
              <a:t>Проект: «Математическая сказка», «Меры длины»</a:t>
            </a:r>
          </a:p>
          <a:p>
            <a:pPr eaLnBrk="1" hangingPunct="1">
              <a:defRPr/>
            </a:pPr>
            <a:r>
              <a:rPr lang="ru-RU" sz="2400" dirty="0" smtClean="0"/>
              <a:t>Проект «Мир в движении»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3613666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CC00"/>
                </a:solidFill>
              </a:rPr>
              <a:t>Использование метода сотрудничества.</a:t>
            </a:r>
            <a:endParaRPr lang="ru-RU" sz="2800" dirty="0"/>
          </a:p>
        </p:txBody>
      </p:sp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517636" y="4136886"/>
            <a:ext cx="4630428" cy="1452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400" dirty="0" smtClean="0"/>
              <a:t>Работа в парах;</a:t>
            </a:r>
          </a:p>
          <a:p>
            <a:pPr>
              <a:defRPr/>
            </a:pPr>
            <a:r>
              <a:rPr lang="ru-RU" sz="2400" dirty="0" smtClean="0"/>
              <a:t>Работа в группах;</a:t>
            </a:r>
          </a:p>
          <a:p>
            <a:pPr>
              <a:defRPr/>
            </a:pPr>
            <a:r>
              <a:rPr lang="ru-RU" sz="2400" dirty="0" smtClean="0"/>
              <a:t>Работа в коллективно.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293096"/>
            <a:ext cx="2425452" cy="161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89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7499176" cy="77809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CC00"/>
                </a:solidFill>
              </a:rPr>
              <a:t>Использование поискового метода.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7544" y="980728"/>
            <a:ext cx="8219256" cy="514543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Найти несколько решений одной задачи.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/>
              <a:t>– Брат и сестра хотят купить несколько карандашей по цене 3 р. за карандаш.  У брата есть 6 р., а у сестры – 9 р. Сколько карандашей они могут купить на все деньги?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800" dirty="0" smtClean="0"/>
              <a:t>   (    (6 : 3) + ( 9 : 3 )     и     (6 + 9) : 3    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Найти периметр прямоугольника разными способами.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Найти сторону прямоугольника, зная периметр и длину второй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2637941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341438"/>
            <a:ext cx="8589268" cy="504348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r>
              <a:rPr lang="ru-RU" sz="1800" dirty="0" smtClean="0">
                <a:cs typeface="Times New Roman" pitchFamily="18" charset="0"/>
              </a:rPr>
              <a:t>общая атмосфера положительного отношения к учению, знаниям;</a:t>
            </a:r>
          </a:p>
          <a:p>
            <a:r>
              <a:rPr lang="ru-RU" sz="1800" dirty="0" smtClean="0">
                <a:cs typeface="Times New Roman" pitchFamily="18" charset="0"/>
              </a:rPr>
              <a:t> включенность учащихся в совместную учебную деятельность в коллективе (через парные, групповые формы работы);</a:t>
            </a:r>
          </a:p>
          <a:p>
            <a:r>
              <a:rPr lang="ru-RU" sz="1800" dirty="0" smtClean="0">
                <a:cs typeface="Times New Roman" pitchFamily="18" charset="0"/>
              </a:rPr>
              <a:t> отношения сотрудничества учителя и учащегося, помощь учителя не в виде прямого вмешательства, а в виде советов; </a:t>
            </a:r>
          </a:p>
          <a:p>
            <a:r>
              <a:rPr lang="ru-RU" sz="1800" dirty="0" smtClean="0">
                <a:cs typeface="Times New Roman" pitchFamily="18" charset="0"/>
              </a:rPr>
              <a:t> привлечение школьников к оценочной деятельности и формирование у них адекватной самооценки;</a:t>
            </a:r>
          </a:p>
          <a:p>
            <a:r>
              <a:rPr lang="ru-RU" sz="1800" dirty="0" smtClean="0">
                <a:cs typeface="Times New Roman" pitchFamily="18" charset="0"/>
              </a:rPr>
              <a:t> занимательное изложение, необычная форма преподавания материала, вызывающая удивление у учащихся;</a:t>
            </a:r>
          </a:p>
          <a:p>
            <a:r>
              <a:rPr lang="ru-RU" sz="1800" dirty="0" smtClean="0">
                <a:cs typeface="Times New Roman" pitchFamily="18" charset="0"/>
              </a:rPr>
              <a:t> образная, ярко звучащая речь, укрепление положительных эмоций;</a:t>
            </a:r>
          </a:p>
          <a:p>
            <a:r>
              <a:rPr lang="ru-RU" sz="1800" dirty="0" smtClean="0">
                <a:cs typeface="Times New Roman" pitchFamily="18" charset="0"/>
              </a:rPr>
              <a:t> ситуация спора и дискуссии; создание проблемных ситуаций и их совместное и самостоятельное разрешение;</a:t>
            </a:r>
          </a:p>
          <a:p>
            <a:r>
              <a:rPr lang="ru-RU" sz="1800" dirty="0" smtClean="0">
                <a:cs typeface="Times New Roman" pitchFamily="18" charset="0"/>
              </a:rPr>
              <a:t> изучение материала на основе жизненных ситуаций, опыте самих педагогов и учащихся;</a:t>
            </a:r>
          </a:p>
          <a:p>
            <a:r>
              <a:rPr lang="ru-RU" sz="1800" dirty="0" smtClean="0">
                <a:cs typeface="Times New Roman" pitchFamily="18" charset="0"/>
              </a:rPr>
              <a:t> умелое применение учителем поощрения и порицания:</a:t>
            </a:r>
          </a:p>
          <a:p>
            <a:pPr lvl="0"/>
            <a:r>
              <a:rPr lang="ru-RU" sz="1800" dirty="0"/>
              <a:t>систематическая целенаправленная работа со стороны учителя</a:t>
            </a:r>
            <a:r>
              <a:rPr lang="ru-RU" sz="1800" dirty="0" smtClean="0"/>
              <a:t>.</a:t>
            </a:r>
            <a:endParaRPr lang="ru-RU" sz="1800" dirty="0" smtClean="0">
              <a:cs typeface="Times New Roman" pitchFamily="18" charset="0"/>
            </a:endParaRPr>
          </a:p>
        </p:txBody>
      </p:sp>
      <p:sp>
        <p:nvSpPr>
          <p:cNvPr id="4" name="Rectangle 4"/>
          <p:cNvSpPr txBox="1">
            <a:spLocks/>
          </p:cNvSpPr>
          <p:nvPr/>
        </p:nvSpPr>
        <p:spPr bwMode="auto">
          <a:xfrm>
            <a:off x="107504" y="253743"/>
            <a:ext cx="8784976" cy="1044116"/>
          </a:xfrm>
          <a:prstGeom prst="rect">
            <a:avLst/>
          </a:prstGeom>
          <a:noFill/>
          <a:extLst/>
        </p:spPr>
        <p:txBody>
          <a:bodyPr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необходимые для реализации технологии ученических инициатив:</a:t>
            </a:r>
            <a:endParaRPr lang="ru-RU" sz="32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67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715</Words>
  <Application>Microsoft Office PowerPoint</Application>
  <PresentationFormat>Экран (4:3)</PresentationFormat>
  <Paragraphs>81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Авторский проект на тему: Технология ученических инициатив при изучении предметной области «Математика»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игровых методов</vt:lpstr>
      <vt:lpstr>Использование метода проектов.</vt:lpstr>
      <vt:lpstr>Использование поискового метода.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Авторский проект на тему: Технология ученических инициатив при изучении предметной области «Математика»</dc:title>
  <dc:creator>Admin</dc:creator>
  <cp:lastModifiedBy>Admin</cp:lastModifiedBy>
  <cp:revision>12</cp:revision>
  <dcterms:created xsi:type="dcterms:W3CDTF">2018-06-18T06:52:11Z</dcterms:created>
  <dcterms:modified xsi:type="dcterms:W3CDTF">2019-05-02T09:45:08Z</dcterms:modified>
</cp:coreProperties>
</file>