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8" r:id="rId4"/>
    <p:sldId id="273" r:id="rId5"/>
    <p:sldId id="259" r:id="rId6"/>
    <p:sldId id="260" r:id="rId7"/>
    <p:sldId id="262" r:id="rId8"/>
    <p:sldId id="275" r:id="rId9"/>
    <p:sldId id="263" r:id="rId10"/>
    <p:sldId id="261" r:id="rId11"/>
    <p:sldId id="268" r:id="rId12"/>
    <p:sldId id="269" r:id="rId13"/>
    <p:sldId id="270" r:id="rId14"/>
    <p:sldId id="276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8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36C8C62-4D00-4176-8AF8-88D4A2C233D1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5C35D59-CEAF-43D7-A127-13FE4E651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orks.tarefer.ru/" TargetMode="External"/><Relationship Id="rId2" Type="http://schemas.openxmlformats.org/officeDocument/2006/relationships/hyperlink" Target="http://studentbank.ru/view.php?id=54456&amp;p=2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027232" cy="288430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Sylfaen" pitchFamily="18" charset="0"/>
              </a:rPr>
              <a:t>Графический метод решения уравнений с параметром</a:t>
            </a:r>
            <a:endParaRPr lang="ru-RU" dirty="0">
              <a:latin typeface="Sylfae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b="1" dirty="0" smtClean="0"/>
              <a:t>Автор: </a:t>
            </a:r>
            <a:r>
              <a:rPr lang="ru-RU" sz="2800" dirty="0" smtClean="0"/>
              <a:t>Назарова Алёна</a:t>
            </a:r>
          </a:p>
          <a:p>
            <a:r>
              <a:rPr lang="ru-RU" sz="2800" dirty="0"/>
              <a:t>у</a:t>
            </a:r>
            <a:r>
              <a:rPr lang="ru-RU" sz="2800" dirty="0" smtClean="0"/>
              <a:t>ченица </a:t>
            </a:r>
            <a:r>
              <a:rPr lang="ru-RU" sz="2800" dirty="0" smtClean="0"/>
              <a:t>11 </a:t>
            </a:r>
            <a:r>
              <a:rPr lang="ru-RU" sz="2800" dirty="0" smtClean="0"/>
              <a:t>класса </a:t>
            </a:r>
          </a:p>
          <a:p>
            <a:r>
              <a:rPr lang="ru-RU" sz="2800" dirty="0" smtClean="0"/>
              <a:t>« </a:t>
            </a:r>
            <a:r>
              <a:rPr lang="ru-RU" sz="2800" dirty="0" err="1" smtClean="0"/>
              <a:t>Тарбагатайской</a:t>
            </a:r>
            <a:r>
              <a:rPr lang="ru-RU" sz="2800" dirty="0" smtClean="0"/>
              <a:t> СОШ»</a:t>
            </a:r>
            <a:endParaRPr lang="ru-RU" sz="2800" dirty="0" smtClean="0"/>
          </a:p>
          <a:p>
            <a:r>
              <a:rPr lang="ru-RU" sz="2800" b="1" dirty="0" smtClean="0"/>
              <a:t>Руководитель: </a:t>
            </a:r>
            <a:r>
              <a:rPr lang="ru-RU" sz="2800" dirty="0" err="1" smtClean="0"/>
              <a:t>Покацкая</a:t>
            </a:r>
            <a:r>
              <a:rPr lang="ru-RU" sz="2800" dirty="0" smtClean="0"/>
              <a:t>  Анна Фёдоровна </a:t>
            </a:r>
          </a:p>
          <a:p>
            <a:r>
              <a:rPr lang="ru-RU" sz="2800" dirty="0" smtClean="0"/>
              <a:t>учитель математики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548680"/>
            <a:ext cx="8163440" cy="4211480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tx1">
                    <a:lumMod val="75000"/>
                  </a:schemeClr>
                </a:solidFill>
              </a:rPr>
              <a:t>Виды уравнений с параметрами</a:t>
            </a:r>
          </a:p>
          <a:p>
            <a:pPr marL="502920" indent="-457200">
              <a:buAutoNum type="arabicPeriod"/>
            </a:pPr>
            <a:r>
              <a:rPr lang="ru-RU" sz="3200" u="sng" dirty="0" smtClean="0">
                <a:solidFill>
                  <a:srgbClr val="FF0000"/>
                </a:solidFill>
              </a:rPr>
              <a:t>Линейное ( </a:t>
            </a:r>
            <a:r>
              <a:rPr lang="en-US" sz="3200" u="sng" dirty="0" smtClean="0">
                <a:solidFill>
                  <a:srgbClr val="FF0000"/>
                </a:solidFill>
              </a:rPr>
              <a:t>ax=b)</a:t>
            </a:r>
            <a:endParaRPr lang="ru-RU" sz="3200" u="sng" dirty="0" smtClean="0">
              <a:solidFill>
                <a:srgbClr val="FF0000"/>
              </a:solidFill>
            </a:endParaRPr>
          </a:p>
          <a:p>
            <a:pPr marL="502920" indent="-457200">
              <a:buAutoNum type="arabicPeriod"/>
            </a:pPr>
            <a:r>
              <a:rPr lang="ru-RU" sz="3200" u="sng" dirty="0" smtClean="0">
                <a:solidFill>
                  <a:srgbClr val="FF0000"/>
                </a:solidFill>
              </a:rPr>
              <a:t>Квадратное</a:t>
            </a:r>
            <a:r>
              <a:rPr lang="en-US" sz="3200" u="sng" dirty="0" smtClean="0">
                <a:solidFill>
                  <a:srgbClr val="FF0000"/>
                </a:solidFill>
              </a:rPr>
              <a:t>(ax^2+bx+c=0)</a:t>
            </a:r>
            <a:endParaRPr lang="ru-RU" sz="3200" u="sng" dirty="0" smtClean="0">
              <a:solidFill>
                <a:srgbClr val="FF0000"/>
              </a:solidFill>
            </a:endParaRPr>
          </a:p>
          <a:p>
            <a:pPr marL="502920" indent="-457200">
              <a:buAutoNum type="arabicPeriod"/>
            </a:pPr>
            <a:r>
              <a:rPr lang="ru-RU" sz="3200" u="sng" dirty="0" smtClean="0">
                <a:solidFill>
                  <a:srgbClr val="FF0000"/>
                </a:solidFill>
              </a:rPr>
              <a:t>Логарифмическое</a:t>
            </a:r>
          </a:p>
          <a:p>
            <a:pPr marL="502920" indent="-457200">
              <a:buAutoNum type="arabicPeriod"/>
            </a:pPr>
            <a:r>
              <a:rPr lang="ru-RU" sz="3200" u="sng" dirty="0" smtClean="0">
                <a:solidFill>
                  <a:srgbClr val="FF0000"/>
                </a:solidFill>
              </a:rPr>
              <a:t>Тригонометрическое </a:t>
            </a:r>
          </a:p>
          <a:p>
            <a:endParaRPr lang="ru-RU" sz="3200" u="sng" dirty="0" smtClean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05815" cy="6519339"/>
          </a:xfrm>
        </p:spPr>
        <p:txBody>
          <a:bodyPr>
            <a:normAutofit/>
          </a:bodyPr>
          <a:lstStyle/>
          <a:p>
            <a:r>
              <a:rPr lang="en-US" sz="1200" b="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b="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sz="1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1200" b="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5" name="Рисунок 14" descr="C:\Users\Сергей\Desktop\SAM_614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412776"/>
            <a:ext cx="784887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619672" y="62068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 логарифмического уравнения с </a:t>
            </a:r>
            <a:r>
              <a:rPr lang="ru-RU" dirty="0" err="1" smtClean="0"/>
              <a:t>параматером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Сергей\Desktop\SAM_614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620688"/>
            <a:ext cx="7920880" cy="59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070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Сергей\Desktop\SAM_614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1600" y="764704"/>
            <a:ext cx="7344816" cy="5809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488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8208912" cy="5904656"/>
          </a:xfrm>
        </p:spPr>
        <p:txBody>
          <a:bodyPr>
            <a:normAutofit/>
          </a:bodyPr>
          <a:lstStyle/>
          <a:p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                          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user\Desktop\Без названи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16616" y="5061768"/>
            <a:ext cx="1828800" cy="2495550"/>
          </a:xfrm>
          <a:prstGeom prst="rect">
            <a:avLst/>
          </a:prstGeom>
          <a:noFill/>
        </p:spPr>
      </p:pic>
      <p:pic>
        <p:nvPicPr>
          <p:cNvPr id="1029" name="Picture 5" descr="C:\Users\user\Desktop\Fibonacc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0592" y="1844824"/>
            <a:ext cx="2543175" cy="29051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84784" y="935574"/>
            <a:ext cx="78488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  </a:t>
            </a:r>
            <a:r>
              <a:rPr lang="ru-RU" sz="3200" i="1" dirty="0" smtClean="0">
                <a:solidFill>
                  <a:srgbClr val="002060"/>
                </a:solidFill>
              </a:rPr>
              <a:t>Заключение</a:t>
            </a:r>
          </a:p>
          <a:p>
            <a:endParaRPr lang="ru-RU" i="1" dirty="0" smtClean="0"/>
          </a:p>
          <a:p>
            <a:r>
              <a:rPr lang="ru-RU" sz="2000" i="1" dirty="0" smtClean="0"/>
              <a:t>Таким </a:t>
            </a:r>
            <a:r>
              <a:rPr lang="ru-RU" sz="2000" i="1" dirty="0"/>
              <a:t>образом, графический способ определения числа корней уравнения зависимости от входящего в него параметра, является более удобным, чем аналитический.</a:t>
            </a:r>
          </a:p>
          <a:p>
            <a:r>
              <a:rPr lang="ru-RU" sz="2000" i="1" dirty="0" smtClean="0"/>
              <a:t>   И </a:t>
            </a:r>
            <a:r>
              <a:rPr lang="ru-RU" sz="2000" i="1" dirty="0"/>
              <a:t>в заключении хотелось бы сказать, что работа над данной темой была интересной и познавательной. Изучив метод решения уравнений с параметром, я обогатила свой опыт:</a:t>
            </a:r>
          </a:p>
          <a:p>
            <a:r>
              <a:rPr lang="ru-RU" sz="2000" i="1" dirty="0" smtClean="0"/>
              <a:t>-Новыми </a:t>
            </a:r>
            <a:r>
              <a:rPr lang="ru-RU" sz="2000" i="1" dirty="0"/>
              <a:t>понятиями</a:t>
            </a:r>
          </a:p>
          <a:p>
            <a:r>
              <a:rPr lang="ru-RU" sz="2000" i="1" dirty="0" smtClean="0"/>
              <a:t>-Узнала </a:t>
            </a:r>
            <a:r>
              <a:rPr lang="ru-RU" sz="2000" i="1" dirty="0"/>
              <a:t>методы, которые выходят из рамки школьной программы.</a:t>
            </a:r>
          </a:p>
          <a:p>
            <a:r>
              <a:rPr lang="ru-RU" sz="2000" i="1" dirty="0" smtClean="0"/>
              <a:t>-Углубила </a:t>
            </a:r>
            <a:r>
              <a:rPr lang="ru-RU" sz="2000" i="1" dirty="0"/>
              <a:t>и расширила свои знания. </a:t>
            </a:r>
            <a:endParaRPr lang="ru-RU" sz="2000" i="1" dirty="0" smtClean="0"/>
          </a:p>
          <a:p>
            <a:r>
              <a:rPr lang="ru-RU" sz="2000" i="1" dirty="0"/>
              <a:t> </a:t>
            </a:r>
            <a:r>
              <a:rPr lang="ru-RU" sz="2000" i="1" dirty="0" smtClean="0"/>
              <a:t>  Изучив </a:t>
            </a:r>
            <a:r>
              <a:rPr lang="ru-RU" sz="2000" i="1" dirty="0"/>
              <a:t>данную тему, можем сделать вывод. Параметр- это буква, которая никому ничем не обязана и может принимать любые допустимые значения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079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591780" y="-567444"/>
            <a:ext cx="3888432" cy="74168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Список использованной литературы:</a:t>
            </a:r>
            <a:br>
              <a:rPr lang="ru-RU" sz="3200" dirty="0" smtClean="0"/>
            </a:br>
            <a:r>
              <a:rPr lang="ru-RU" sz="2000" dirty="0" smtClean="0"/>
              <a:t>1. Справочник по математике. Автор Гусев В.А</a:t>
            </a:r>
            <a:br>
              <a:rPr lang="ru-RU" sz="2000" dirty="0" smtClean="0"/>
            </a:br>
            <a:r>
              <a:rPr lang="ru-RU" sz="2000" dirty="0" smtClean="0"/>
              <a:t>2. Окунев А.А « Графическое решение уравнений с параметрами»</a:t>
            </a:r>
            <a:br>
              <a:rPr lang="ru-RU" sz="2000" dirty="0" smtClean="0"/>
            </a:br>
            <a:r>
              <a:rPr lang="ru-RU" sz="2000" dirty="0" smtClean="0"/>
              <a:t>3. </a:t>
            </a:r>
            <a:r>
              <a:rPr lang="ru-RU" sz="2000" dirty="0" err="1" smtClean="0"/>
              <a:t>Письменский</a:t>
            </a:r>
            <a:r>
              <a:rPr lang="ru-RU" sz="2000" dirty="0" smtClean="0"/>
              <a:t> Д.Т « Математика для старшеклассников»</a:t>
            </a:r>
            <a:br>
              <a:rPr lang="ru-RU" sz="2000" dirty="0" smtClean="0"/>
            </a:br>
            <a:r>
              <a:rPr lang="ru-RU" sz="2000" dirty="0" smtClean="0"/>
              <a:t>4. </a:t>
            </a:r>
            <a:r>
              <a:rPr lang="ru-RU" sz="2000" dirty="0" err="1" smtClean="0"/>
              <a:t>Ястрибинецкий</a:t>
            </a:r>
            <a:r>
              <a:rPr lang="ru-RU" sz="2000" dirty="0" smtClean="0"/>
              <a:t> Г.А « Уравнений и неравенства, содержащие параметры»</a:t>
            </a:r>
            <a:br>
              <a:rPr lang="ru-RU" sz="2000" dirty="0" smtClean="0"/>
            </a:br>
            <a:r>
              <a:rPr lang="ru-RU" sz="2000" dirty="0" smtClean="0"/>
              <a:t>5. Г.Кори и Т.Корн « Справочники по математики»</a:t>
            </a:r>
            <a:br>
              <a:rPr lang="ru-RU" sz="2000" dirty="0" smtClean="0"/>
            </a:br>
            <a:r>
              <a:rPr lang="ru-RU" sz="2000" dirty="0" smtClean="0"/>
              <a:t>6. </a:t>
            </a:r>
            <a:r>
              <a:rPr lang="en-US" sz="2000" dirty="0" smtClean="0">
                <a:hlinkClick r:id="rId2"/>
              </a:rPr>
              <a:t>http</a:t>
            </a:r>
            <a:r>
              <a:rPr lang="ru-RU" sz="2000" dirty="0" smtClean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studentbank.ru</a:t>
            </a:r>
            <a:r>
              <a:rPr lang="ru-RU" sz="2000" dirty="0" smtClean="0">
                <a:hlinkClick r:id="rId2"/>
              </a:rPr>
              <a:t>/</a:t>
            </a:r>
            <a:r>
              <a:rPr lang="en-US" sz="2000" dirty="0" smtClean="0">
                <a:hlinkClick r:id="rId2"/>
              </a:rPr>
              <a:t>view.php</a:t>
            </a:r>
            <a:r>
              <a:rPr lang="ru-RU" sz="2000" dirty="0" smtClean="0">
                <a:hlinkClick r:id="rId2"/>
              </a:rPr>
              <a:t>?</a:t>
            </a:r>
            <a:r>
              <a:rPr lang="en-US" sz="2000" dirty="0" smtClean="0">
                <a:hlinkClick r:id="rId2"/>
              </a:rPr>
              <a:t>id=54456&amp;p=2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7. </a:t>
            </a:r>
            <a:r>
              <a:rPr lang="en-US" sz="2000" dirty="0" smtClean="0">
                <a:hlinkClick r:id="rId3"/>
              </a:rPr>
              <a:t>http</a:t>
            </a:r>
            <a:r>
              <a:rPr lang="ru-RU" sz="2000" dirty="0" smtClean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works.tarefer.ru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54164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 fontScale="85000" lnSpcReduction="20000"/>
          </a:bodyPr>
          <a:lstStyle/>
          <a:p>
            <a:r>
              <a:rPr lang="ru-RU" b="1" i="1" u="sng" dirty="0" smtClean="0">
                <a:solidFill>
                  <a:schemeClr val="bg2">
                    <a:lumMod val="25000"/>
                  </a:schemeClr>
                </a:solidFill>
              </a:rPr>
              <a:t>Цель работы</a:t>
            </a:r>
            <a:r>
              <a:rPr lang="ru-RU" dirty="0" smtClean="0"/>
              <a:t>: выявить наиболее рациональное решение, быстро приводящее к ответу.</a:t>
            </a: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</a:rPr>
              <a:t>Задача:</a:t>
            </a:r>
            <a:r>
              <a:rPr lang="ru-RU" i="1" dirty="0" smtClean="0"/>
              <a:t> </a:t>
            </a:r>
            <a:endParaRPr lang="ru-RU" dirty="0" smtClean="0"/>
          </a:p>
          <a:p>
            <a:r>
              <a:rPr lang="ru-RU" dirty="0" smtClean="0"/>
              <a:t>- рассмотреть теорию методов решения задач с параметрами; </a:t>
            </a:r>
          </a:p>
          <a:p>
            <a:r>
              <a:rPr lang="ru-RU" dirty="0" smtClean="0"/>
              <a:t>- разобрать поэтапно способы решения задач с параметрами на примерах;</a:t>
            </a:r>
          </a:p>
          <a:p>
            <a:r>
              <a:rPr lang="ru-RU" dirty="0" smtClean="0"/>
              <a:t>- сделать выводы по изученному материалу.</a:t>
            </a: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</a:rPr>
              <a:t>Объект  исследования</a:t>
            </a:r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smtClean="0"/>
              <a:t>Уравнения с параметрами.</a:t>
            </a:r>
          </a:p>
          <a:p>
            <a:r>
              <a:rPr lang="ru-RU" dirty="0" smtClean="0"/>
              <a:t> </a:t>
            </a:r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</a:rPr>
              <a:t>Методы исследования:</a:t>
            </a:r>
            <a:endParaRPr lang="ru-RU" i="1" u="sng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 hangingPunct="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ru-RU" dirty="0" smtClean="0"/>
              <a:t>Эмпирический: формирование проблемы, гипотезы, задач, составление плана работы, оформление результатов исследовательской работы.</a:t>
            </a:r>
          </a:p>
          <a:p>
            <a:pPr lvl="0" hangingPunct="0">
              <a:buNone/>
            </a:pPr>
            <a:r>
              <a:rPr lang="ru-RU" dirty="0" smtClean="0"/>
              <a:t>    Теоретический: анализ литературных и архивных данных, работа в Интернете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8208912" cy="5904656"/>
          </a:xfrm>
        </p:spPr>
        <p:txBody>
          <a:bodyPr>
            <a:normAutofit/>
          </a:bodyPr>
          <a:lstStyle/>
          <a:p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                          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user\Desktop\Без названи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16616" y="5061768"/>
            <a:ext cx="1828800" cy="2495550"/>
          </a:xfrm>
          <a:prstGeom prst="rect">
            <a:avLst/>
          </a:prstGeom>
          <a:noFill/>
        </p:spPr>
      </p:pic>
      <p:pic>
        <p:nvPicPr>
          <p:cNvPr id="1028" name="Picture 4" descr="C:\Users\user\Desktop\2036830814-Kniga_Abaka_iz_15_glav___glavnyy_trud_Fibonachc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933056"/>
            <a:ext cx="4572000" cy="2257425"/>
          </a:xfrm>
          <a:prstGeom prst="rect">
            <a:avLst/>
          </a:prstGeom>
          <a:noFill/>
        </p:spPr>
      </p:pic>
      <p:pic>
        <p:nvPicPr>
          <p:cNvPr id="1029" name="Picture 5" descr="C:\Users\user\Desktop\Fibonacci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0592" y="1844824"/>
            <a:ext cx="2543175" cy="290512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3568" y="836712"/>
            <a:ext cx="76328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                            История возникновения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Задачи на уравнения с параметром встречались уже в астрономическом трактате «</a:t>
            </a:r>
            <a:r>
              <a:rPr lang="ru-RU" dirty="0" err="1" smtClean="0"/>
              <a:t>Ариабхатиам</a:t>
            </a:r>
            <a:r>
              <a:rPr lang="ru-RU" dirty="0" smtClean="0"/>
              <a:t>», составленном в 499 году. Индийский учёный изложил общее правило решения квадратных уравнений, приведённых к канонической системе.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Автор </a:t>
            </a:r>
            <a:r>
              <a:rPr lang="ru-RU" sz="2700" dirty="0"/>
              <a:t>насчитывает 6 видов уравнений, выражая их следующим образом:</a:t>
            </a:r>
            <a:br>
              <a:rPr lang="ru-RU" sz="2700" dirty="0"/>
            </a:br>
            <a:r>
              <a:rPr lang="ru-RU" sz="2700" dirty="0"/>
              <a:t>1) «Квадраты равны корням», т. е. αx</a:t>
            </a:r>
            <a:r>
              <a:rPr lang="ru-RU" sz="2700" baseline="30000" dirty="0"/>
              <a:t>2</a:t>
            </a:r>
            <a:r>
              <a:rPr lang="ru-RU" sz="2700" dirty="0"/>
              <a:t> = </a:t>
            </a:r>
            <a:r>
              <a:rPr lang="ru-RU" sz="2700" dirty="0" err="1"/>
              <a:t>bx</a:t>
            </a:r>
            <a:r>
              <a:rPr lang="ru-RU" sz="2700" dirty="0"/>
              <a:t>.</a:t>
            </a:r>
            <a:br>
              <a:rPr lang="ru-RU" sz="2700" dirty="0"/>
            </a:br>
            <a:r>
              <a:rPr lang="ru-RU" sz="2700" dirty="0"/>
              <a:t>2) «Квадраты равны числу», т. е. αx</a:t>
            </a:r>
            <a:r>
              <a:rPr lang="ru-RU" sz="2700" baseline="30000" dirty="0"/>
              <a:t>2</a:t>
            </a:r>
            <a:r>
              <a:rPr lang="ru-RU" sz="2700" dirty="0"/>
              <a:t> = c.</a:t>
            </a:r>
            <a:br>
              <a:rPr lang="ru-RU" sz="2700" dirty="0"/>
            </a:br>
            <a:r>
              <a:rPr lang="ru-RU" sz="2700" dirty="0"/>
              <a:t>3) «Корни равны числу», т. е.  αx = c.</a:t>
            </a:r>
            <a:br>
              <a:rPr lang="ru-RU" sz="2700" dirty="0"/>
            </a:br>
            <a:r>
              <a:rPr lang="ru-RU" sz="2700" dirty="0"/>
              <a:t>4) «Квадраты и числа равны корням», т. е. αx</a:t>
            </a:r>
            <a:r>
              <a:rPr lang="ru-RU" sz="2700" baseline="30000" dirty="0"/>
              <a:t>2</a:t>
            </a:r>
            <a:r>
              <a:rPr lang="ru-RU" sz="2700" dirty="0"/>
              <a:t> + c = </a:t>
            </a:r>
            <a:r>
              <a:rPr lang="ru-RU" sz="2700" dirty="0" err="1"/>
              <a:t>bx</a:t>
            </a:r>
            <a:r>
              <a:rPr lang="ru-RU" sz="2700" dirty="0"/>
              <a:t>.</a:t>
            </a:r>
            <a:br>
              <a:rPr lang="ru-RU" sz="2700" dirty="0"/>
            </a:br>
            <a:r>
              <a:rPr lang="ru-RU" sz="2700" dirty="0"/>
              <a:t>5) «Квадраты и корни равны числу», т. е. αx</a:t>
            </a:r>
            <a:r>
              <a:rPr lang="ru-RU" sz="2700" baseline="30000" dirty="0"/>
              <a:t>2</a:t>
            </a:r>
            <a:r>
              <a:rPr lang="ru-RU" sz="2700" dirty="0"/>
              <a:t> + </a:t>
            </a:r>
            <a:r>
              <a:rPr lang="ru-RU" sz="2700" dirty="0" err="1"/>
              <a:t>bx</a:t>
            </a:r>
            <a:r>
              <a:rPr lang="ru-RU" sz="2700" dirty="0"/>
              <a:t> = c.</a:t>
            </a:r>
            <a:br>
              <a:rPr lang="ru-RU" sz="2700" dirty="0"/>
            </a:br>
            <a:r>
              <a:rPr lang="ru-RU" sz="2700" dirty="0"/>
              <a:t>6) «Корни и числа равны квадратам», т. е. </a:t>
            </a:r>
            <a:r>
              <a:rPr lang="ru-RU" sz="2700" dirty="0" err="1"/>
              <a:t>bx</a:t>
            </a:r>
            <a:r>
              <a:rPr lang="ru-RU" sz="2700" dirty="0"/>
              <a:t> + c = αx</a:t>
            </a:r>
            <a:r>
              <a:rPr lang="ru-RU" sz="2700" baseline="30000" dirty="0"/>
              <a:t>2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06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547260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>       </a:t>
            </a:r>
            <a:r>
              <a:rPr lang="en-US" sz="1800" b="0" dirty="0" smtClean="0">
                <a:cs typeface="Arabic Typesetting" pitchFamily="66" charset="-78"/>
              </a:rPr>
              <a:t/>
            </a:r>
            <a:br>
              <a:rPr lang="en-US" sz="1800" b="0" dirty="0" smtClean="0">
                <a:cs typeface="Arabic Typesetting" pitchFamily="66" charset="-78"/>
              </a:rPr>
            </a:br>
            <a:r>
              <a:rPr lang="en-US" sz="1800" b="0" dirty="0" smtClean="0">
                <a:cs typeface="Arabic Typesetting" pitchFamily="66" charset="-78"/>
              </a:rPr>
              <a:t/>
            </a:r>
            <a:br>
              <a:rPr lang="en-US" sz="1800" b="0" dirty="0" smtClean="0"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r>
              <a:rPr lang="ru-RU" sz="1800" dirty="0">
                <a:cs typeface="Arabic Typesetting" pitchFamily="66" charset="-78"/>
              </a:rPr>
              <a:t/>
            </a:r>
            <a:br>
              <a:rPr lang="ru-RU" sz="1800" dirty="0">
                <a:cs typeface="Arabic Typesetting" pitchFamily="66" charset="-78"/>
              </a:rPr>
            </a:br>
            <a:r>
              <a:rPr lang="ru-RU" sz="1800" dirty="0" smtClean="0">
                <a:cs typeface="Arabic Typesetting" pitchFamily="66" charset="-78"/>
              </a:rPr>
              <a:t/>
            </a:r>
            <a:br>
              <a:rPr lang="ru-RU" sz="1800" dirty="0" smtClean="0">
                <a:cs typeface="Arabic Typesetting" pitchFamily="66" charset="-78"/>
              </a:rPr>
            </a:br>
            <a:r>
              <a:rPr lang="ru-RU" sz="1800" dirty="0">
                <a:cs typeface="Arabic Typesetting" pitchFamily="66" charset="-78"/>
              </a:rPr>
              <a:t/>
            </a:r>
            <a:br>
              <a:rPr lang="ru-RU" sz="1800" dirty="0">
                <a:cs typeface="Arabic Typesetting" pitchFamily="66" charset="-78"/>
              </a:rPr>
            </a:br>
            <a:r>
              <a:rPr lang="ru-RU" sz="1800" dirty="0" smtClean="0">
                <a:cs typeface="Arabic Typesetting" pitchFamily="66" charset="-78"/>
              </a:rPr>
              <a:t/>
            </a:r>
            <a:br>
              <a:rPr lang="ru-RU" sz="1800" dirty="0" smtClean="0">
                <a:cs typeface="Arabic Typesetting" pitchFamily="66" charset="-78"/>
              </a:rPr>
            </a:br>
            <a:r>
              <a:rPr lang="ru-RU" sz="3100" b="0" u="sng" dirty="0" smtClean="0">
                <a:cs typeface="Arabic Typesetting" pitchFamily="66" charset="-78"/>
              </a:rPr>
              <a:t>Теорема </a:t>
            </a:r>
            <a:r>
              <a:rPr lang="ru-RU" sz="3100" b="0" u="sng" dirty="0" err="1" smtClean="0">
                <a:cs typeface="Arabic Typesetting" pitchFamily="66" charset="-78"/>
              </a:rPr>
              <a:t>Виетта</a:t>
            </a:r>
            <a:r>
              <a:rPr lang="ru-RU" sz="3100" b="0" dirty="0" smtClean="0">
                <a:cs typeface="Arabic Typesetting" pitchFamily="66" charset="-78"/>
              </a:rPr>
              <a:t/>
            </a:r>
            <a:br>
              <a:rPr lang="ru-RU" sz="3100" b="0" dirty="0" smtClean="0">
                <a:cs typeface="Arabic Typesetting" pitchFamily="66" charset="-78"/>
              </a:rPr>
            </a:br>
            <a:r>
              <a:rPr lang="ru-RU" sz="2800" dirty="0" smtClean="0"/>
              <a:t> (α + </a:t>
            </a:r>
            <a:r>
              <a:rPr lang="en-US" sz="2800" dirty="0" smtClean="0"/>
              <a:t>b</a:t>
            </a:r>
            <a:r>
              <a:rPr lang="ru-RU" sz="2800" dirty="0" smtClean="0"/>
              <a:t>)</a:t>
            </a:r>
            <a:r>
              <a:rPr lang="en-US" sz="2800" dirty="0" smtClean="0"/>
              <a:t>x</a:t>
            </a:r>
            <a:r>
              <a:rPr lang="ru-RU" sz="2800" dirty="0" smtClean="0"/>
              <a:t> – </a:t>
            </a:r>
            <a:r>
              <a:rPr lang="en-US" sz="2800" dirty="0" smtClean="0"/>
              <a:t>x</a:t>
            </a:r>
            <a:r>
              <a:rPr lang="ru-RU" sz="2800" baseline="30000" dirty="0" smtClean="0"/>
              <a:t>2</a:t>
            </a:r>
            <a:r>
              <a:rPr lang="en-US" sz="2800" dirty="0" smtClean="0"/>
              <a:t> </a:t>
            </a:r>
            <a:r>
              <a:rPr lang="ru-RU" sz="2800" dirty="0" smtClean="0"/>
              <a:t>= </a:t>
            </a:r>
            <a:r>
              <a:rPr lang="ru-RU" sz="2800" dirty="0" err="1" smtClean="0"/>
              <a:t>α</a:t>
            </a:r>
            <a:r>
              <a:rPr lang="en-US" sz="2800" dirty="0" smtClean="0"/>
              <a:t>b</a:t>
            </a:r>
            <a:r>
              <a:rPr lang="ru-RU" sz="2800" dirty="0" smtClean="0"/>
              <a:t>,  Т. е. </a:t>
            </a:r>
            <a:r>
              <a:rPr lang="en-US" sz="2800" dirty="0" smtClean="0"/>
              <a:t>   x</a:t>
            </a:r>
            <a:r>
              <a:rPr lang="ru-RU" sz="2800" baseline="30000" dirty="0" smtClean="0"/>
              <a:t>2</a:t>
            </a:r>
            <a:r>
              <a:rPr lang="en-US" sz="2800" dirty="0" smtClean="0"/>
              <a:t>  </a:t>
            </a:r>
            <a:r>
              <a:rPr lang="ru-RU" sz="2800" dirty="0" smtClean="0"/>
              <a:t>- </a:t>
            </a:r>
            <a:r>
              <a:rPr lang="ru-RU" sz="2800" dirty="0" err="1" smtClean="0"/>
              <a:t>(α </a:t>
            </a:r>
            <a:r>
              <a:rPr lang="ru-RU" sz="2800" dirty="0" smtClean="0"/>
              <a:t>–</a:t>
            </a:r>
            <a:r>
              <a:rPr lang="en-US" sz="2800" dirty="0" smtClean="0"/>
              <a:t>b</a:t>
            </a:r>
            <a:r>
              <a:rPr lang="ru-RU" sz="2800" dirty="0" smtClean="0"/>
              <a:t>)</a:t>
            </a:r>
            <a:r>
              <a:rPr lang="en-US" sz="2800" dirty="0" smtClean="0"/>
              <a:t>x</a:t>
            </a:r>
            <a:r>
              <a:rPr lang="ru-RU" sz="2800" dirty="0" smtClean="0"/>
              <a:t> + </a:t>
            </a:r>
            <a:r>
              <a:rPr lang="ru-RU" sz="2800" dirty="0" err="1" smtClean="0"/>
              <a:t>α</a:t>
            </a:r>
            <a:r>
              <a:rPr lang="en-US" sz="2800" dirty="0" smtClean="0"/>
              <a:t>b</a:t>
            </a:r>
            <a:r>
              <a:rPr lang="ru-RU" sz="2800" dirty="0" smtClean="0"/>
              <a:t> =0, то</a:t>
            </a:r>
            <a:r>
              <a:rPr lang="en-US" sz="2800" dirty="0" smtClean="0"/>
              <a:t>        x</a:t>
            </a:r>
            <a:r>
              <a:rPr lang="ru-RU" sz="2800" baseline="-25000" dirty="0" smtClean="0"/>
              <a:t>1</a:t>
            </a:r>
            <a:r>
              <a:rPr lang="en-US" sz="2800" dirty="0" smtClean="0"/>
              <a:t> </a:t>
            </a:r>
            <a:r>
              <a:rPr lang="ru-RU" sz="2800" dirty="0" smtClean="0"/>
              <a:t>= </a:t>
            </a:r>
            <a:r>
              <a:rPr lang="ru-RU" sz="2800" dirty="0" err="1" smtClean="0"/>
              <a:t>α,</a:t>
            </a:r>
            <a:r>
              <a:rPr lang="ru-RU" sz="2800" dirty="0" smtClean="0"/>
              <a:t> </a:t>
            </a:r>
            <a:r>
              <a:rPr lang="en-US" sz="2800" dirty="0" smtClean="0"/>
              <a:t>x</a:t>
            </a:r>
            <a:r>
              <a:rPr lang="ru-RU" sz="2800" baseline="-25000" dirty="0" smtClean="0"/>
              <a:t>2</a:t>
            </a:r>
            <a:r>
              <a:rPr lang="en-US" sz="2800" dirty="0" smtClean="0"/>
              <a:t> </a:t>
            </a:r>
            <a:r>
              <a:rPr lang="ru-RU" sz="2800" dirty="0" smtClean="0"/>
              <a:t>= </a:t>
            </a:r>
            <a:r>
              <a:rPr lang="en-US" sz="2800" dirty="0" smtClean="0"/>
              <a:t>b</a:t>
            </a:r>
            <a:r>
              <a:rPr lang="ru-RU" sz="2800" dirty="0" smtClean="0"/>
              <a:t>.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000" b="0" dirty="0" smtClean="0">
                <a:cs typeface="Arabic Typesetting" pitchFamily="66" charset="-78"/>
              </a:rPr>
              <a:t>Теорема </a:t>
            </a:r>
            <a:r>
              <a:rPr lang="ru-RU" sz="2000" b="0" dirty="0" err="1" smtClean="0">
                <a:cs typeface="Arabic Typesetting" pitchFamily="66" charset="-78"/>
              </a:rPr>
              <a:t>Виетта</a:t>
            </a:r>
            <a:r>
              <a:rPr lang="ru-RU" sz="2000" b="0" dirty="0" smtClean="0">
                <a:cs typeface="Arabic Typesetting" pitchFamily="66" charset="-78"/>
              </a:rPr>
              <a:t>- теорема, </a:t>
            </a:r>
            <a:r>
              <a:rPr lang="ru-RU" sz="2000" b="0" dirty="0" smtClean="0">
                <a:cs typeface="Arabic Typesetting" pitchFamily="66" charset="-78"/>
              </a:rPr>
              <a:t>выражает связь </a:t>
            </a:r>
            <a:r>
              <a:rPr lang="ru-RU" sz="2000" b="0" dirty="0" smtClean="0">
                <a:cs typeface="Arabic Typesetting" pitchFamily="66" charset="-78"/>
              </a:rPr>
              <a:t>между параметрами, коэффициентами квадратного  уравнения и его корнями</a:t>
            </a:r>
            <a:r>
              <a:rPr lang="ru-RU" sz="2000" b="0" dirty="0" smtClean="0">
                <a:cs typeface="Arabic Typesetting" pitchFamily="66" charset="-78"/>
              </a:rPr>
              <a:t>. Таким образом, Виета установил единообразие в приёмах решения уравнений. </a:t>
            </a:r>
            <a:r>
              <a:rPr lang="ru-RU" sz="2000" b="0" dirty="0" smtClean="0">
                <a:cs typeface="Arabic Typesetting" pitchFamily="66" charset="-78"/>
              </a:rPr>
              <a:t/>
            </a:r>
            <a:br>
              <a:rPr lang="ru-RU" sz="2000" b="0" dirty="0" smtClean="0">
                <a:cs typeface="Arabic Typesetting" pitchFamily="66" charset="-78"/>
              </a:rPr>
            </a:br>
            <a:r>
              <a:rPr lang="ru-RU" sz="1800" dirty="0" smtClean="0">
                <a:cs typeface="Arabic Typesetting" pitchFamily="66" charset="-78"/>
              </a:rPr>
              <a:t/>
            </a:r>
            <a:br>
              <a:rPr lang="ru-RU" sz="1800" dirty="0" smtClean="0">
                <a:cs typeface="Arabic Typesetting" pitchFamily="66" charset="-78"/>
              </a:rPr>
            </a:br>
            <a:r>
              <a:rPr lang="en-US" sz="1800" b="0" dirty="0" smtClean="0">
                <a:solidFill>
                  <a:srgbClr val="FF0000"/>
                </a:solidFill>
                <a:cs typeface="Arabic Typesetting" pitchFamily="66" charset="-78"/>
              </a:rPr>
              <a:t/>
            </a:r>
            <a:br>
              <a:rPr lang="en-US" sz="1800" b="0" dirty="0" smtClean="0">
                <a:solidFill>
                  <a:srgbClr val="FF0000"/>
                </a:solidFill>
                <a:cs typeface="Arabic Typesetting" pitchFamily="66" charset="-78"/>
              </a:rPr>
            </a:br>
            <a: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  <a:t/>
            </a:r>
            <a:b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</a:br>
            <a: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  <a:t/>
            </a:r>
            <a:b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</a:br>
            <a: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  <a:t/>
            </a:r>
            <a:b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</a:br>
            <a: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  <a:t/>
            </a:r>
            <a:b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</a:br>
            <a: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  <a:t/>
            </a:r>
            <a:b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</a:br>
            <a: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  <a:t/>
            </a:r>
            <a:b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</a:br>
            <a: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  <a:t/>
            </a:r>
            <a:br>
              <a:rPr lang="en-US" sz="1800" b="0" dirty="0" smtClean="0">
                <a:solidFill>
                  <a:srgbClr val="7030A0"/>
                </a:solidFill>
                <a:cs typeface="Arabic Typesetting" pitchFamily="66" charset="-78"/>
              </a:rPr>
            </a:br>
            <a:r>
              <a:rPr lang="ru-RU" sz="1800" b="0" dirty="0" smtClean="0">
                <a:cs typeface="Arabic Typesetting" pitchFamily="66" charset="-78"/>
              </a:rPr>
              <a:t/>
            </a:r>
            <a:br>
              <a:rPr lang="ru-RU" sz="1800" b="0" dirty="0" smtClean="0">
                <a:cs typeface="Arabic Typesetting" pitchFamily="66" charset="-78"/>
              </a:rPr>
            </a:br>
            <a:endParaRPr lang="ru-RU" sz="1800" b="0" dirty="0">
              <a:cs typeface="Arabic Typesetting" pitchFamily="66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499006"/>
            <a:ext cx="5224636" cy="157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Основные понятия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Параметр</a:t>
            </a:r>
            <a:r>
              <a:rPr lang="ru-RU" sz="2000" dirty="0" smtClean="0">
                <a:solidFill>
                  <a:srgbClr val="7030A0"/>
                </a:solidFill>
              </a:rPr>
              <a:t>- независимая переменная, значение которой считается фиксированным или произвольным числом, или числом, принадлежащим заданному условием задачи промежутку.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Уравнение с параметром</a:t>
            </a:r>
            <a:r>
              <a:rPr lang="ru-RU" sz="2000" dirty="0" smtClean="0">
                <a:solidFill>
                  <a:srgbClr val="7030A0"/>
                </a:solidFill>
              </a:rPr>
              <a:t>- математическое уравнение, внешний вид и решение которого зависит от значений одного или нескольких параметров.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Системой допустимых значений переменных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,с,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k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х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называется любая система значений переменных, при которой и левая и правая части этого уравнения принимают действительные значения.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Равносильными уравнениями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  <a:r>
              <a:rPr lang="ru-RU" sz="2000" dirty="0" smtClean="0">
                <a:solidFill>
                  <a:srgbClr val="7030A0"/>
                </a:solidFill>
              </a:rPr>
              <a:t>называются два уравнения содержащие одни и те же параметры.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83880" cy="491257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7030A0"/>
                </a:solidFill>
              </a:rPr>
              <a:t>            Методы решения уравнений с параметрами</a:t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7030A0"/>
                </a:solidFill>
              </a:rPr>
              <a:t>1.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Аналитический метод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2.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Графический метод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3.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Алгебраический метод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4.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Метод симметрии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5.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Решение с помощью производной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8208912" cy="5904656"/>
          </a:xfrm>
        </p:spPr>
        <p:txBody>
          <a:bodyPr>
            <a:normAutofit/>
          </a:bodyPr>
          <a:lstStyle/>
          <a:p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                            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user\Desktop\Без названи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16616" y="5061768"/>
            <a:ext cx="1828800" cy="2495550"/>
          </a:xfrm>
          <a:prstGeom prst="rect">
            <a:avLst/>
          </a:prstGeom>
          <a:noFill/>
        </p:spPr>
      </p:pic>
      <p:pic>
        <p:nvPicPr>
          <p:cNvPr id="1029" name="Picture 5" descr="C:\Users\user\Desktop\Fibonacc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0592" y="1844824"/>
            <a:ext cx="2543175" cy="29051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869504"/>
            <a:ext cx="784887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                 Небольшая </a:t>
            </a:r>
            <a:r>
              <a:rPr lang="ru-RU" b="1" dirty="0">
                <a:solidFill>
                  <a:srgbClr val="0070C0"/>
                </a:solidFill>
              </a:rPr>
              <a:t>история возникновения этого метода. </a:t>
            </a:r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  <a:p>
            <a:r>
              <a:rPr lang="ru-RU" sz="2400" dirty="0" smtClean="0"/>
              <a:t>  </a:t>
            </a:r>
            <a:r>
              <a:rPr lang="ru-RU" sz="2400" i="1" dirty="0" smtClean="0"/>
              <a:t>Исследование </a:t>
            </a:r>
            <a:r>
              <a:rPr lang="ru-RU" sz="2400" i="1" dirty="0"/>
              <a:t>общих зависимостей началось еще в 14 веке. Французский учёный Николай Орем стал изображать интенсивность длинами отрезков. Когда он располагал эти отрезки перпендикулярно некоторой прямой, их концы образовывали линию, названную им « линией интенсивности»</a:t>
            </a:r>
          </a:p>
          <a:p>
            <a:r>
              <a:rPr lang="ru-RU" sz="2400" i="1" dirty="0" smtClean="0"/>
              <a:t>   Понятие </a:t>
            </a:r>
            <a:r>
              <a:rPr lang="ru-RU" sz="2400" i="1" dirty="0"/>
              <a:t>переменный величины, ввёл французский философ и математик Рене Декарт. Также он ввёл фиксированный единичный </a:t>
            </a:r>
            <a:r>
              <a:rPr lang="ru-RU" sz="2400" i="1" dirty="0" smtClean="0"/>
              <a:t>отрезок  </a:t>
            </a:r>
            <a:r>
              <a:rPr lang="ru-RU" sz="2400" i="1" dirty="0"/>
              <a:t>и стал рассматривать отношение других отрезков к нему. Таким образом, графики функций за всё время прошли через фундаментальные преобразования., приведших их к тому виду, как мы привыкли. </a:t>
            </a:r>
          </a:p>
        </p:txBody>
      </p:sp>
    </p:spTree>
    <p:extLst>
      <p:ext uri="{BB962C8B-B14F-4D97-AF65-F5344CB8AC3E}">
        <p14:creationId xmlns:p14="http://schemas.microsoft.com/office/powerpoint/2010/main" val="373116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6192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</a:t>
            </a:r>
            <a:r>
              <a:rPr lang="ru-RU" sz="2200" b="1" dirty="0" smtClean="0">
                <a:solidFill>
                  <a:schemeClr val="accent4"/>
                </a:solidFill>
              </a:rPr>
              <a:t>Графический метод</a:t>
            </a:r>
            <a:br>
              <a:rPr lang="ru-RU" sz="2200" b="1" dirty="0" smtClean="0">
                <a:solidFill>
                  <a:schemeClr val="accent4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График </a:t>
            </a:r>
            <a:r>
              <a:rPr lang="ru-RU" sz="2200" dirty="0" smtClean="0">
                <a:solidFill>
                  <a:schemeClr val="tx2"/>
                </a:solidFill>
              </a:rPr>
              <a:t>функции- множество точек, у которых с абсциссы являются допустимыми значениями аргумента </a:t>
            </a:r>
            <a:r>
              <a:rPr lang="ru-RU" sz="2200" dirty="0" err="1" smtClean="0">
                <a:solidFill>
                  <a:schemeClr val="tx2"/>
                </a:solidFill>
              </a:rPr>
              <a:t>х</a:t>
            </a:r>
            <a:r>
              <a:rPr lang="ru-RU" sz="2200" dirty="0" smtClean="0">
                <a:solidFill>
                  <a:schemeClr val="tx2"/>
                </a:solidFill>
              </a:rPr>
              <a:t>, а ординаты- соответствующими значениями функции у.</a:t>
            </a:r>
            <a:r>
              <a:rPr lang="ru-RU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1772816"/>
            <a:ext cx="8183880" cy="427229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/>
                </a:solidFill>
              </a:rPr>
              <a:t>При графическом решении уравнения с параметром необходимо:</a:t>
            </a:r>
            <a:endParaRPr lang="ru-RU" dirty="0" smtClean="0">
              <a:solidFill>
                <a:schemeClr val="accent4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1.Найти область определения уравнения, т.е. область допустимых значений неизвестного и параметра, при которых уравнение может иметь решения.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2.Выразить параметр как функцию от x: 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3.В системе координат </a:t>
            </a:r>
            <a:r>
              <a:rPr lang="ru-RU" dirty="0" err="1" smtClean="0">
                <a:solidFill>
                  <a:srgbClr val="002060"/>
                </a:solidFill>
              </a:rPr>
              <a:t>хОa</a:t>
            </a:r>
            <a:r>
              <a:rPr lang="ru-RU" dirty="0" smtClean="0">
                <a:solidFill>
                  <a:srgbClr val="002060"/>
                </a:solidFill>
              </a:rPr>
              <a:t> построить графики функций   и  для тех значений </a:t>
            </a:r>
            <a:r>
              <a:rPr lang="ru-RU" dirty="0" err="1" smtClean="0">
                <a:solidFill>
                  <a:srgbClr val="002060"/>
                </a:solidFill>
              </a:rPr>
              <a:t>х</a:t>
            </a:r>
            <a:r>
              <a:rPr lang="ru-RU" dirty="0" smtClean="0">
                <a:solidFill>
                  <a:srgbClr val="002060"/>
                </a:solidFill>
              </a:rPr>
              <a:t>, которые входят в область определения уравнения.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4.Определить точки пересечения прямой     с графиком функции  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228</TotalTime>
  <Words>460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Графический метод решения уравнений с параметром</vt:lpstr>
      <vt:lpstr>Презентация PowerPoint</vt:lpstr>
      <vt:lpstr>Презентация PowerPoint</vt:lpstr>
      <vt:lpstr>          Автор насчитывает 6 видов уравнений, выражая их следующим образом: 1) «Квадраты равны корням», т. е. αx2 = bx. 2) «Квадраты равны числу», т. е. αx2 = c. 3) «Корни равны числу», т. е.  αx = c. 4) «Квадраты и числа равны корням», т. е. αx2 + c = bx. 5) «Квадраты и корни равны числу», т. е. αx2 + bx = c. 6) «Корни и числа равны квадратам», т. е. bx + c = αx2. </vt:lpstr>
      <vt:lpstr>                                Теорема Виетта  (α + b)x – x2 = αb,  Т. е.    x2  - (α –b)x + αb =0, то        x1 = α, x2 = b.  Теорема Виетта- теорема, выражает связь между параметрами, коэффициентами квадратного  уравнения и его корнями. Таким образом, Виета установил единообразие в приёмах решения уравнений.            </vt:lpstr>
      <vt:lpstr>Презентация PowerPoint</vt:lpstr>
      <vt:lpstr>            Методы решения уравнений с параметрами   1.Аналитический метод 2.Графический метод 3.Алгебраический метод 4.Метод симметрии 5.Решение с помощью производной     </vt:lpstr>
      <vt:lpstr>Презентация PowerPoint</vt:lpstr>
      <vt:lpstr>                                                                                         Графический метод График функции- множество точек, у которых с абсциссы являются допустимыми значениями аргумента х, а ординаты- соответствующими значениями функции у.        </vt:lpstr>
      <vt:lpstr>Презентация PowerPoint</vt:lpstr>
      <vt:lpstr>                     </vt:lpstr>
      <vt:lpstr>Презентация PowerPoint</vt:lpstr>
      <vt:lpstr>Презентация PowerPoint</vt:lpstr>
      <vt:lpstr>Презентация PowerPoint</vt:lpstr>
      <vt:lpstr>Список использованной литературы: 1. Справочник по математике. Автор Гусев В.А 2. Окунев А.А « Графическое решение уравнений с параметрами» 3. Письменский Д.Т « Математика для старшеклассников» 4. Ястрибинецкий Г.А « Уравнений и неравенства, содержащие параметры» 5. Г.Кори и Т.Корн « Справочники по математики» 6. http://studentbank.ru/view.php?id=54456&amp;p=2 7. http://works.tarefer.ru </vt:lpstr>
      <vt:lpstr>Спасибо за внимание!   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Графический метод решения уравнений с параметром</dc:title>
  <dc:creator>user</dc:creator>
  <cp:lastModifiedBy>Сергей</cp:lastModifiedBy>
  <cp:revision>28</cp:revision>
  <dcterms:created xsi:type="dcterms:W3CDTF">2019-01-19T06:58:14Z</dcterms:created>
  <dcterms:modified xsi:type="dcterms:W3CDTF">2019-03-14T09:41:24Z</dcterms:modified>
</cp:coreProperties>
</file>