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85" r:id="rId2"/>
    <p:sldId id="271" r:id="rId3"/>
    <p:sldId id="282" r:id="rId4"/>
    <p:sldId id="291" r:id="rId5"/>
    <p:sldId id="290" r:id="rId6"/>
    <p:sldId id="289" r:id="rId7"/>
    <p:sldId id="297" r:id="rId8"/>
    <p:sldId id="296" r:id="rId9"/>
    <p:sldId id="287" r:id="rId10"/>
    <p:sldId id="286" r:id="rId11"/>
    <p:sldId id="303" r:id="rId12"/>
    <p:sldId id="292" r:id="rId13"/>
    <p:sldId id="307" r:id="rId14"/>
    <p:sldId id="298" r:id="rId15"/>
    <p:sldId id="301" r:id="rId16"/>
    <p:sldId id="299" r:id="rId17"/>
    <p:sldId id="294" r:id="rId18"/>
    <p:sldId id="304" r:id="rId19"/>
    <p:sldId id="305" r:id="rId20"/>
    <p:sldId id="295" r:id="rId21"/>
    <p:sldId id="302" r:id="rId22"/>
    <p:sldId id="273" r:id="rId23"/>
    <p:sldId id="306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0000"/>
    <a:srgbClr val="FFFF00"/>
    <a:srgbClr val="FF99CC"/>
    <a:srgbClr val="800080"/>
    <a:srgbClr val="FF6600"/>
    <a:srgbClr val="FFFFFF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 autoAdjust="0"/>
    <p:restoredTop sz="94342" autoAdjust="0"/>
  </p:normalViewPr>
  <p:slideViewPr>
    <p:cSldViewPr>
      <p:cViewPr>
        <p:scale>
          <a:sx n="60" d="100"/>
          <a:sy n="60" d="100"/>
        </p:scale>
        <p:origin x="-1422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EF90DAF-812D-4D1F-869B-4CF017734A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4D095E-ABD0-43BA-88AD-70610ED136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F7A6F-4336-454C-A445-703B902F22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ADD00-A762-49D0-B9DE-55FFA6EECF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CEC86-5F2F-4634-99F5-AC562D9869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0E8B9-FBF9-471B-861C-28BE8BD773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B04F5-C609-4196-B1C6-EAD65EE9EE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68B0A-BF64-43DD-9EE8-A3F32A538E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B16387-4465-49D5-8EBE-3AB97252B4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50961-15F0-4E80-A454-6FCB2CF57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7801D-637E-4F94-8DBB-1F0FCA3F59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7285C-E807-41EE-B462-91EACA73C9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A759FC-698A-4104-BA79-77699B88A6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76E743B-540B-4948-9657-70403D3F3F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advClick="0" advTm="3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19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3.wmf"/><Relationship Id="rId7" Type="http://schemas.openxmlformats.org/officeDocument/2006/relationships/image" Target="../media/image2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3.wmf"/><Relationship Id="rId7" Type="http://schemas.openxmlformats.org/officeDocument/2006/relationships/image" Target="../media/image26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.gif"/><Relationship Id="rId9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3.wmf"/><Relationship Id="rId7" Type="http://schemas.openxmlformats.org/officeDocument/2006/relationships/image" Target="../media/image31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.wmf"/><Relationship Id="rId7" Type="http://schemas.openxmlformats.org/officeDocument/2006/relationships/image" Target="../media/image35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11" Type="http://schemas.openxmlformats.org/officeDocument/2006/relationships/image" Target="../media/image39.jpeg"/><Relationship Id="rId5" Type="http://schemas.openxmlformats.org/officeDocument/2006/relationships/image" Target="../media/image33.jpeg"/><Relationship Id="rId10" Type="http://schemas.openxmlformats.org/officeDocument/2006/relationships/image" Target="../media/image38.jpeg"/><Relationship Id="rId4" Type="http://schemas.openxmlformats.org/officeDocument/2006/relationships/image" Target="../media/image2.gif"/><Relationship Id="rId9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.wmf"/><Relationship Id="rId7" Type="http://schemas.openxmlformats.org/officeDocument/2006/relationships/image" Target="../media/image4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10" Type="http://schemas.openxmlformats.org/officeDocument/2006/relationships/image" Target="../media/image45.jpeg"/><Relationship Id="rId4" Type="http://schemas.openxmlformats.org/officeDocument/2006/relationships/image" Target="../media/image2.gif"/><Relationship Id="rId9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3.wmf"/><Relationship Id="rId7" Type="http://schemas.openxmlformats.org/officeDocument/2006/relationships/image" Target="../media/image48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10" Type="http://schemas.openxmlformats.org/officeDocument/2006/relationships/image" Target="../media/image51.jpeg"/><Relationship Id="rId4" Type="http://schemas.openxmlformats.org/officeDocument/2006/relationships/image" Target="../media/image2.gif"/><Relationship Id="rId9" Type="http://schemas.openxmlformats.org/officeDocument/2006/relationships/image" Target="../media/image50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3.wmf"/><Relationship Id="rId7" Type="http://schemas.openxmlformats.org/officeDocument/2006/relationships/image" Target="../media/image54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2.gif"/><Relationship Id="rId9" Type="http://schemas.openxmlformats.org/officeDocument/2006/relationships/image" Target="../media/image56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3.wmf"/><Relationship Id="rId7" Type="http://schemas.openxmlformats.org/officeDocument/2006/relationships/image" Target="../media/image59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2.gif"/><Relationship Id="rId9" Type="http://schemas.openxmlformats.org/officeDocument/2006/relationships/image" Target="../media/image6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gi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3" Type="http://schemas.openxmlformats.org/officeDocument/2006/relationships/image" Target="../media/image3.wmf"/><Relationship Id="rId7" Type="http://schemas.openxmlformats.org/officeDocument/2006/relationships/image" Target="../media/image66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2.gi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3" Type="http://schemas.openxmlformats.org/officeDocument/2006/relationships/image" Target="../media/image3.wmf"/><Relationship Id="rId7" Type="http://schemas.openxmlformats.org/officeDocument/2006/relationships/image" Target="../media/image70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2.gif"/><Relationship Id="rId9" Type="http://schemas.openxmlformats.org/officeDocument/2006/relationships/image" Target="../media/image7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wmf"/><Relationship Id="rId7" Type="http://schemas.openxmlformats.org/officeDocument/2006/relationships/image" Target="../media/image7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3.wmf"/><Relationship Id="rId7" Type="http://schemas.openxmlformats.org/officeDocument/2006/relationships/image" Target="../media/image11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2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3.wmf"/><Relationship Id="rId7" Type="http://schemas.openxmlformats.org/officeDocument/2006/relationships/image" Target="../media/image15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2051" name="Picture 14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2672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14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5400000">
            <a:off x="-2586037" y="3119437"/>
            <a:ext cx="57912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14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0"/>
            <a:ext cx="48768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14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5681663" y="3005137"/>
            <a:ext cx="58674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14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6238875"/>
            <a:ext cx="51054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19" descr="f84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381000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19" descr="f84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5105400"/>
            <a:ext cx="14541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9" descr="f84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47244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9" descr="J009917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5135100">
            <a:off x="6354762" y="3878263"/>
            <a:ext cx="3167063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9" descr="f84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5257800"/>
            <a:ext cx="990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9" descr="J009917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75681">
            <a:off x="3332163" y="5724525"/>
            <a:ext cx="3757612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9" descr="f84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1400" y="32004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3" name="Picture 19" descr="f84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51054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19" descr="f84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92813" y="4419600"/>
            <a:ext cx="12604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5" name="Picture 2" descr="D:\коллекция картинок\АНИМАШКИ\Цветы\flowers32[1]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6700" y="4114800"/>
            <a:ext cx="1714500" cy="228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6" name="Picture 3" descr="D:\коллекция картинок\АНИМАШКИ\Цветы\flowers32[1]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47800" y="4991100"/>
            <a:ext cx="10668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7" name="Picture 14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238875"/>
            <a:ext cx="40386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8" name="Rectangle 28"/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3886200"/>
            <a:ext cx="6057900" cy="1752600"/>
          </a:xfrm>
        </p:spPr>
        <p:txBody>
          <a:bodyPr/>
          <a:lstStyle/>
          <a:p>
            <a:pPr marL="0" indent="0" algn="r">
              <a:buFontTx/>
              <a:buNone/>
            </a:pPr>
            <a:r>
              <a:rPr lang="ru-RU" sz="1400" smtClean="0">
                <a:latin typeface="Bookman Old Style" pitchFamily="18" charset="0"/>
              </a:rPr>
              <a:t>                                                                                         </a:t>
            </a:r>
            <a:r>
              <a:rPr lang="ru-RU" sz="1400" b="1" smtClean="0">
                <a:latin typeface="Bookman Old Style" pitchFamily="18" charset="0"/>
              </a:rPr>
              <a:t>Тягненко Т.И.</a:t>
            </a:r>
          </a:p>
          <a:p>
            <a:pPr marL="0" indent="0" algn="r">
              <a:buFontTx/>
              <a:buNone/>
            </a:pPr>
            <a:r>
              <a:rPr lang="ru-RU" sz="1400" b="1" smtClean="0">
                <a:latin typeface="Bookman Old Style" pitchFamily="18" charset="0"/>
              </a:rPr>
              <a:t>Усманова Е.А.</a:t>
            </a:r>
          </a:p>
        </p:txBody>
      </p:sp>
      <p:sp>
        <p:nvSpPr>
          <p:cNvPr id="2069" name="TextBox 21"/>
          <p:cNvSpPr txBox="1">
            <a:spLocks noChangeArrowheads="1"/>
          </p:cNvSpPr>
          <p:nvPr/>
        </p:nvSpPr>
        <p:spPr bwMode="auto">
          <a:xfrm>
            <a:off x="857250" y="642938"/>
            <a:ext cx="7072313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solidFill>
                  <a:srgbClr val="000000"/>
                </a:solidFill>
                <a:latin typeface="Bookman Old Style" pitchFamily="18" charset="0"/>
                <a:cs typeface="Times New Roman" pitchFamily="16" charset="0"/>
              </a:rPr>
              <a:t>Муниципальное бюджетное дошкольное учреждение                                              </a:t>
            </a:r>
          </a:p>
          <a:p>
            <a:pPr algn="ctr"/>
            <a:r>
              <a:rPr lang="ru-RU" sz="1400" b="1">
                <a:solidFill>
                  <a:srgbClr val="000000"/>
                </a:solidFill>
                <a:latin typeface="Bookman Old Style" pitchFamily="18" charset="0"/>
                <a:cs typeface="Times New Roman" pitchFamily="16" charset="0"/>
              </a:rPr>
              <a:t> детский сад № 67 « Умка» </a:t>
            </a:r>
          </a:p>
          <a:p>
            <a:pPr algn="ctr"/>
            <a:r>
              <a:rPr lang="ru-RU" sz="1400" b="1">
                <a:solidFill>
                  <a:srgbClr val="000000"/>
                </a:solidFill>
                <a:latin typeface="Bookman Old Style" pitchFamily="18" charset="0"/>
                <a:cs typeface="Times New Roman" pitchFamily="16" charset="0"/>
              </a:rPr>
              <a:t>(месторасположение Дзержинского 2)</a:t>
            </a:r>
          </a:p>
        </p:txBody>
      </p:sp>
      <p:sp>
        <p:nvSpPr>
          <p:cNvPr id="2070" name="TextBox 22"/>
          <p:cNvSpPr txBox="1">
            <a:spLocks noChangeArrowheads="1"/>
          </p:cNvSpPr>
          <p:nvPr/>
        </p:nvSpPr>
        <p:spPr bwMode="auto">
          <a:xfrm>
            <a:off x="1071563" y="2357438"/>
            <a:ext cx="6286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600">
              <a:latin typeface="Bookman Old Style" pitchFamily="18" charset="0"/>
            </a:endParaRPr>
          </a:p>
          <a:p>
            <a:pPr algn="ctr"/>
            <a:r>
              <a:rPr lang="ru-RU" sz="3600" b="1">
                <a:latin typeface="Bookman Old Style" pitchFamily="18" charset="0"/>
              </a:rPr>
              <a:t>Проект «Моя семья»</a:t>
            </a:r>
          </a:p>
        </p:txBody>
      </p:sp>
      <p:sp>
        <p:nvSpPr>
          <p:cNvPr id="2071" name="TextBox 23"/>
          <p:cNvSpPr txBox="1">
            <a:spLocks noChangeArrowheads="1"/>
          </p:cNvSpPr>
          <p:nvPr/>
        </p:nvSpPr>
        <p:spPr bwMode="auto">
          <a:xfrm>
            <a:off x="2714625" y="6000750"/>
            <a:ext cx="3786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Bookman Old Style" pitchFamily="18" charset="0"/>
              </a:rPr>
              <a:t>Нижневартовск 2019г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1267" name="Picture 6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7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 flipH="1">
            <a:off x="5367337" y="3014663"/>
            <a:ext cx="6791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9" descr="J00991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456198">
            <a:off x="5937250" y="5065713"/>
            <a:ext cx="31242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8" descr="f84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4648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7" descr="H:\усманова флешка\флешка усм\Фото ПР среда\P410055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596" y="3643314"/>
            <a:ext cx="4000496" cy="22502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48" name="Picture 8" descr="H:\усманова флешка\флешка усм\Фото ПР среда\P410055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7158" y="785794"/>
            <a:ext cx="4286248" cy="24110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49" name="Picture 9" descr="H:\усманова флешка\флешка усм\Фото ПР среда\P410055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929203" y="1214422"/>
            <a:ext cx="3571887" cy="4286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2291" name="Picture 6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7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 flipH="1">
            <a:off x="5367337" y="3014663"/>
            <a:ext cx="6791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9" descr="J00991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456198">
            <a:off x="5937250" y="5065713"/>
            <a:ext cx="31242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8" descr="f84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4648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2" descr="F:\DCIM\100OLYMP\P228077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88" y="3786188"/>
            <a:ext cx="3571875" cy="22590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296" name="Picture 3" descr="F:\DCIM\100OLYMP\P228077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429124" y="3714752"/>
            <a:ext cx="3857651" cy="2286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297" name="Picture 4" descr="F:\DCIM\100OLYMP\P2280774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71500" y="928670"/>
            <a:ext cx="3357563" cy="23701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572000" y="857232"/>
            <a:ext cx="3438528" cy="22908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3315" name="Picture 6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7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 flipH="1">
            <a:off x="5367337" y="3014663"/>
            <a:ext cx="6791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9" descr="J00991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456198">
            <a:off x="5937250" y="5065713"/>
            <a:ext cx="31242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8" descr="f84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4648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 descr="H:\ПРОЕКТ\фото\_6dcCTfOka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1472" y="571480"/>
            <a:ext cx="1826908" cy="27860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675" name="Picture 3" descr="H:\ПРОЕКТ\фото\IMG_706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85720" y="3643314"/>
            <a:ext cx="3659791" cy="26431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676" name="Picture 4" descr="H:\ПРОЕКТ\фото\IMG_706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071802" y="601448"/>
            <a:ext cx="2000264" cy="26132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677" name="Picture 5" descr="H:\ПРОЕКТ\фото\jmBPWqpkTeg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786446" y="500042"/>
            <a:ext cx="1870831" cy="28575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678" name="Picture 6" descr="H:\ПРОЕКТ\фото\o9Rph-CjI0o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643438" y="3643314"/>
            <a:ext cx="3731262" cy="2500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4339" name="Picture 6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7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 flipH="1">
            <a:off x="5367337" y="3014663"/>
            <a:ext cx="6791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9" descr="J00991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456198">
            <a:off x="5937250" y="5065713"/>
            <a:ext cx="31242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8" descr="f84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4648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2" descr="H:\усманова флешка\флешка усм\Фото ПР среда\P420055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43504" y="785794"/>
            <a:ext cx="3071813" cy="24114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40" name="Picture 8" descr="F:\DCIM\100OLYMP\P307079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14876" y="3500438"/>
            <a:ext cx="3929090" cy="28289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41" name="Picture 9" descr="F:\DCIM\100OLYMP\P301078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14282" y="3857628"/>
            <a:ext cx="4214810" cy="21431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9938" name="Picture 2" descr="F:\DCIM\100OLYMP\PC200382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85786" y="642918"/>
            <a:ext cx="3500462" cy="28003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5363" name="Picture 6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7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 flipH="1">
            <a:off x="5367337" y="3014663"/>
            <a:ext cx="6791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9" descr="J00991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456198">
            <a:off x="5937250" y="5065713"/>
            <a:ext cx="31242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8" descr="f84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4648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7" descr="H:\ПРОЕКТ\фото\_fPASM41xgA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58" y="285728"/>
            <a:ext cx="1916219" cy="3429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344" name="Picture 8" descr="H:\ПРОЕКТ\фото\55AWp45049Q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643174" y="428604"/>
            <a:ext cx="2071702" cy="30845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345" name="Picture 9" descr="H:\ПРОЕКТ\фото\hU3jzXUk06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357818" y="3643314"/>
            <a:ext cx="3163275" cy="29289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346" name="Picture 10" descr="H:\ПРОЕКТ\фото\Oam-WVI-K7w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28596" y="3857628"/>
            <a:ext cx="1952639" cy="24288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347" name="Picture 11" descr="H:\ПРОЕКТ\фото\UX3kaaOQdXs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786050" y="3786190"/>
            <a:ext cx="2214559" cy="25642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348" name="Picture 12" descr="H:\ПРОЕКТ\фото\R-y-xTVNFhk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4929190" y="500042"/>
            <a:ext cx="1643074" cy="29164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349" name="Picture 13" descr="H:\ПРОЕКТ\фото\yLd8q6N4Vv4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858016" y="285728"/>
            <a:ext cx="1500198" cy="31537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6387" name="Picture 6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7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 flipH="1">
            <a:off x="5367337" y="3014663"/>
            <a:ext cx="6791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9" descr="J00991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456198">
            <a:off x="5937250" y="5065713"/>
            <a:ext cx="31242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8" descr="f84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4648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7" descr="H:\ПРОЕКТ\фото\8crzoVNAg-c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034" y="3571876"/>
            <a:ext cx="2112080" cy="28575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368" name="Picture 8" descr="H:\ПРОЕКТ\фото\c4eBQKOjdzA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143636" y="3357562"/>
            <a:ext cx="2071702" cy="29965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369" name="Picture 9" descr="H:\ПРОЕКТ\фото\DBtj-AascqA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215074" y="285728"/>
            <a:ext cx="2206856" cy="25921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370" name="Picture 10" descr="H:\ПРОЕКТ\фото\oSqFpPt0vbc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428992" y="3286124"/>
            <a:ext cx="2143140" cy="32146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371" name="Picture 11" descr="H:\ПРОЕКТ\фото\ovQ3bVR1CYo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28596" y="214290"/>
            <a:ext cx="2214578" cy="30718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372" name="Picture 12" descr="H:\ПРОЕКТ\фото\zjOYNqse6Pg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286116" y="285728"/>
            <a:ext cx="2252281" cy="26824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7411" name="Picture 6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7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 flipH="1">
            <a:off x="5367337" y="3014663"/>
            <a:ext cx="6791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9" descr="J00991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456198">
            <a:off x="5937250" y="5065713"/>
            <a:ext cx="31242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8" descr="f84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4648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7" descr="H:\ПРОЕКТ\фото\xpJjKlFvDS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2" y="3714752"/>
            <a:ext cx="3143272" cy="25047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16" name="Picture 8" descr="H:\ПРОЕКТ\фото\gZGsJUkGB-s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983297" y="3857628"/>
            <a:ext cx="2946421" cy="2286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17" name="Picture 9" descr="H:\ПРОЕКТ\фото\I2Ey0o5mGFM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571868" y="3286124"/>
            <a:ext cx="2250297" cy="32147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18" name="Picture 10" descr="H:\ПРОЕКТ\фото\l3ZhEgAI7pk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42844" y="771923"/>
            <a:ext cx="3643338" cy="22284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19" name="Picture 11" descr="H:\ПРОЕКТ\фото\Q4EHRsbBnQ4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rot="16200000">
            <a:off x="6534666" y="1466334"/>
            <a:ext cx="2500330" cy="17107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20" name="Picture 12" descr="H:\ПРОЕКТ\фото\Tpad7PT5Jks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990744" y="428604"/>
            <a:ext cx="2652958" cy="27146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8435" name="Picture 6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7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 flipH="1">
            <a:off x="5367337" y="3014663"/>
            <a:ext cx="6791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9" descr="J00991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456198">
            <a:off x="5937250" y="5065713"/>
            <a:ext cx="31242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8" descr="f84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4648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 descr="H:\ПРОЕКТ\фото\ZlNAELvxXW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596" y="3000396"/>
            <a:ext cx="3429000" cy="3429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464" name="Picture 8" descr="H:\ПРОЕКТ\фото\If1NVFU674o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429100" y="2643182"/>
            <a:ext cx="4071966" cy="40719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465" name="Picture 9" descr="H:\ПРОЕКТ\фото\WegvvZgClUU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00034" y="428604"/>
            <a:ext cx="1285883" cy="23007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468" name="Picture 12" descr="F:\DCIM\100OLYMP\P3070799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143108" y="642918"/>
            <a:ext cx="2714644" cy="17905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469" name="Picture 13" descr="F:\DCIM\100OLYMP\P3070800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214942" y="214290"/>
            <a:ext cx="3429024" cy="22145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9459" name="Picture 6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7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 flipH="1">
            <a:off x="5367337" y="3014663"/>
            <a:ext cx="6791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9" descr="J00991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456198">
            <a:off x="5937250" y="5065713"/>
            <a:ext cx="31242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8" descr="f84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4648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6" name="Picture 2" descr="H:\ПРОЕКТ\фото\древо (2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14810" y="3694033"/>
            <a:ext cx="4682728" cy="30211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488" name="TextBox 7"/>
          <p:cNvSpPr txBox="1">
            <a:spLocks noChangeArrowheads="1"/>
          </p:cNvSpPr>
          <p:nvPr/>
        </p:nvSpPr>
        <p:spPr bwMode="auto">
          <a:xfrm>
            <a:off x="928688" y="109538"/>
            <a:ext cx="7429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Генеалогическое древо семьи</a:t>
            </a:r>
          </a:p>
        </p:txBody>
      </p:sp>
      <p:pic>
        <p:nvPicPr>
          <p:cNvPr id="36867" name="Picture 3" descr="F:\DCIM\100OLYMP\P228077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4282" y="4000504"/>
            <a:ext cx="3753729" cy="26431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6868" name="Picture 4" descr="F:\DCIM\100OLYMP\P228077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5400000">
            <a:off x="59499" y="1226329"/>
            <a:ext cx="3071834" cy="20478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6869" name="Picture 5" descr="F:\DCIM\100OLYMP\P2280780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5400000">
            <a:off x="5823740" y="1034252"/>
            <a:ext cx="2789134" cy="18635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6870" name="Picture 6" descr="F:\DCIM\100OLYMP\P2280781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rot="5400000">
            <a:off x="3171088" y="1115136"/>
            <a:ext cx="2801823" cy="18573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20483" name="Picture 6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7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 flipH="1">
            <a:off x="5367337" y="3014663"/>
            <a:ext cx="6791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9" descr="J00991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456198">
            <a:off x="5937250" y="5065713"/>
            <a:ext cx="31242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8" descr="f84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4648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2" descr="F:\DCIM\100OLYMP\P228077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00430" y="2011370"/>
            <a:ext cx="5419436" cy="38465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512" name="Picture 3" descr="F:\DCIM\100OLYMP\P228078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85720" y="1357298"/>
            <a:ext cx="3013315" cy="43577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714375" y="285750"/>
            <a:ext cx="7929563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Генеалогическое древо семьи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3075" name="Picture 15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54738"/>
            <a:ext cx="57912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19" descr="J00991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456198">
            <a:off x="7315200" y="5867400"/>
            <a:ext cx="20574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18" descr="f84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01000" y="57912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TextBox 5"/>
          <p:cNvSpPr txBox="1">
            <a:spLocks noChangeArrowheads="1"/>
          </p:cNvSpPr>
          <p:nvPr/>
        </p:nvSpPr>
        <p:spPr bwMode="auto">
          <a:xfrm>
            <a:off x="571500" y="1285875"/>
            <a:ext cx="7929563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236538" algn="ctr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800">
                <a:solidFill>
                  <a:srgbClr val="000000"/>
                </a:solidFill>
                <a:latin typeface="Bookman Old Style" pitchFamily="18" charset="0"/>
              </a:rPr>
              <a:t>Семейная  жизнь  для  ребенка  то  же,  что  для  нас  общественная.  Душа  его  питается  впечатлениями,  получаемыми  в  семье.</a:t>
            </a:r>
          </a:p>
          <a:p>
            <a:pPr marL="342900" indent="-236538" algn="ctr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800">
                <a:solidFill>
                  <a:srgbClr val="000000"/>
                </a:solidFill>
                <a:latin typeface="Bookman Old Style" pitchFamily="18" charset="0"/>
              </a:rPr>
              <a:t>Здесь  ребенок  учится  одно  любить,  другое  ненавидеть,  здесь  привыкает  к  труду  или  праздности,  здесь  первоначально  сосредотачиваются  его  интересы,  привязанности,  авторитеты.</a:t>
            </a:r>
          </a:p>
          <a:p>
            <a:pPr marL="342900" indent="-236538" algn="ctr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2800">
              <a:solidFill>
                <a:srgbClr val="000000"/>
              </a:solidFill>
              <a:latin typeface="Bookman Old Style" pitchFamily="18" charset="0"/>
            </a:endParaRPr>
          </a:p>
          <a:p>
            <a:pPr marL="342900" indent="-236538" algn="ctr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800">
                <a:solidFill>
                  <a:srgbClr val="000000"/>
                </a:solidFill>
                <a:latin typeface="Bookman Old Style" pitchFamily="18" charset="0"/>
              </a:rPr>
              <a:t>                                 А.Н. Островский</a:t>
            </a:r>
            <a:endParaRPr lang="ru-RU" sz="2800" b="1">
              <a:solidFill>
                <a:srgbClr val="000000"/>
              </a:solidFill>
              <a:latin typeface="Bookman Old Style" pitchFamily="18" charset="0"/>
              <a:cs typeface="Times New Roman" pitchFamily="1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21507" name="Picture 6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7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 flipH="1">
            <a:off x="5367337" y="3014663"/>
            <a:ext cx="6791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9" descr="J00991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456198">
            <a:off x="5937250" y="5065713"/>
            <a:ext cx="31242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8" descr="f84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4648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7" descr="H:\ПРОЕКТ\фото\семейное блюдо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3" y="3929066"/>
            <a:ext cx="4286280" cy="25360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512" name="Picture 8" descr="F:\DCIM\100OLYMP\P228078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4313" y="714375"/>
            <a:ext cx="4071937" cy="287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9" descr="F:\DCIM\100OLYMP\P2280784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000628" y="357166"/>
            <a:ext cx="3214710" cy="32146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538" name="Picture 10" descr="F:\DCIM\100OLYMP\P3070795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929190" y="3857628"/>
            <a:ext cx="3643338" cy="25218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22531" name="Picture 6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7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 flipH="1">
            <a:off x="5367337" y="3014663"/>
            <a:ext cx="6791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9" descr="J00991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456198">
            <a:off x="5937250" y="5065713"/>
            <a:ext cx="31242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8" descr="f84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4648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2" descr="H:\ПРОЕКТ\фото\XTTUsPCrL9o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786063" y="1785938"/>
            <a:ext cx="3571875" cy="34131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512" name="Picture 3" descr="H:\ПРОЕКТ\фото\1FhVzi1vTT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42844" y="1143000"/>
            <a:ext cx="2435225" cy="22145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513" name="Picture 4" descr="H:\ПРОЕКТ\фото\5puxF4gmi4c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30188" y="3714769"/>
            <a:ext cx="2270125" cy="24288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538" name="TextBox 9"/>
          <p:cNvSpPr txBox="1">
            <a:spLocks noChangeArrowheads="1"/>
          </p:cNvSpPr>
          <p:nvPr/>
        </p:nvSpPr>
        <p:spPr bwMode="auto">
          <a:xfrm>
            <a:off x="642938" y="357188"/>
            <a:ext cx="7358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Bookman Old Style" pitchFamily="18" charset="0"/>
              </a:rPr>
              <a:t>          Инсценировка сказки «Теремок»    </a:t>
            </a:r>
          </a:p>
        </p:txBody>
      </p:sp>
      <p:pic>
        <p:nvPicPr>
          <p:cNvPr id="21515" name="Picture 5" descr="H:\ПРОЕКТ\фото\IMG_7055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756431" y="1214437"/>
            <a:ext cx="2173287" cy="21431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516" name="Picture 6" descr="H:\ПРОЕКТ\фото\OZVDfXEOLik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643702" y="3714750"/>
            <a:ext cx="2343150" cy="2238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23555" name="Picture 5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5867400"/>
            <a:ext cx="6503988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 descr="F:\DCIM\100OLYMP\P301078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6624703" y="2090677"/>
            <a:ext cx="2714642" cy="18193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581" name="Picture 5" descr="F:\DCIM\100OLYMP\P307079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822" y="3286124"/>
            <a:ext cx="1863600" cy="28575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582" name="Picture 6" descr="F:\DCIM\100OLYMP\P307079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786050" y="2714620"/>
            <a:ext cx="1957205" cy="28575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583" name="Picture 7" descr="H:\Свидетельство112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72066" y="2786058"/>
            <a:ext cx="1717099" cy="24288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642938" y="571500"/>
            <a:ext cx="77152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Наши достижения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0" y="1071563"/>
            <a:ext cx="6324600" cy="2286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FF0066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  <a:p>
            <a:pPr algn="ctr"/>
            <a:endParaRPr lang="ru-RU" sz="3600" kern="1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FF0066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         Спасибо за внимание!</a:t>
            </a:r>
          </a:p>
        </p:txBody>
      </p:sp>
      <p:pic>
        <p:nvPicPr>
          <p:cNvPr id="24580" name="Picture 5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5867400"/>
            <a:ext cx="6503988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560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pic>
        <p:nvPicPr>
          <p:cNvPr id="4099" name="Picture 6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7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 flipH="1">
            <a:off x="5367337" y="3014663"/>
            <a:ext cx="6791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9" descr="J00991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456198">
            <a:off x="5937250" y="5065713"/>
            <a:ext cx="31242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 descr="f84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4648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28625" y="1643063"/>
            <a:ext cx="7215188" cy="4062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236538" algn="ctr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Тип  проекта</a:t>
            </a:r>
            <a:r>
              <a:rPr lang="ru-RU" sz="2400" dirty="0">
                <a:solidFill>
                  <a:srgbClr val="000000"/>
                </a:solidFill>
                <a:latin typeface="Bookman Old Style" pitchFamily="18" charset="0"/>
              </a:rPr>
              <a:t>:</a:t>
            </a:r>
          </a:p>
          <a:p>
            <a:pPr marL="342900" indent="-236538" algn="ctr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400" dirty="0">
                <a:solidFill>
                  <a:srgbClr val="000000"/>
                </a:solidFill>
                <a:latin typeface="Bookman Old Style" pitchFamily="18" charset="0"/>
              </a:rPr>
              <a:t> групповой, познавательный, творческий</a:t>
            </a:r>
          </a:p>
          <a:p>
            <a:pPr marL="342900" indent="-236538" algn="ctr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endParaRPr lang="ru-RU" sz="2400" dirty="0">
              <a:solidFill>
                <a:srgbClr val="000000"/>
              </a:solidFill>
              <a:latin typeface="Bookman Old Style" pitchFamily="18" charset="0"/>
            </a:endParaRPr>
          </a:p>
          <a:p>
            <a:pPr marL="342900" indent="-236538" algn="ctr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Участники  проекта</a:t>
            </a:r>
            <a:r>
              <a:rPr lang="ru-RU" sz="2400" dirty="0">
                <a:solidFill>
                  <a:srgbClr val="000000"/>
                </a:solidFill>
                <a:latin typeface="Bookman Old Style" pitchFamily="18" charset="0"/>
              </a:rPr>
              <a:t>: </a:t>
            </a:r>
          </a:p>
          <a:p>
            <a:pPr marL="342900" indent="-236538" algn="ctr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400" dirty="0">
                <a:solidFill>
                  <a:srgbClr val="000000"/>
                </a:solidFill>
                <a:latin typeface="Bookman Old Style" pitchFamily="18" charset="0"/>
              </a:rPr>
              <a:t>дети среднего дошкольного   возраста, группа «</a:t>
            </a:r>
            <a:r>
              <a:rPr lang="ru-RU" sz="2400" dirty="0" err="1">
                <a:solidFill>
                  <a:srgbClr val="000000"/>
                </a:solidFill>
                <a:latin typeface="Bookman Old Style" pitchFamily="18" charset="0"/>
              </a:rPr>
              <a:t>Семицветик</a:t>
            </a:r>
            <a:r>
              <a:rPr lang="ru-RU" sz="2400" dirty="0">
                <a:solidFill>
                  <a:srgbClr val="000000"/>
                </a:solidFill>
                <a:latin typeface="Bookman Old Style" pitchFamily="18" charset="0"/>
              </a:rPr>
              <a:t>», </a:t>
            </a:r>
          </a:p>
          <a:p>
            <a:pPr marL="342900" indent="-236538" algn="ctr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400" dirty="0">
                <a:solidFill>
                  <a:srgbClr val="000000"/>
                </a:solidFill>
                <a:latin typeface="Bookman Old Style" pitchFamily="18" charset="0"/>
              </a:rPr>
              <a:t>воспитатели, родители, </a:t>
            </a:r>
          </a:p>
          <a:p>
            <a:pPr marL="342900" indent="-236538" algn="ctr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endParaRPr lang="ru-RU" sz="2400" dirty="0">
              <a:solidFill>
                <a:srgbClr val="000000"/>
              </a:solidFill>
              <a:latin typeface="Bookman Old Style" pitchFamily="18" charset="0"/>
            </a:endParaRPr>
          </a:p>
          <a:p>
            <a:pPr marL="342900" indent="-236538" algn="ctr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Продолжительность  проекта</a:t>
            </a:r>
            <a:r>
              <a:rPr lang="ru-RU" sz="2400" dirty="0">
                <a:solidFill>
                  <a:srgbClr val="000000"/>
                </a:solidFill>
                <a:latin typeface="Bookman Old Style" pitchFamily="18" charset="0"/>
              </a:rPr>
              <a:t>: краткосрочный.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5123" name="Picture 6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7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 flipH="1">
            <a:off x="5367337" y="3014663"/>
            <a:ext cx="6791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9" descr="J00991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456198">
            <a:off x="5937250" y="5065713"/>
            <a:ext cx="31242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8" descr="f84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4648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85813" y="857250"/>
            <a:ext cx="7429500" cy="4986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236538" algn="ctr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ЦЕЛЬ  ПРОЕКТА:</a:t>
            </a:r>
          </a:p>
          <a:p>
            <a:pPr marL="342900" indent="-236538" algn="just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endParaRPr lang="ru-RU" sz="2800" dirty="0">
              <a:latin typeface="Bookman Old Style" pitchFamily="18" charset="0"/>
            </a:endParaRPr>
          </a:p>
          <a:p>
            <a:pPr marL="342900" indent="236538" algn="just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800" dirty="0">
                <a:latin typeface="Bookman Old Style" pitchFamily="18" charset="0"/>
              </a:rPr>
              <a:t>Формирование понятия «семья» и повышение роли семейных ценностей в становлении личности ребенка, воспитание любви и уважительного отношения у детей к своим родителям и предкам, развитие партнерских отношений с семьями воспитанников</a:t>
            </a:r>
          </a:p>
          <a:p>
            <a:pPr marL="342900" indent="-236538" algn="just">
              <a:buFont typeface="Arial" pitchFamily="34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endParaRPr lang="ru-RU" sz="2400" dirty="0">
              <a:solidFill>
                <a:srgbClr val="000000"/>
              </a:solidFill>
              <a:latin typeface="Bookman Old Style" pitchFamily="18" charset="0"/>
            </a:endParaRP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6147" name="Picture 6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7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 flipH="1">
            <a:off x="5367337" y="3014663"/>
            <a:ext cx="6791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9" descr="J00991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456198">
            <a:off x="5937250" y="5065713"/>
            <a:ext cx="31242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8" descr="f84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4648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42938" y="571500"/>
            <a:ext cx="7429500" cy="541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236538" algn="ctr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  <a:tab pos="9434513" algn="l"/>
                <a:tab pos="9883775" algn="l"/>
              </a:tabLst>
              <a:defRPr/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ЗАДАЧИ</a:t>
            </a:r>
          </a:p>
          <a:p>
            <a:pPr marL="342900" indent="-236538" algn="ctr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  <a:tab pos="9434513" algn="l"/>
                <a:tab pos="9883775" algn="l"/>
              </a:tabLst>
              <a:defRPr/>
            </a:pPr>
            <a:endParaRPr lang="ru-RU" sz="2400" b="1" dirty="0">
              <a:solidFill>
                <a:schemeClr val="accent6">
                  <a:lumMod val="75000"/>
                </a:schemeClr>
              </a:solidFill>
              <a:latin typeface="Bookman Old Style" pitchFamily="18" charset="0"/>
            </a:endParaRPr>
          </a:p>
          <a:p>
            <a:pPr marL="342900" indent="-236538" algn="just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  <a:tab pos="9434513" algn="l"/>
                <a:tab pos="9883775" algn="l"/>
              </a:tabLst>
              <a:defRPr/>
            </a:pPr>
            <a:r>
              <a:rPr lang="ru-RU" dirty="0">
                <a:solidFill>
                  <a:srgbClr val="000000"/>
                </a:solidFill>
                <a:latin typeface="Bookman Old Style" pitchFamily="18" charset="0"/>
              </a:rPr>
              <a:t>1. </a:t>
            </a: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</a:rPr>
              <a:t>Формировать у детей понятие  «семья»; расширять  представления  о  семье;  закреплять  знание  имен, отчеств, фамилий  родителей, бабушек  и  дедушек.</a:t>
            </a:r>
          </a:p>
          <a:p>
            <a:pPr marL="342900" indent="-236538" algn="just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  <a:tab pos="9434513" algn="l"/>
                <a:tab pos="9883775" algn="l"/>
              </a:tabLst>
              <a:defRPr/>
            </a:pP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</a:rPr>
              <a:t>2. Формировать  представление  о  родственных  отношениях.</a:t>
            </a:r>
          </a:p>
          <a:p>
            <a:pPr marL="342900" indent="-236538" algn="just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  <a:tab pos="9434513" algn="l"/>
                <a:tab pos="9883775" algn="l"/>
              </a:tabLst>
              <a:defRPr/>
            </a:pP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</a:rPr>
              <a:t>3. Формировать  представления о семейных традициях и праздниках.</a:t>
            </a:r>
          </a:p>
          <a:p>
            <a:pPr marL="342900" indent="-236538" algn="just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  <a:tab pos="9434513" algn="l"/>
                <a:tab pos="9883775" algn="l"/>
              </a:tabLst>
              <a:defRPr/>
            </a:pP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</a:rPr>
              <a:t>4. Воспитывать уважительное отношение и любовь к родным и близким.</a:t>
            </a:r>
          </a:p>
          <a:p>
            <a:pPr marL="342900" indent="-236538" algn="just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  <a:tab pos="9434513" algn="l"/>
                <a:tab pos="9883775" algn="l"/>
              </a:tabLst>
              <a:defRPr/>
            </a:pP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</a:rPr>
              <a:t>5. Воспитывать интерес к своей родословной.</a:t>
            </a:r>
          </a:p>
          <a:p>
            <a:pPr marL="342900" indent="-236538" algn="just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  <a:tab pos="9434513" algn="l"/>
                <a:tab pos="9883775" algn="l"/>
              </a:tabLst>
              <a:defRPr/>
            </a:pP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</a:rPr>
              <a:t>6. Познакомить детей с понятием «генеалогическое </a:t>
            </a:r>
          </a:p>
          <a:p>
            <a:pPr marL="342900" indent="-236538" algn="just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  <a:tab pos="9434513" algn="l"/>
                <a:tab pos="9883775" algn="l"/>
              </a:tabLst>
              <a:defRPr/>
            </a:pP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</a:rPr>
              <a:t>древо семьи».</a:t>
            </a:r>
          </a:p>
          <a:p>
            <a:pPr marL="342900" indent="-236538" algn="just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  <a:tab pos="9434513" algn="l"/>
                <a:tab pos="9883775" algn="l"/>
              </a:tabLst>
              <a:defRPr/>
            </a:pP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</a:rPr>
              <a:t>7. Обогащать детско-родительские отношения опытом совместной творческой деятельности.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7171" name="Picture 6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7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 flipH="1">
            <a:off x="5367337" y="3014663"/>
            <a:ext cx="6791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9" descr="J00991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456198">
            <a:off x="5937250" y="5065713"/>
            <a:ext cx="31242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8" descr="f84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4648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85813" y="785813"/>
            <a:ext cx="7429500" cy="3878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236538" algn="ctr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  <a:tab pos="9434513" algn="l"/>
                <a:tab pos="9883775" algn="l"/>
              </a:tabLst>
              <a:defRPr/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ЭТАПЫ  ПРОЕКТА:</a:t>
            </a:r>
          </a:p>
          <a:p>
            <a:pPr marL="342900" indent="-236538" algn="ctr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  <a:tab pos="9434513" algn="l"/>
                <a:tab pos="9883775" algn="l"/>
              </a:tabLst>
              <a:defRPr/>
            </a:pPr>
            <a:endParaRPr lang="ru-RU" sz="2400" b="1" dirty="0">
              <a:solidFill>
                <a:schemeClr val="accent6">
                  <a:lumMod val="75000"/>
                </a:schemeClr>
              </a:solidFill>
              <a:latin typeface="Bookman Old Style" pitchFamily="18" charset="0"/>
            </a:endParaRPr>
          </a:p>
          <a:p>
            <a:pPr marL="449262" indent="-342900">
              <a:lnSpc>
                <a:spcPct val="150000"/>
              </a:lnSpc>
              <a:buFontTx/>
              <a:buAutoNum type="arabicPeriod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  <a:tab pos="9434513" algn="l"/>
                <a:tab pos="9883775" algn="l"/>
              </a:tabLst>
              <a:defRPr/>
            </a:pPr>
            <a:r>
              <a:rPr lang="ru-RU" sz="2800" dirty="0">
                <a:solidFill>
                  <a:srgbClr val="000000"/>
                </a:solidFill>
                <a:latin typeface="Bookman Old Style" pitchFamily="18" charset="0"/>
              </a:rPr>
              <a:t>Подготовительный  этап</a:t>
            </a:r>
          </a:p>
          <a:p>
            <a:pPr marL="449262" indent="-342900">
              <a:lnSpc>
                <a:spcPct val="150000"/>
              </a:lnSpc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  <a:tab pos="9434513" algn="l"/>
                <a:tab pos="9883775" algn="l"/>
              </a:tabLst>
              <a:defRPr/>
            </a:pPr>
            <a:r>
              <a:rPr lang="ru-RU" sz="2800" dirty="0">
                <a:solidFill>
                  <a:srgbClr val="000000"/>
                </a:solidFill>
                <a:latin typeface="Bookman Old Style" pitchFamily="18" charset="0"/>
              </a:rPr>
              <a:t>2. Основной. Работа с детьми</a:t>
            </a:r>
          </a:p>
          <a:p>
            <a:pPr marL="449262" indent="-342900">
              <a:lnSpc>
                <a:spcPct val="150000"/>
              </a:lnSpc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  <a:tab pos="9434513" algn="l"/>
                <a:tab pos="9883775" algn="l"/>
              </a:tabLst>
              <a:defRPr/>
            </a:pPr>
            <a:r>
              <a:rPr lang="ru-RU" sz="2800" dirty="0">
                <a:solidFill>
                  <a:srgbClr val="000000"/>
                </a:solidFill>
                <a:latin typeface="Bookman Old Style" pitchFamily="18" charset="0"/>
              </a:rPr>
              <a:t>3. Заключительный этап</a:t>
            </a:r>
          </a:p>
          <a:p>
            <a:pPr marL="449262" indent="-342900">
              <a:buFontTx/>
              <a:buAutoNum type="arabicPeriod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  <a:tab pos="9434513" algn="l"/>
                <a:tab pos="9883775" algn="l"/>
              </a:tabLst>
              <a:defRPr/>
            </a:pPr>
            <a:endParaRPr lang="ru-RU" dirty="0">
              <a:solidFill>
                <a:srgbClr val="000000"/>
              </a:solidFill>
            </a:endParaRPr>
          </a:p>
          <a:p>
            <a:pPr marL="449262" indent="-342900">
              <a:buFontTx/>
              <a:buAutoNum type="arabicPeriod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  <a:tab pos="9434513" algn="l"/>
                <a:tab pos="9883775" algn="l"/>
              </a:tabLst>
              <a:defRPr/>
            </a:pPr>
            <a:endParaRPr lang="ru-RU" dirty="0">
              <a:solidFill>
                <a:srgbClr val="000000"/>
              </a:solidFill>
            </a:endParaRPr>
          </a:p>
          <a:p>
            <a:pPr marL="449262" indent="-342900">
              <a:buFontTx/>
              <a:buAutoNum type="arabicPeriod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  <a:tab pos="9434513" algn="l"/>
                <a:tab pos="9883775" algn="l"/>
              </a:tabLst>
              <a:defRPr/>
            </a:pPr>
            <a:endParaRPr lang="ru-RU" dirty="0">
              <a:solidFill>
                <a:srgbClr val="000000"/>
              </a:solidFill>
            </a:endParaRP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8195" name="Picture 6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7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 flipH="1">
            <a:off x="5367337" y="3014663"/>
            <a:ext cx="6791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9" descr="J00991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456198">
            <a:off x="5937250" y="5065713"/>
            <a:ext cx="31242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8" descr="f84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4648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H:\усманова флешка\флешка усм\Фото ПР среда\P430066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20" y="3500437"/>
            <a:ext cx="4119593" cy="23172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627" name="Picture 3" descr="H:\усманова флешка\флешка усм\Фото ПР среда\P430066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22252" y="571498"/>
            <a:ext cx="4063996" cy="22859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628" name="Picture 4" descr="H:\усманова флешка\флешка усм\Фото ПР среда\P430066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714876" y="428604"/>
            <a:ext cx="3714776" cy="24996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629" name="Picture 5" descr="H:\усманова флешка\флешка усм\Фото ПР среда\P4300672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643438" y="3357562"/>
            <a:ext cx="3980679" cy="24707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9219" name="Picture 6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7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 flipH="1">
            <a:off x="5367337" y="3014663"/>
            <a:ext cx="6791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9" descr="J00991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456198">
            <a:off x="5937250" y="5065713"/>
            <a:ext cx="31242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8" descr="f84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4648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2" descr="H:\усманова флешка\флешка усм\Фото ПР среда\P430068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06376" y="3429000"/>
            <a:ext cx="4079872" cy="22949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651" name="Picture 3" descr="H:\усманова флешка\флешка усм\Фото ПР среда\P430068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602970" y="3429000"/>
            <a:ext cx="3826682" cy="23038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652" name="Picture 4" descr="H:\усманова флешка\флешка усм\Фото ПР среда\P4300692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85720" y="714356"/>
            <a:ext cx="3714776" cy="2286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653" name="Picture 5" descr="H:\усманова флешка\флешка усм\Фото ПР среда\P4300704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357686" y="714356"/>
            <a:ext cx="4000528" cy="22145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0243" name="Picture 6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7" descr="J0099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 flipH="1">
            <a:off x="5367337" y="3014663"/>
            <a:ext cx="6791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9" descr="J00991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456198">
            <a:off x="5937250" y="5065713"/>
            <a:ext cx="31242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8" descr="f84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4648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7" descr="H:\усманова флешка\флешка усм\Фото ПР среда\P410054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69877" y="3357562"/>
            <a:ext cx="4373561" cy="24601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224" name="Picture 8" descr="H:\усманова флешка\флешка усм\Фото ПР среда\P410054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72000" y="642918"/>
            <a:ext cx="3929058" cy="22100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225" name="Picture 9" descr="H:\усманова флешка\флешка усм\Фото ПР среда\P4230609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57881" y="642918"/>
            <a:ext cx="4128367" cy="21788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226" name="Picture 10" descr="H:\усманова флешка\флешка усм\Фото ПР среда\P4230611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929190" y="3162047"/>
            <a:ext cx="2098161" cy="29815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_____________________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_____________________</Template>
  <TotalTime>233</TotalTime>
  <Words>271</Words>
  <Application>Microsoft Office PowerPoint</Application>
  <PresentationFormat>Экран (4:3)</PresentationFormat>
  <Paragraphs>47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Bookman Old Style</vt:lpstr>
      <vt:lpstr>Times New Roman</vt:lpstr>
      <vt:lpstr>_____________________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Tatyana</cp:lastModifiedBy>
  <cp:revision>45</cp:revision>
  <cp:lastPrinted>1601-01-01T00:00:00Z</cp:lastPrinted>
  <dcterms:created xsi:type="dcterms:W3CDTF">2012-10-24T14:18:53Z</dcterms:created>
  <dcterms:modified xsi:type="dcterms:W3CDTF">2019-04-03T17:40:23Z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