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59" r:id="rId5"/>
    <p:sldId id="257" r:id="rId6"/>
    <p:sldId id="258" r:id="rId7"/>
    <p:sldId id="266" r:id="rId8"/>
    <p:sldId id="267" r:id="rId9"/>
    <p:sldId id="269" r:id="rId10"/>
    <p:sldId id="273" r:id="rId11"/>
    <p:sldId id="280" r:id="rId12"/>
    <p:sldId id="268" r:id="rId13"/>
    <p:sldId id="281" r:id="rId14"/>
    <p:sldId id="270" r:id="rId15"/>
    <p:sldId id="282" r:id="rId16"/>
    <p:sldId id="283" r:id="rId17"/>
    <p:sldId id="271" r:id="rId18"/>
    <p:sldId id="272" r:id="rId19"/>
    <p:sldId id="275" r:id="rId20"/>
    <p:sldId id="274" r:id="rId21"/>
    <p:sldId id="276" r:id="rId22"/>
    <p:sldId id="279" r:id="rId23"/>
    <p:sldId id="284" r:id="rId24"/>
    <p:sldId id="277" r:id="rId25"/>
    <p:sldId id="278" r:id="rId26"/>
    <p:sldId id="285" r:id="rId27"/>
    <p:sldId id="288" r:id="rId28"/>
    <p:sldId id="287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исунок1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2376"/>
            <a:ext cx="9144000" cy="68556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фон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A37B1-E26D-42BC-9504-3C99575327BB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0D127-357A-4D93-B53C-B800808A36D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Рисунок2.jpg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>
            <a:off x="0" y="2376"/>
            <a:ext cx="9144000" cy="68532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764704"/>
            <a:ext cx="6912768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spc="200" dirty="0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Структурное подразделение детский сад «Улыбка» МКОУ «</a:t>
            </a:r>
            <a:r>
              <a:rPr lang="ru-RU" sz="1400" b="1" spc="200" dirty="0" err="1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Убинская</a:t>
            </a:r>
            <a:r>
              <a:rPr lang="ru-RU" sz="1400" b="1" spc="200" dirty="0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школа №2»</a:t>
            </a:r>
          </a:p>
          <a:p>
            <a:pPr algn="ctr"/>
            <a:r>
              <a:rPr lang="ru-RU" sz="2400" b="1" spc="200" dirty="0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 </a:t>
            </a:r>
          </a:p>
          <a:p>
            <a:pPr algn="ctr"/>
            <a:r>
              <a:rPr lang="ru-RU" sz="6600" b="1" spc="200" dirty="0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 pitchFamily="18" charset="0"/>
                <a:cs typeface="Times New Roman" pitchFamily="18" charset="0"/>
              </a:rPr>
              <a:t>«Светлая Пасха»</a:t>
            </a:r>
          </a:p>
          <a:p>
            <a:pPr algn="ctr"/>
            <a:r>
              <a:rPr lang="ru-RU" sz="1600" b="1" spc="200" dirty="0" smtClean="0">
                <a:ln w="6350">
                  <a:noFill/>
                </a:ln>
                <a:gradFill flip="none" rotWithShape="1">
                  <a:gsLst>
                    <a:gs pos="17000">
                      <a:srgbClr val="49385E"/>
                    </a:gs>
                    <a:gs pos="28000">
                      <a:srgbClr val="532476"/>
                    </a:gs>
                    <a:gs pos="42000">
                      <a:srgbClr val="4B3A60"/>
                    </a:gs>
                    <a:gs pos="50000">
                      <a:srgbClr val="856BA5"/>
                    </a:gs>
                    <a:gs pos="72000">
                      <a:srgbClr val="75095E"/>
                    </a:gs>
                    <a:gs pos="83000">
                      <a:srgbClr val="632A8E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старшей группы.</a:t>
            </a:r>
            <a:endParaRPr lang="ru-RU" sz="1600" b="1" spc="200" dirty="0">
              <a:ln w="6350">
                <a:noFill/>
              </a:ln>
              <a:gradFill flip="none" rotWithShape="1">
                <a:gsLst>
                  <a:gs pos="17000">
                    <a:srgbClr val="49385E"/>
                  </a:gs>
                  <a:gs pos="28000">
                    <a:srgbClr val="532476"/>
                  </a:gs>
                  <a:gs pos="42000">
                    <a:srgbClr val="4B3A60"/>
                  </a:gs>
                  <a:gs pos="50000">
                    <a:srgbClr val="856BA5"/>
                  </a:gs>
                  <a:gs pos="72000">
                    <a:srgbClr val="75095E"/>
                  </a:gs>
                  <a:gs pos="83000">
                    <a:srgbClr val="632A8E"/>
                  </a:gs>
                  <a:gs pos="100000">
                    <a:schemeClr val="accent4">
                      <a:lumMod val="50000"/>
                    </a:schemeClr>
                  </a:gs>
                </a:gsLst>
                <a:lin ang="162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97152"/>
            <a:ext cx="4861048" cy="153657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Подготовил воспитатель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старшей группы:</a:t>
            </a:r>
          </a:p>
          <a:p>
            <a:r>
              <a:rPr lang="ru-RU" sz="2000" b="1" i="1" dirty="0" err="1" smtClean="0">
                <a:solidFill>
                  <a:srgbClr val="7030A0"/>
                </a:solidFill>
                <a:latin typeface="Constantia" pitchFamily="18" charset="0"/>
              </a:rPr>
              <a:t>Тартынская</a:t>
            </a:r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 Марина Алексеевна.</a:t>
            </a:r>
          </a:p>
          <a:p>
            <a:r>
              <a:rPr lang="ru-RU" sz="2000" b="1" i="1" dirty="0" smtClean="0">
                <a:solidFill>
                  <a:srgbClr val="7030A0"/>
                </a:solidFill>
                <a:latin typeface="Constantia" pitchFamily="18" charset="0"/>
              </a:rPr>
              <a:t>2018год.   </a:t>
            </a:r>
            <a:endParaRPr lang="ru-RU" sz="2000" b="1" i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        Индивидуальная работа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7650" name="Picture 2" descr="C:\Users\User\Desktop\проект\IMG_20180405_1057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348880"/>
            <a:ext cx="4690468" cy="3517851"/>
          </a:xfrm>
          <a:prstGeom prst="rect">
            <a:avLst/>
          </a:prstGeom>
          <a:noFill/>
        </p:spPr>
      </p:pic>
      <p:pic>
        <p:nvPicPr>
          <p:cNvPr id="27651" name="Picture 3" descr="C:\Users\User\Desktop\проект\IMG_20180405_1046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340768"/>
            <a:ext cx="3813888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Сосчитай сколько?</a:t>
            </a:r>
            <a:endParaRPr lang="ru-RU" dirty="0"/>
          </a:p>
        </p:txBody>
      </p:sp>
      <p:pic>
        <p:nvPicPr>
          <p:cNvPr id="2050" name="Picture 2" descr="C:\Users\User\Desktop\проект\Новая папка\IMG_20180510_1029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2132856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User\Desktop\проект\Новая папка\IMG_20180510_1028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844824"/>
            <a:ext cx="3165816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Беседы: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User\Desktop\проект\IMG_20180410_1707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4048" y="1628800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User\Desktop\проект\IMG_20180410_1707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348880"/>
            <a:ext cx="4248472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Социально- коммуникативное развитие.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Д/и:«Найди одинаковое яйцо»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Д/и:«Собери картинку»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User\Desktop\проект\IMG_20180510_10152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4179" y="2174875"/>
            <a:ext cx="2963466" cy="395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User\Desktop\проект\IMG_20180510_1031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-Составление рассказов «Как мы дома празднуем Пасху»</a:t>
            </a:r>
          </a:p>
          <a:p>
            <a:pPr>
              <a:buNone/>
            </a:pPr>
            <a:r>
              <a:rPr lang="ru-RU" b="1" i="1" dirty="0" smtClean="0"/>
              <a:t>Чтение:</a:t>
            </a:r>
            <a:endParaRPr lang="ru-RU" dirty="0" smtClean="0"/>
          </a:p>
          <a:p>
            <a:r>
              <a:rPr lang="ru-RU" dirty="0" smtClean="0"/>
              <a:t>- Библейская легенда» Почему красят яйца»</a:t>
            </a:r>
          </a:p>
          <a:p>
            <a:r>
              <a:rPr lang="ru-RU" dirty="0" smtClean="0"/>
              <a:t>- С. Есенин «Пасхальный Благовест»</a:t>
            </a:r>
          </a:p>
          <a:p>
            <a:r>
              <a:rPr lang="ru-RU" dirty="0" smtClean="0"/>
              <a:t>Я. </a:t>
            </a:r>
            <a:r>
              <a:rPr lang="ru-RU" dirty="0" err="1" smtClean="0"/>
              <a:t>Ролонский</a:t>
            </a:r>
            <a:r>
              <a:rPr lang="ru-RU" dirty="0" smtClean="0"/>
              <a:t> «Пасхальные вести»</a:t>
            </a:r>
          </a:p>
          <a:p>
            <a:r>
              <a:rPr lang="ru-RU" dirty="0" smtClean="0"/>
              <a:t>- А. Майков «Христос Воскрес»</a:t>
            </a:r>
          </a:p>
          <a:p>
            <a:r>
              <a:rPr lang="ru-RU" dirty="0" smtClean="0"/>
              <a:t>- Отгадывания загадок.</a:t>
            </a:r>
          </a:p>
          <a:p>
            <a:pPr>
              <a:buNone/>
            </a:pPr>
            <a:r>
              <a:rPr lang="ru-RU" b="1" dirty="0" smtClean="0"/>
              <a:t>Рассматривание иллюстраций:</a:t>
            </a:r>
            <a:endParaRPr lang="ru-RU" dirty="0" smtClean="0"/>
          </a:p>
          <a:p>
            <a:r>
              <a:rPr lang="ru-RU" dirty="0" smtClean="0"/>
              <a:t>- С. Жуковский «Пасхальный натюрморт»</a:t>
            </a:r>
          </a:p>
          <a:p>
            <a:r>
              <a:rPr lang="ru-RU" dirty="0" smtClean="0"/>
              <a:t>- Н.Рерих «Русская Пасха»</a:t>
            </a:r>
          </a:p>
          <a:p>
            <a:r>
              <a:rPr lang="ru-RU" dirty="0" smtClean="0"/>
              <a:t>-Н.А. Кошелев «Дети катают пасхальные яйца»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Рассматривание иллюстраций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С. Жуковский «Пасхальный </a:t>
            </a:r>
            <a:r>
              <a:rPr lang="ru-RU" dirty="0" err="1" smtClean="0"/>
              <a:t>натюрмор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Н.А. Кошелев «Дети, катающие пасхальные яйца»</a:t>
            </a:r>
            <a:endParaRPr lang="ru-RU" dirty="0"/>
          </a:p>
        </p:txBody>
      </p:sp>
      <p:pic>
        <p:nvPicPr>
          <p:cNvPr id="4100" name="Picture 4" descr="C:\Users\User\Desktop\проект\IMG_20180510_124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5561" y="2174875"/>
            <a:ext cx="2963466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2" name="Picture 6" descr="C:\Users\User\Desktop\проект\IMG_20180510_1240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420888"/>
            <a:ext cx="2963466" cy="395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Чтение художественной литературы.</a:t>
            </a:r>
            <a:endParaRPr lang="ru-RU" dirty="0"/>
          </a:p>
        </p:txBody>
      </p:sp>
      <p:pic>
        <p:nvPicPr>
          <p:cNvPr id="5122" name="Picture 2" descr="C:\Users\User\Desktop\проект\15235463461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556792"/>
            <a:ext cx="5832648" cy="4374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Художественно-эстетическое развитие.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Рисование:</a:t>
            </a:r>
            <a:r>
              <a:rPr lang="ru-RU" dirty="0" smtClean="0"/>
              <a:t>  «Пасха», «Пасхальное яйцо»</a:t>
            </a:r>
          </a:p>
          <a:p>
            <a:r>
              <a:rPr lang="ru-RU" dirty="0" smtClean="0"/>
              <a:t>-Раскраски по номерам «Пасха»</a:t>
            </a:r>
          </a:p>
          <a:p>
            <a:r>
              <a:rPr lang="ru-RU" dirty="0" smtClean="0"/>
              <a:t>-Раскраски для детей «Пасха»</a:t>
            </a:r>
          </a:p>
          <a:p>
            <a:pPr>
              <a:buNone/>
            </a:pPr>
            <a:r>
              <a:rPr lang="ru-RU" b="1" dirty="0" smtClean="0"/>
              <a:t>Аппликация:</a:t>
            </a:r>
            <a:r>
              <a:rPr lang="ru-RU" dirty="0" smtClean="0"/>
              <a:t> «Корзина с пасхальными яйцами»</a:t>
            </a:r>
          </a:p>
          <a:p>
            <a:pPr>
              <a:buNone/>
            </a:pPr>
            <a:r>
              <a:rPr lang="ru-RU" b="1" dirty="0" smtClean="0"/>
              <a:t>Лепка:</a:t>
            </a:r>
            <a:r>
              <a:rPr lang="ru-RU" dirty="0" smtClean="0"/>
              <a:t> «Украшенное яйцо»</a:t>
            </a:r>
          </a:p>
          <a:p>
            <a:pPr>
              <a:buNone/>
            </a:pPr>
            <a:r>
              <a:rPr lang="ru-RU" b="1" dirty="0" smtClean="0"/>
              <a:t>Экспериментирование:</a:t>
            </a:r>
            <a:r>
              <a:rPr lang="ru-RU" dirty="0" smtClean="0"/>
              <a:t> «Сырое или вареное?», «Чем красят яйца?»</a:t>
            </a:r>
          </a:p>
          <a:p>
            <a:pPr>
              <a:buNone/>
            </a:pPr>
            <a:r>
              <a:rPr lang="ru-RU" b="1" dirty="0" smtClean="0"/>
              <a:t>Музыка:</a:t>
            </a:r>
            <a:r>
              <a:rPr lang="ru-RU" dirty="0" smtClean="0"/>
              <a:t>  Прослушивание музыкальное произведение пьесы П.И. Чайковского» В церкви», «Пасхальный Благовест»</a:t>
            </a:r>
          </a:p>
          <a:p>
            <a:pPr>
              <a:buNone/>
            </a:pPr>
            <a:r>
              <a:rPr lang="ru-RU" b="1" dirty="0" smtClean="0"/>
              <a:t>Русско-народный хоровод</a:t>
            </a:r>
            <a:r>
              <a:rPr lang="ru-RU" dirty="0" smtClean="0"/>
              <a:t> : «Весна красна»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Рисование.</a:t>
            </a:r>
            <a:endParaRPr lang="ru-RU" dirty="0"/>
          </a:p>
        </p:txBody>
      </p:sp>
      <p:pic>
        <p:nvPicPr>
          <p:cNvPr id="26626" name="Picture 2" descr="C:\Users\User\Desktop\проект\IMG_20180403_094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780928"/>
            <a:ext cx="2854412" cy="38058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6627" name="Picture 3" descr="C:\Users\User\Desktop\проект\IMG_20180406_1101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2708920"/>
            <a:ext cx="2715766" cy="36210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6628" name="Picture 4" descr="C:\Users\User\Desktop\проект\IMG_20180406_1110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1268760"/>
            <a:ext cx="2880320" cy="384042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Раскраски.</a:t>
            </a:r>
            <a:endParaRPr lang="ru-RU" dirty="0"/>
          </a:p>
        </p:txBody>
      </p:sp>
      <p:pic>
        <p:nvPicPr>
          <p:cNvPr id="29698" name="Picture 2" descr="C:\Users\User\Desktop\проект\15228316776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36912"/>
            <a:ext cx="4488160" cy="3366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Users\User\Desktop\проект\IMG_20180404_1123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556792"/>
            <a:ext cx="3744416" cy="4992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проекте.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Тип проекта:</a:t>
            </a:r>
            <a:r>
              <a:rPr lang="ru-RU" dirty="0" smtClean="0"/>
              <a:t> познавательно–  творческий</a:t>
            </a:r>
          </a:p>
          <a:p>
            <a:r>
              <a:rPr lang="ru-RU" b="1" dirty="0" smtClean="0"/>
              <a:t>Участники: </a:t>
            </a:r>
            <a:r>
              <a:rPr lang="ru-RU" dirty="0" smtClean="0"/>
              <a:t>дети старшей группы (5-6 лет), родители, воспитатели.</a:t>
            </a:r>
          </a:p>
          <a:p>
            <a:r>
              <a:rPr lang="ru-RU" b="1" dirty="0" smtClean="0"/>
              <a:t>Сроки реализации: </a:t>
            </a:r>
            <a:r>
              <a:rPr lang="ru-RU" dirty="0" smtClean="0"/>
              <a:t>краткосрочный (02.04–06.04.2018г.)</a:t>
            </a:r>
          </a:p>
          <a:p>
            <a:r>
              <a:rPr lang="ru-RU" b="1" dirty="0" smtClean="0"/>
              <a:t>Автор проекта: </a:t>
            </a:r>
            <a:r>
              <a:rPr lang="ru-RU" dirty="0" smtClean="0"/>
              <a:t>воспитатель </a:t>
            </a:r>
            <a:r>
              <a:rPr lang="ru-RU" dirty="0" err="1" smtClean="0"/>
              <a:t>Тартынская</a:t>
            </a:r>
            <a:r>
              <a:rPr lang="ru-RU" dirty="0" smtClean="0"/>
              <a:t> М.А.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Аппликация.</a:t>
            </a:r>
            <a:endParaRPr lang="ru-RU" dirty="0"/>
          </a:p>
        </p:txBody>
      </p:sp>
      <p:pic>
        <p:nvPicPr>
          <p:cNvPr id="5" name="Picture 2" descr="C:\Users\User\Desktop\проект\IMG_20180404_1013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1196752"/>
            <a:ext cx="2238896" cy="298519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8675" name="Picture 3" descr="C:\Users\User\Desktop\проект\IMG_20180404_1040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2708920"/>
            <a:ext cx="2859782" cy="38130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8676" name="Picture 4" descr="C:\Users\User\Desktop\проект\IMG_20180404_11105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429000"/>
            <a:ext cx="4248472" cy="31863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Лепка</a:t>
            </a:r>
            <a:endParaRPr lang="ru-RU" dirty="0"/>
          </a:p>
        </p:txBody>
      </p:sp>
      <p:pic>
        <p:nvPicPr>
          <p:cNvPr id="30723" name="Picture 3" descr="C:\Users\User\Desktop\проект\15227414938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8024" y="1340768"/>
            <a:ext cx="3465258" cy="4620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24" name="Picture 4" descr="C:\Users\User\Desktop\проект\IMG_20180403_0959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2276872"/>
            <a:ext cx="3147814" cy="4197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-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.</a:t>
            </a:r>
            <a:r>
              <a:rPr lang="ru-RU" dirty="0" smtClean="0"/>
              <a:t> Прослушивание музыкальное произведение пьесы П.И. Чайковского» В церкви», «Пасхальный Благовест»</a:t>
            </a:r>
          </a:p>
          <a:p>
            <a:r>
              <a:rPr lang="ru-RU" b="1" dirty="0" smtClean="0"/>
              <a:t>Русско-народный хоровод</a:t>
            </a:r>
            <a:r>
              <a:rPr lang="ru-RU" dirty="0" smtClean="0"/>
              <a:t> : «Весна красна»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Подвижные игры: </a:t>
            </a:r>
            <a:endParaRPr lang="ru-RU" dirty="0" smtClean="0"/>
          </a:p>
          <a:p>
            <a:r>
              <a:rPr lang="ru-RU" dirty="0" smtClean="0"/>
              <a:t>«Катание яиц», «Попади в гнездо», «Золотые ворота»</a:t>
            </a:r>
          </a:p>
          <a:p>
            <a:r>
              <a:rPr lang="ru-RU" b="1" dirty="0" smtClean="0"/>
              <a:t>Эстафета:</a:t>
            </a:r>
            <a:r>
              <a:rPr lang="ru-RU" dirty="0" smtClean="0"/>
              <a:t> «Перенеси яйцо»,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Консультации: </a:t>
            </a:r>
          </a:p>
          <a:p>
            <a:pPr lvl="0"/>
            <a:r>
              <a:rPr lang="ru-RU" dirty="0" smtClean="0"/>
              <a:t>«Как сделать в домашних условиях натуральные краски для яиц»</a:t>
            </a:r>
          </a:p>
          <a:p>
            <a:pPr lvl="0"/>
            <a:r>
              <a:rPr lang="ru-RU" dirty="0" smtClean="0"/>
              <a:t>«Игры на Пасху для детей»</a:t>
            </a:r>
          </a:p>
          <a:p>
            <a:pPr>
              <a:buNone/>
            </a:pPr>
            <a:r>
              <a:rPr lang="ru-RU" dirty="0" smtClean="0"/>
              <a:t>Папка передвижка:  «Со Светлым праздником Пасхи» </a:t>
            </a:r>
          </a:p>
          <a:p>
            <a:r>
              <a:rPr lang="ru-RU" dirty="0" smtClean="0"/>
              <a:t>Разучивание и закрепление с детьми </a:t>
            </a:r>
            <a:r>
              <a:rPr lang="ru-RU" dirty="0" err="1" smtClean="0"/>
              <a:t>закличек</a:t>
            </a:r>
            <a:r>
              <a:rPr lang="ru-RU" dirty="0" smtClean="0"/>
              <a:t>, стихов, хороводных текстов, песен.</a:t>
            </a:r>
          </a:p>
          <a:p>
            <a:pPr>
              <a:buNone/>
            </a:pPr>
            <a:r>
              <a:rPr lang="ru-RU" dirty="0" smtClean="0"/>
              <a:t>Советы родителям:</a:t>
            </a:r>
          </a:p>
          <a:p>
            <a:pPr lvl="0"/>
            <a:r>
              <a:rPr lang="ru-RU" dirty="0" smtClean="0"/>
              <a:t>Готовимся к Пасхе</a:t>
            </a:r>
          </a:p>
          <a:p>
            <a:pPr lvl="0"/>
            <a:r>
              <a:rPr lang="ru-RU" dirty="0" smtClean="0"/>
              <a:t>Как провести выходные вместе с ребенком во время Пасхи?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Консультации, папки передвижки</a:t>
            </a:r>
            <a:br>
              <a:rPr lang="ru-RU" dirty="0" smtClean="0"/>
            </a:br>
            <a:r>
              <a:rPr lang="ru-RU" dirty="0" smtClean="0"/>
              <a:t>для родителей.</a:t>
            </a:r>
            <a:endParaRPr lang="ru-RU" dirty="0"/>
          </a:p>
        </p:txBody>
      </p:sp>
      <p:pic>
        <p:nvPicPr>
          <p:cNvPr id="31746" name="Picture 2" descr="C:\Users\User\Desktop\проект\IMG_20180410_1703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16832"/>
            <a:ext cx="4460313" cy="33452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1748" name="Picture 4" descr="C:\Users\User\Desktop\проект\IMG_20180410_1706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700808"/>
            <a:ext cx="4211959" cy="3158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1749" name="Picture 5" descr="C:\Users\User\Desktop\проект\IMG_20180410_1705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4347102"/>
            <a:ext cx="3347864" cy="2510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Итоговое мероприятие.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Разбитие яиц.            </a:t>
            </a:r>
          </a:p>
          <a:p>
            <a:endParaRPr lang="ru-RU" dirty="0"/>
          </a:p>
        </p:txBody>
      </p:sp>
      <p:pic>
        <p:nvPicPr>
          <p:cNvPr id="6147" name="Picture 3" descr="C:\Users\User\Desktop\проект\15230331931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492896"/>
            <a:ext cx="2736304" cy="36484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C:\Users\User\Desktop\проект\IMG_20180406_1110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1556792"/>
            <a:ext cx="3381840" cy="4509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У детей формировался интерес к национальной культуры, народному творчеству, празднования Пасхи.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-Расширился кругозор знаний об обычаях и традициях праздника.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-Дети научились играть в народные игры, традиционно проводимые в пасхальные дни.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-Познакомились со стихами, песнями, картинками посвященные Пасхе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Заключительный этап.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Оформление выставка детских  работ.</a:t>
            </a:r>
          </a:p>
          <a:p>
            <a:pPr lvl="0"/>
            <a:r>
              <a:rPr lang="ru-RU" dirty="0" smtClean="0"/>
              <a:t>Изготовление книжки: «Пасха»</a:t>
            </a:r>
          </a:p>
          <a:p>
            <a:pPr lvl="0"/>
            <a:r>
              <a:rPr lang="ru-RU" dirty="0" smtClean="0"/>
              <a:t>Итоговое мероприятие:</a:t>
            </a:r>
          </a:p>
          <a:p>
            <a:pPr lvl="0"/>
            <a:r>
              <a:rPr lang="ru-RU" dirty="0" smtClean="0"/>
              <a:t>Презентация проекта.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39009" y="2967335"/>
            <a:ext cx="68659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внимание.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/>
          </a:p>
          <a:p>
            <a:r>
              <a:rPr lang="ru-RU" dirty="0" smtClean="0"/>
              <a:t>Данного проекта  обусловленная  необходимостью  возрождение культуры, обычаев, традиций народов России. И позволяет приобщить к ним детей через знакомство с одним из народным праздником – Пасхой.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Проблема: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40441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6000" dirty="0" smtClean="0"/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Пасха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это чудесный праздник, полный света и радости, один из древнейших праздников христиан и самый главный в церковном богослужении. Ликует природа, все вокруг ликует и цветет. Празднование Пасхи  из давно стало традицией. Но дети недостаточно имеют представление об этом празднике, об росписи пасхальных яиц. Я решила поближе познакомить детей с этим праздником.</a:t>
            </a:r>
          </a:p>
          <a:p>
            <a:pPr algn="ctr">
              <a:buNone/>
            </a:pPr>
            <a:endParaRPr lang="ru-RU" sz="2400" b="1" i="1" spc="200" dirty="0">
              <a:ln w="6350">
                <a:noFill/>
              </a:ln>
              <a:gradFill flip="none" rotWithShape="1">
                <a:gsLst>
                  <a:gs pos="17000">
                    <a:srgbClr val="C304C8"/>
                  </a:gs>
                  <a:gs pos="28000">
                    <a:srgbClr val="7030A0"/>
                  </a:gs>
                  <a:gs pos="42000">
                    <a:schemeClr val="accent4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72000">
                    <a:srgbClr val="8F0B73"/>
                  </a:gs>
                  <a:gs pos="83000">
                    <a:srgbClr val="7030A0"/>
                  </a:gs>
                  <a:gs pos="100000">
                    <a:schemeClr val="accent4">
                      <a:lumMod val="50000"/>
                    </a:schemeClr>
                  </a:gs>
                </a:gsLst>
                <a:lin ang="162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   Знакомство детей с христианским праздником                                         Светлой Пасхи и ее обычаями народов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b="1" dirty="0" smtClean="0"/>
              <a:t>Задачи:</a:t>
            </a:r>
            <a:endParaRPr lang="ru-RU" sz="3600" dirty="0" smtClean="0"/>
          </a:p>
          <a:p>
            <a:pPr lvl="0"/>
            <a:r>
              <a:rPr lang="ru-RU" dirty="0" smtClean="0"/>
              <a:t>Познакомить детей с православным праздником «Светлое Христово Воскресенье», с его историей.</a:t>
            </a:r>
          </a:p>
          <a:p>
            <a:pPr lvl="0"/>
            <a:r>
              <a:rPr lang="ru-RU" dirty="0" smtClean="0"/>
              <a:t>Рассказать об обычаях и обрядах, связанные с праздником.</a:t>
            </a:r>
          </a:p>
          <a:p>
            <a:pPr lvl="0"/>
            <a:r>
              <a:rPr lang="ru-RU" dirty="0" smtClean="0"/>
              <a:t>Развивать интерес к русской национальной культуры.</a:t>
            </a:r>
          </a:p>
          <a:p>
            <a:pPr lvl="0"/>
            <a:r>
              <a:rPr lang="ru-RU" dirty="0" smtClean="0"/>
              <a:t>Развивать творческие умения, необходимые в декоративно-прикладном искусстве.</a:t>
            </a:r>
          </a:p>
          <a:p>
            <a:pPr lvl="0"/>
            <a:r>
              <a:rPr lang="ru-RU" dirty="0" smtClean="0"/>
              <a:t>Познакомить с народными играми, традиционно проводимые  в период празднования Пасхи.</a:t>
            </a:r>
          </a:p>
          <a:p>
            <a:pPr lvl="0"/>
            <a:r>
              <a:rPr lang="ru-RU" dirty="0" smtClean="0"/>
              <a:t>Познакомить с произведениями, посвященные празднику Пасхи.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реализации проекта.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71711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1.Предварительный этап.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/>
              <a:t>Подобрать художественную литературу;</a:t>
            </a:r>
          </a:p>
          <a:p>
            <a:pPr lvl="0"/>
            <a:r>
              <a:rPr lang="ru-RU" sz="2000" dirty="0" smtClean="0"/>
              <a:t>Обсуждение цели, задачи с детьми и родителями;</a:t>
            </a:r>
          </a:p>
          <a:p>
            <a:pPr lvl="0"/>
            <a:r>
              <a:rPr lang="ru-RU" sz="2000" dirty="0" smtClean="0"/>
              <a:t>Создание необходимых условий для реализации проекта;</a:t>
            </a:r>
          </a:p>
          <a:p>
            <a:pPr lvl="0"/>
            <a:r>
              <a:rPr lang="ru-RU" sz="2000" dirty="0" smtClean="0"/>
              <a:t>Перспективное планирование проекта;</a:t>
            </a:r>
          </a:p>
          <a:p>
            <a:pPr lvl="0"/>
            <a:r>
              <a:rPr lang="ru-RU" sz="2000" dirty="0" smtClean="0"/>
              <a:t>Разработка и накопление методических материалов по проблеме;</a:t>
            </a:r>
          </a:p>
          <a:p>
            <a:pPr lvl="0"/>
            <a:r>
              <a:rPr lang="ru-RU" sz="2000" dirty="0" smtClean="0"/>
              <a:t>Создать развивающею среду для игровой, продуктивной и творческой деятельности детей;</a:t>
            </a:r>
          </a:p>
          <a:p>
            <a:pPr lvl="0"/>
            <a:r>
              <a:rPr lang="ru-RU" sz="2000" dirty="0" smtClean="0"/>
              <a:t>Оформление консультаций в родительском уголке: «Об истории празднования «Пасхи»,  «Что рассказать детям о празднике»,  «Красим яйца с детьми».</a:t>
            </a:r>
          </a:p>
          <a:p>
            <a:pPr>
              <a:buNone/>
            </a:pPr>
            <a:r>
              <a:rPr lang="ru-RU" sz="2000" b="1" dirty="0" smtClean="0"/>
              <a:t>2. Основной этап.</a:t>
            </a:r>
          </a:p>
          <a:p>
            <a:pPr>
              <a:buNone/>
            </a:pPr>
            <a:r>
              <a:rPr lang="ru-RU" sz="2000" b="1" dirty="0" smtClean="0"/>
              <a:t>     </a:t>
            </a:r>
            <a:r>
              <a:rPr lang="ru-RU" sz="2000" dirty="0" smtClean="0"/>
              <a:t>Внедрение в </a:t>
            </a:r>
            <a:r>
              <a:rPr lang="ru-RU" sz="2000" dirty="0" err="1" smtClean="0"/>
              <a:t>воспитательно</a:t>
            </a:r>
            <a:r>
              <a:rPr lang="ru-RU" sz="2000" dirty="0" smtClean="0"/>
              <a:t>- </a:t>
            </a:r>
            <a:r>
              <a:rPr lang="ru-RU" sz="2000" dirty="0" err="1" smtClean="0"/>
              <a:t>обазовательный</a:t>
            </a:r>
            <a:r>
              <a:rPr lang="ru-RU" sz="2000" dirty="0" smtClean="0"/>
              <a:t> процесс эффективных методов и приемов по решению знаний дошкольников.</a:t>
            </a:r>
          </a:p>
          <a:p>
            <a:pPr>
              <a:buNone/>
            </a:pPr>
            <a:r>
              <a:rPr lang="ru-RU" sz="2000" b="1" dirty="0" smtClean="0"/>
              <a:t>Заключительный этап.</a:t>
            </a:r>
          </a:p>
          <a:p>
            <a:pPr>
              <a:buNone/>
            </a:pPr>
            <a:r>
              <a:rPr lang="ru-RU" sz="2000" b="1" dirty="0" smtClean="0"/>
              <a:t>Оформление результата проекта в виде презентации.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000" b="1" i="1" spc="200" dirty="0">
              <a:ln w="6350">
                <a:noFill/>
              </a:ln>
              <a:gradFill flip="none" rotWithShape="1">
                <a:gsLst>
                  <a:gs pos="17000">
                    <a:srgbClr val="C304C8"/>
                  </a:gs>
                  <a:gs pos="28000">
                    <a:srgbClr val="7030A0"/>
                  </a:gs>
                  <a:gs pos="42000">
                    <a:schemeClr val="accent4">
                      <a:lumMod val="75000"/>
                    </a:schemeClr>
                  </a:gs>
                  <a:gs pos="50000">
                    <a:schemeClr val="accent4">
                      <a:lumMod val="60000"/>
                      <a:lumOff val="40000"/>
                    </a:schemeClr>
                  </a:gs>
                  <a:gs pos="72000">
                    <a:srgbClr val="8F0B73"/>
                  </a:gs>
                  <a:gs pos="83000">
                    <a:srgbClr val="7030A0"/>
                  </a:gs>
                  <a:gs pos="100000">
                    <a:schemeClr val="accent4">
                      <a:lumMod val="50000"/>
                    </a:schemeClr>
                  </a:gs>
                </a:gsLst>
                <a:lin ang="162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Модель трех вопросов.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19" y="2132856"/>
          <a:ext cx="8589642" cy="4179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3214"/>
                <a:gridCol w="2863214"/>
                <a:gridCol w="2863214"/>
              </a:tblGrid>
              <a:tr h="71077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мы знаем?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хотим узнать? 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сделать чтобы узнать?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5691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Пасха-это когда красят яйца. (</a:t>
                      </a:r>
                      <a:r>
                        <a:rPr lang="ru-RU" sz="1800" dirty="0" err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Ульяна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Праздник Пасха, когда все веселятся, играют. (Даша)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Пасху бьются яйцами. (Вика У)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Почему в этот праздник красят яйца? (</a:t>
                      </a:r>
                      <a:r>
                        <a:rPr lang="ru-RU" sz="1800" dirty="0" err="1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Ульяна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такое Пасха? (Артем)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Почему пекут куличи и накрывают на стол? (Кирилл)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Узнать о традициях и истории и символах. (М.А).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Надо посоветоваться и спросить у воспитателей и родителей. (Кирилл)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Почитать стихи, рассказы. (Вероника)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Посмотреть мультфильмы. (М.А)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Основной этап.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Беседа: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 Праздник Пасха»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 Почему мы красим яйца»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«Как в старину готовились к празднику Пасхи»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Рассматривание современных и старинных открыток к празднику «Пасха»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Просмотр презентаций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«День Светлой Пасхи»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«Сувенир – пасхальное яйцо»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Просмотр мультфильмов по теме.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«Узор из мозаики»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«Найди одинаковое яйцо»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«Собери  картинку»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_Головоломка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«Пасхальное яичко»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НОД по ФЭМП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72008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- Сосчитай сколько: «Пасхальная находка»                 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«Продолжи ряд..»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«Лабиринт»</a:t>
            </a:r>
          </a:p>
          <a:p>
            <a:endParaRPr lang="ru-RU" dirty="0"/>
          </a:p>
        </p:txBody>
      </p:sp>
      <p:pic>
        <p:nvPicPr>
          <p:cNvPr id="25603" name="Picture 3" descr="C:\Users\User\Desktop\проект\IMG_20180405_1111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2924944"/>
            <a:ext cx="3456384" cy="2592288"/>
          </a:xfrm>
          <a:prstGeom prst="rect">
            <a:avLst/>
          </a:prstGeom>
          <a:noFill/>
        </p:spPr>
      </p:pic>
      <p:pic>
        <p:nvPicPr>
          <p:cNvPr id="25604" name="Picture 4" descr="C:\Users\User\Desktop\проект\15229150318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2420888"/>
            <a:ext cx="2726350" cy="3635133"/>
          </a:xfrm>
          <a:prstGeom prst="rect">
            <a:avLst/>
          </a:prstGeom>
          <a:noFill/>
        </p:spPr>
      </p:pic>
      <p:pic>
        <p:nvPicPr>
          <p:cNvPr id="25605" name="Picture 5" descr="C:\Users\User\Desktop\проект\15229158444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395366"/>
            <a:ext cx="2574032" cy="3985961"/>
          </a:xfrm>
          <a:prstGeom prst="rect">
            <a:avLst/>
          </a:prstGeom>
          <a:noFill/>
        </p:spPr>
      </p:pic>
      <p:pic>
        <p:nvPicPr>
          <p:cNvPr id="11" name="Picture 3" descr="C:\Users\User\Desktop\проект\IMG_20180405_1111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36168" y="3077344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925</Words>
  <Application>Microsoft Office PowerPoint</Application>
  <PresentationFormat>Экран (4:3)</PresentationFormat>
  <Paragraphs>143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О проекте.</vt:lpstr>
      <vt:lpstr>Актуальность.</vt:lpstr>
      <vt:lpstr>Проблема: </vt:lpstr>
      <vt:lpstr>  Цель:             Знакомство детей с христианским праздником                                         Светлой Пасхи и ее обычаями народов России. </vt:lpstr>
      <vt:lpstr>Этапы реализации проекта. </vt:lpstr>
      <vt:lpstr>Модель трех вопросов.</vt:lpstr>
      <vt:lpstr>Основной этап. Познавательное развитие.</vt:lpstr>
      <vt:lpstr>НОД по ФЭМП</vt:lpstr>
      <vt:lpstr>          Индивидуальная работа</vt:lpstr>
      <vt:lpstr>Сосчитай сколько?</vt:lpstr>
      <vt:lpstr>Беседы:</vt:lpstr>
      <vt:lpstr>Социально- коммуникативное развитие.</vt:lpstr>
      <vt:lpstr>Речевое развитие.</vt:lpstr>
      <vt:lpstr>Рассматривание иллюстраций</vt:lpstr>
      <vt:lpstr>Чтение художественной литературы.</vt:lpstr>
      <vt:lpstr>Художественно-эстетическое развитие.</vt:lpstr>
      <vt:lpstr>Рисование.</vt:lpstr>
      <vt:lpstr>Раскраски.</vt:lpstr>
      <vt:lpstr>Аппликация.</vt:lpstr>
      <vt:lpstr>Лепка</vt:lpstr>
      <vt:lpstr>Музыка.</vt:lpstr>
      <vt:lpstr>Физическое развитие.</vt:lpstr>
      <vt:lpstr>Работа с родителями.</vt:lpstr>
      <vt:lpstr>Консультации, папки передвижки для родителей.</vt:lpstr>
      <vt:lpstr>Итоговое мероприятие.</vt:lpstr>
      <vt:lpstr>Результаты реализации проекта</vt:lpstr>
      <vt:lpstr>Заключительный этап.</vt:lpstr>
      <vt:lpstr>Слайд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</dc:title>
  <dc:creator>Татьяна Ивановна</dc:creator>
  <cp:lastModifiedBy>1</cp:lastModifiedBy>
  <cp:revision>40</cp:revision>
  <dcterms:created xsi:type="dcterms:W3CDTF">2015-05-23T16:55:44Z</dcterms:created>
  <dcterms:modified xsi:type="dcterms:W3CDTF">2019-05-02T10:45:33Z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401504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D6.2.8</vt:lpwstr>
  </property>
</Properties>
</file>