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94" autoAdjust="0"/>
    <p:restoredTop sz="94660"/>
  </p:normalViewPr>
  <p:slideViewPr>
    <p:cSldViewPr>
      <p:cViewPr varScale="1">
        <p:scale>
          <a:sx n="67" d="100"/>
          <a:sy n="67" d="100"/>
        </p:scale>
        <p:origin x="-148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E133C4-9E98-4E73-BC00-DE73A357EC89}" type="datetimeFigureOut">
              <a:rPr lang="ru-RU" smtClean="0"/>
              <a:pPr/>
              <a:t>19.01.2018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6FDFC9-9548-4857-AD55-6DD2E7F6A2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0601445A-BFA6-4834-86DA-832C4927B5F3}" type="slidenum">
              <a:rPr lang="ru-RU" sz="1200">
                <a:latin typeface="+mn-lt"/>
              </a:rPr>
              <a:pPr algn="r">
                <a:defRPr/>
              </a:pPr>
              <a:t>10</a:t>
            </a:fld>
            <a:endParaRPr lang="ru-RU" sz="1200"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569781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82EB2E48-D6F3-4019-B8BD-FB465AC21F77}" type="slidenum">
              <a:rPr lang="ru-RU" sz="1200">
                <a:latin typeface="+mn-lt"/>
              </a:rPr>
              <a:pPr algn="r">
                <a:defRPr/>
              </a:pPr>
              <a:t>11</a:t>
            </a:fld>
            <a:endParaRPr lang="ru-RU" sz="1200"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50574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000108"/>
            <a:ext cx="7772400" cy="147002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Педагогический совет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2571744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«Формы и методы повышения качества образования на уроках истории и обществознания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5286388"/>
            <a:ext cx="30718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Подготовила учитель истории и обществознания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МБОУСОШ № 4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Пономарева Е.А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34975" y="363538"/>
            <a:ext cx="8202613" cy="936625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8371" name="TextBox 6"/>
          <p:cNvSpPr txBox="1">
            <a:spLocks noChangeArrowheads="1"/>
          </p:cNvSpPr>
          <p:nvPr/>
        </p:nvSpPr>
        <p:spPr bwMode="auto">
          <a:xfrm>
            <a:off x="1112838" y="546100"/>
            <a:ext cx="73596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chemeClr val="hlink"/>
                </a:solidFill>
                <a:latin typeface="Comic Sans MS" pitchFamily="66" charset="0"/>
              </a:rPr>
              <a:t>Рефлексия деятельности</a:t>
            </a:r>
            <a:endParaRPr lang="ru-RU" sz="2800" dirty="0">
              <a:solidFill>
                <a:schemeClr val="hlink"/>
              </a:solidFill>
              <a:latin typeface="Comic Sans MS" pitchFamily="66" charset="0"/>
            </a:endParaRPr>
          </a:p>
        </p:txBody>
      </p:sp>
      <p:pic>
        <p:nvPicPr>
          <p:cNvPr id="58372" name="Рисунок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488" y="304800"/>
            <a:ext cx="92075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кругленный прямоугольник 7"/>
          <p:cNvSpPr/>
          <p:nvPr/>
        </p:nvSpPr>
        <p:spPr>
          <a:xfrm>
            <a:off x="406400" y="1547813"/>
            <a:ext cx="8202613" cy="4837112"/>
          </a:xfrm>
          <a:prstGeom prst="roundRect">
            <a:avLst>
              <a:gd name="adj" fmla="val 1639"/>
            </a:avLst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71525" y="1851025"/>
            <a:ext cx="7513638" cy="1006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2000" i="1" dirty="0" smtClean="0">
                <a:solidFill>
                  <a:srgbClr val="FF3300"/>
                </a:solidFill>
                <a:latin typeface="Comic Sans MS" pitchFamily="66" charset="0"/>
              </a:rPr>
              <a:t>«Лесенка </a:t>
            </a:r>
            <a:r>
              <a:rPr lang="ru-RU" sz="2000" i="1" dirty="0">
                <a:solidFill>
                  <a:srgbClr val="FF3300"/>
                </a:solidFill>
                <a:latin typeface="Comic Sans MS" pitchFamily="66" charset="0"/>
              </a:rPr>
              <a:t>успеха»</a:t>
            </a:r>
            <a:r>
              <a:rPr lang="ru-RU" sz="2000" i="1" dirty="0">
                <a:latin typeface="Comic Sans MS" pitchFamily="66" charset="0"/>
              </a:rPr>
              <a:t> – нижняя ступенька – у меня ничего не получилось;  средняя </a:t>
            </a:r>
            <a:r>
              <a:rPr lang="ru-RU" sz="2000" i="1" dirty="0" smtClean="0">
                <a:latin typeface="Comic Sans MS" pitchFamily="66" charset="0"/>
              </a:rPr>
              <a:t>ступенька</a:t>
            </a:r>
            <a:r>
              <a:rPr lang="ru-RU" sz="2000" i="1" dirty="0">
                <a:latin typeface="Comic Sans MS" pitchFamily="66" charset="0"/>
              </a:rPr>
              <a:t>– у меня были проблемы; верхняя ступенька– мне всё удалось.</a:t>
            </a:r>
          </a:p>
        </p:txBody>
      </p:sp>
      <p:sp>
        <p:nvSpPr>
          <p:cNvPr id="9" name="Номер слайда 8"/>
          <p:cNvSpPr txBox="1">
            <a:spLocks noGrp="1"/>
          </p:cNvSpPr>
          <p:nvPr/>
        </p:nvSpPr>
        <p:spPr>
          <a:xfrm>
            <a:off x="6513513" y="6002338"/>
            <a:ext cx="20574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EF434AE-D7C7-4549-A419-38C4CB39576A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10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58380" name="Picture 12" descr="clp63737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3213" y="2859088"/>
            <a:ext cx="3448050" cy="34369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34975" y="363538"/>
            <a:ext cx="8202613" cy="936625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794" name="TextBox 6"/>
          <p:cNvSpPr txBox="1">
            <a:spLocks noChangeArrowheads="1"/>
          </p:cNvSpPr>
          <p:nvPr/>
        </p:nvSpPr>
        <p:spPr bwMode="auto">
          <a:xfrm>
            <a:off x="1127125" y="377825"/>
            <a:ext cx="73596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chemeClr val="hlink"/>
                </a:solidFill>
              </a:rPr>
              <a:t>Рефлексия </a:t>
            </a:r>
          </a:p>
          <a:p>
            <a:pPr algn="ctr"/>
            <a:r>
              <a:rPr lang="ru-RU" sz="2800" b="1">
                <a:solidFill>
                  <a:schemeClr val="hlink"/>
                </a:solidFill>
              </a:rPr>
              <a:t>содержания учебного материала</a:t>
            </a:r>
            <a:r>
              <a:rPr lang="ru-RU" sz="2800">
                <a:solidFill>
                  <a:schemeClr val="hlink"/>
                </a:solidFill>
              </a:rPr>
              <a:t> </a:t>
            </a:r>
            <a:endParaRPr lang="ru-RU" sz="2800">
              <a:solidFill>
                <a:schemeClr val="hlink"/>
              </a:solidFill>
              <a:latin typeface="Calibri" pitchFamily="34" charset="0"/>
            </a:endParaRPr>
          </a:p>
        </p:txBody>
      </p:sp>
      <p:pic>
        <p:nvPicPr>
          <p:cNvPr id="33795" name="Рисунок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488" y="304800"/>
            <a:ext cx="92075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кругленный прямоугольник 7"/>
          <p:cNvSpPr/>
          <p:nvPr/>
        </p:nvSpPr>
        <p:spPr>
          <a:xfrm>
            <a:off x="449263" y="1490663"/>
            <a:ext cx="8202612" cy="4837112"/>
          </a:xfrm>
          <a:prstGeom prst="roundRect">
            <a:avLst>
              <a:gd name="adj" fmla="val 1639"/>
            </a:avLst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57238" y="2328863"/>
            <a:ext cx="7513637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dirty="0"/>
              <a:t> </a:t>
            </a:r>
            <a:r>
              <a:rPr lang="ru-RU" sz="2000" b="1" i="1" dirty="0">
                <a:latin typeface="Comic Sans MS" pitchFamily="66" charset="0"/>
              </a:rPr>
              <a:t>«</a:t>
            </a:r>
            <a:r>
              <a:rPr lang="ru-RU" sz="2000" b="1" i="1" dirty="0" err="1">
                <a:latin typeface="Comic Sans MS" pitchFamily="66" charset="0"/>
              </a:rPr>
              <a:t>Плюс-минус-интересно</a:t>
            </a:r>
            <a:r>
              <a:rPr lang="ru-RU" sz="2000" b="1" i="1" dirty="0">
                <a:latin typeface="Comic Sans MS" pitchFamily="66" charset="0"/>
              </a:rPr>
              <a:t>»</a:t>
            </a:r>
          </a:p>
          <a:p>
            <a:endParaRPr lang="ru-RU" sz="2000" b="1" i="1" dirty="0"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ru-RU" sz="2000" b="1" i="1" dirty="0" err="1">
                <a:latin typeface="Comic Sans MS" pitchFamily="66" charset="0"/>
              </a:rPr>
              <a:t>Синквейн</a:t>
            </a:r>
            <a:endParaRPr lang="ru-RU" sz="2000" b="1" i="1" dirty="0">
              <a:latin typeface="Comic Sans MS" pitchFamily="66" charset="0"/>
            </a:endParaRPr>
          </a:p>
          <a:p>
            <a:endParaRPr lang="ru-RU" sz="2000" b="1" i="1" dirty="0">
              <a:latin typeface="Comic Sans MS" pitchFamily="66" charset="0"/>
            </a:endParaRPr>
          </a:p>
        </p:txBody>
      </p:sp>
      <p:sp>
        <p:nvSpPr>
          <p:cNvPr id="9" name="Номер слайда 8"/>
          <p:cNvSpPr txBox="1">
            <a:spLocks noGrp="1"/>
          </p:cNvSpPr>
          <p:nvPr/>
        </p:nvSpPr>
        <p:spPr>
          <a:xfrm>
            <a:off x="6513513" y="6002338"/>
            <a:ext cx="20574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536441C-82DB-4624-9E10-ED95D70ACE66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11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Подводя итоги…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28750" y="1857375"/>
          <a:ext cx="6468134" cy="2728928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2155594"/>
                <a:gridCol w="2155594"/>
                <a:gridCol w="2156946"/>
              </a:tblGrid>
              <a:tr h="80263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>
                          <a:latin typeface="Times New Roman" pitchFamily="18" charset="0"/>
                          <a:cs typeface="Times New Roman" pitchFamily="18" charset="0"/>
                        </a:rPr>
                        <a:t>Плюс</a:t>
                      </a:r>
                      <a:endParaRPr lang="ru-RU" sz="3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>
                          <a:latin typeface="Times New Roman" pitchFamily="18" charset="0"/>
                          <a:cs typeface="Times New Roman" pitchFamily="18" charset="0"/>
                        </a:rPr>
                        <a:t>Минус</a:t>
                      </a:r>
                      <a:endParaRPr lang="ru-RU" sz="3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dirty="0">
                          <a:latin typeface="Times New Roman" pitchFamily="18" charset="0"/>
                          <a:cs typeface="Times New Roman" pitchFamily="18" charset="0"/>
                        </a:rPr>
                        <a:t>Интересно</a:t>
                      </a:r>
                      <a:endParaRPr lang="ru-RU" sz="3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92629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что понравилось на уроке, что вызвало положительные эмоции</a:t>
                      </a:r>
                      <a:endParaRPr lang="ru-RU" sz="3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что не понравилось на уроке, показалось скучным, осталось непонятным</a:t>
                      </a:r>
                      <a:endParaRPr lang="ru-RU" sz="3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все любопытные факты, о которых вы узнали на уроке</a:t>
                      </a:r>
                      <a:endParaRPr lang="ru-RU" sz="3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sz="6000" smtClean="0">
                <a:latin typeface="Arial Black" pitchFamily="34" charset="0"/>
                <a:cs typeface="Arial" charset="0"/>
              </a:rPr>
              <a:t>Благодарю 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проанализировать деятельность школы по повышению качества знаний учащихся; побуждение учителей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учеников к активной деятельности по повышению качества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образования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Цель: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Качество образования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социальная категория, определяющая состояние и результативность процесса образования в обществе, его соответствие потребностям и ожиданиям общества в развитии и формировании гражданских, бытовых и профессиональных компетенций личности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Формы работы: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Групповая работа</a:t>
            </a:r>
          </a:p>
          <a:p>
            <a:pPr algn="ctr"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Методы: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Словесно-логический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Исследовательский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Наглядно-иллюстративный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Дифференцированный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Системно-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подход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уроках истории: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85794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Актуализация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означает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что нужно сделать знания актуальными, нужными в данный момент, т.е. «освежить» прежние знания и способы деятельности в памяти.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-видеосюжеты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«историческая цепочка»;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«историческая перестрелка»;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«исторический снежный ком»;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«историческая разминка»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857496"/>
            <a:ext cx="7572375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Проектная деятельность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деятельность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направленная на решение конкретной проблемы, на достижение оптимальным способом заранее запланированного результата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тестовые вопросы, схемы, «заполни пропуски»;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взаимопроверка и критерии оценивания;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диагностические карты 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контроль «западающих» тем;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карточки для «конкретного» ученика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Подготовка к экзамену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00042"/>
            <a:ext cx="8229600" cy="4525963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современной педагогике под </a:t>
            </a:r>
            <a:r>
              <a:rPr lang="ru-RU" sz="4400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рефлексией </a:t>
            </a: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понимают самоанализ деятельности и её  результатов.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28596" y="1571612"/>
            <a:ext cx="8202613" cy="4837112"/>
          </a:xfrm>
          <a:prstGeom prst="roundRect">
            <a:avLst>
              <a:gd name="adj" fmla="val 1639"/>
            </a:avLst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8241" name="Rectangle 1"/>
          <p:cNvSpPr>
            <a:spLocks noChangeArrowheads="1"/>
          </p:cNvSpPr>
          <p:nvPr/>
        </p:nvSpPr>
        <p:spPr bwMode="auto">
          <a:xfrm>
            <a:off x="428596" y="1661993"/>
            <a:ext cx="792961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	«Три М»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	Учащимся предлагается назвать три момента, которые у них получились хорошо в процессе урока, и предложить одно действие, которое улучшит их работу на следующем уроке.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34975" y="363538"/>
            <a:ext cx="8202613" cy="936625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488" y="304800"/>
            <a:ext cx="92075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1112838" y="546100"/>
            <a:ext cx="73596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chemeClr val="hlink"/>
                </a:solidFill>
                <a:latin typeface="Comic Sans MS" pitchFamily="66" charset="0"/>
              </a:rPr>
              <a:t>Рефлексия деятельности</a:t>
            </a:r>
            <a:endParaRPr lang="ru-RU" sz="2800" dirty="0">
              <a:solidFill>
                <a:schemeClr val="hlink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110</TotalTime>
  <Words>292</Words>
  <PresentationFormat>Экран (4:3)</PresentationFormat>
  <Paragraphs>55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Педагогический совет</vt:lpstr>
      <vt:lpstr>Цель:</vt:lpstr>
      <vt:lpstr>Слайд 3</vt:lpstr>
      <vt:lpstr>На уроках истории:</vt:lpstr>
      <vt:lpstr>Слайд 5</vt:lpstr>
      <vt:lpstr>Проектная деятельность - деятельность, направленная на решение конкретной проблемы, на достижение оптимальным способом заранее запланированного результата. </vt:lpstr>
      <vt:lpstr>Подготовка к экзамену</vt:lpstr>
      <vt:lpstr>Слайд 8</vt:lpstr>
      <vt:lpstr>Слайд 9</vt:lpstr>
      <vt:lpstr>Слайд 10</vt:lpstr>
      <vt:lpstr>Слайд 11</vt:lpstr>
      <vt:lpstr>Подводя итоги…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совет</dc:title>
  <dc:creator>Даниил</dc:creator>
  <cp:lastModifiedBy>User</cp:lastModifiedBy>
  <cp:revision>20</cp:revision>
  <dcterms:created xsi:type="dcterms:W3CDTF">2018-01-18T13:54:36Z</dcterms:created>
  <dcterms:modified xsi:type="dcterms:W3CDTF">2018-01-19T08:37:37Z</dcterms:modified>
</cp:coreProperties>
</file>