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01" r:id="rId11"/>
    <p:sldId id="302" r:id="rId12"/>
    <p:sldId id="265" r:id="rId13"/>
    <p:sldId id="266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93" r:id="rId25"/>
    <p:sldId id="278" r:id="rId26"/>
    <p:sldId id="279" r:id="rId27"/>
    <p:sldId id="280" r:id="rId28"/>
    <p:sldId id="281" r:id="rId29"/>
    <p:sldId id="282" r:id="rId30"/>
    <p:sldId id="283" r:id="rId31"/>
    <p:sldId id="285" r:id="rId32"/>
    <p:sldId id="284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4" r:id="rId41"/>
    <p:sldId id="295" r:id="rId42"/>
    <p:sldId id="297" r:id="rId43"/>
    <p:sldId id="296" r:id="rId44"/>
    <p:sldId id="300" r:id="rId45"/>
    <p:sldId id="298" r:id="rId46"/>
    <p:sldId id="299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E21DB-53FE-4F93-BD10-A16E09CF2B37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2671A-D264-4917-9109-C040E92F23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22671A-D264-4917-9109-C040E92F2305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65618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Предметно-развивающая среда              в средней группе «Радуга» в рамках ФГОС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>
              <a:spcBef>
                <a:spcPts val="65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ru-RU" dirty="0" smtClean="0"/>
              <a:t>Структурное подразделение детский сад «Улыбка», МКОУ «</a:t>
            </a:r>
            <a:r>
              <a:rPr lang="ru-RU" dirty="0" err="1" smtClean="0"/>
              <a:t>Убинская</a:t>
            </a:r>
            <a:r>
              <a:rPr lang="ru-RU" dirty="0" smtClean="0"/>
              <a:t> средняя школа №2»</a:t>
            </a:r>
            <a:endParaRPr lang="en-US" dirty="0" smtClean="0"/>
          </a:p>
          <a:p>
            <a:r>
              <a:rPr lang="ru-RU" dirty="0" err="1" smtClean="0"/>
              <a:t>Тартынская</a:t>
            </a:r>
            <a:r>
              <a:rPr lang="ru-RU" dirty="0" smtClean="0"/>
              <a:t> М.А.</a:t>
            </a:r>
          </a:p>
          <a:p>
            <a:r>
              <a:rPr lang="ru-RU" dirty="0" smtClean="0"/>
              <a:t>2017г. 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Наша группа « Радуга»</a:t>
            </a:r>
            <a:endParaRPr lang="ru-RU" dirty="0"/>
          </a:p>
        </p:txBody>
      </p:sp>
      <p:pic>
        <p:nvPicPr>
          <p:cNvPr id="1026" name="Picture 2" descr="C:\Users\User\Desktop\Новая папка (7)\IMG_20161213_172607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628800"/>
            <a:ext cx="5616624" cy="4248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Desktop\Новая папка (7)\IMG_20161213_172625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356992"/>
            <a:ext cx="4139952" cy="31049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24712"/>
          </a:xfrm>
        </p:spPr>
        <p:txBody>
          <a:bodyPr/>
          <a:lstStyle/>
          <a:p>
            <a:pPr algn="ctr"/>
            <a:r>
              <a:rPr lang="ru-RU" dirty="0" smtClean="0"/>
              <a:t>Наша спальня.</a:t>
            </a:r>
            <a:endParaRPr lang="ru-RU" dirty="0"/>
          </a:p>
        </p:txBody>
      </p:sp>
      <p:pic>
        <p:nvPicPr>
          <p:cNvPr id="2050" name="Picture 2" descr="C:\Users\User\Desktop\Новая папка (7)\IMG_20161213_1703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700808"/>
            <a:ext cx="6552728" cy="4914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147248" cy="129614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18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Направление: Художественно — эстетическое развитие. </a:t>
            </a:r>
            <a:r>
              <a:rPr lang="ru-RU" sz="1600" b="1" i="1" u="sng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i="1" u="sng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i="1" u="sng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i="1" u="sng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i="1" u="sng" dirty="0" smtClean="0">
                <a:solidFill>
                  <a:srgbClr val="00664D"/>
                </a:solidFill>
                <a:latin typeface="Arial" pitchFamily="34" charset="0"/>
                <a:cs typeface="Arial" pitchFamily="34" charset="0"/>
              </a:rPr>
              <a:t>В Центре «Творческая мастерская»</a:t>
            </a:r>
            <a:r>
              <a:rPr lang="ru-RU" sz="1600" b="1" u="sng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>находится материал и оборудование для художественно-творческой деятельности: рисования, лепки и аппликации. По желанию ребенок может найти и воспользоваться необходимым, для воплощения своих творческих идей, замыслов, фантазии. К данному центру имеется свободный доступ</a:t>
            </a:r>
            <a:br>
              <a:rPr lang="ru-RU" sz="1600" b="1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Calibri" pitchFamily="34" charset="0"/>
                <a:ea typeface="AR PL SungtiL GB" charset="0"/>
                <a:cs typeface="AR PL SungtiL GB" charset="0"/>
              </a:rPr>
              <a:t>Центр ИЗО или уголок творчества </a:t>
            </a:r>
            <a:endParaRPr lang="ru-RU" sz="32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User\Desktop\х-э р\DSC_04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67544" y="2780928"/>
            <a:ext cx="4038600" cy="2692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C:\Users\User\Desktop\х-э р\DSC_04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139952" y="3117987"/>
            <a:ext cx="2493342" cy="37400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2" descr="C:\Users\User\Desktop\Новая папка (7)\IMG_20161213_1442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3645024"/>
            <a:ext cx="2627784" cy="19708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i="1" u="sng" dirty="0" smtClean="0">
                <a:solidFill>
                  <a:srgbClr val="00B050"/>
                </a:solidFill>
                <a:latin typeface="Arial" pitchFamily="34" charset="0"/>
                <a:ea typeface="AR PL SungtiL GB" charset="0"/>
                <a:cs typeface="Arial" pitchFamily="34" charset="0"/>
              </a:rPr>
              <a:t>Центр </a:t>
            </a:r>
            <a:r>
              <a:rPr lang="ru-RU" sz="3200" b="1" i="1" u="sng" dirty="0" err="1" smtClean="0">
                <a:solidFill>
                  <a:srgbClr val="00B050"/>
                </a:solidFill>
                <a:latin typeface="Arial" pitchFamily="34" charset="0"/>
                <a:ea typeface="AR PL SungtiL GB" charset="0"/>
                <a:cs typeface="Arial" pitchFamily="34" charset="0"/>
              </a:rPr>
              <a:t>музыкально-театрализован-ной</a:t>
            </a:r>
            <a:r>
              <a:rPr lang="ru-RU" sz="3200" b="1" i="1" u="sng" dirty="0" smtClean="0">
                <a:solidFill>
                  <a:srgbClr val="00B050"/>
                </a:solidFill>
                <a:latin typeface="Arial" pitchFamily="34" charset="0"/>
                <a:ea typeface="AR PL SungtiL GB" charset="0"/>
                <a:cs typeface="Arial" pitchFamily="34" charset="0"/>
              </a:rPr>
              <a:t> деятельности</a:t>
            </a:r>
            <a:endParaRPr lang="ru-RU" sz="3200" i="1" u="sng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х-э р\DSC_03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79922" y="1935163"/>
            <a:ext cx="6584156" cy="4389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Музыкальный уголок</a:t>
            </a:r>
            <a:endParaRPr lang="ru-RU" sz="4000" b="1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9" name="Picture 3" descr="C:\Users\User\Desktop\х-э р\DSC_03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2791619"/>
            <a:ext cx="4038600" cy="269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18" name="Picture 2" descr="C:\Users\User\Desktop\х-э р\DSC_038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648200" y="2791619"/>
            <a:ext cx="4038600" cy="269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 (7)\IMG_20161209_1601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2780928"/>
            <a:ext cx="4536504" cy="34023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195" name="Picture 3" descr="C:\Users\User\Desktop\Новая папка (7)\IMG_20161209_160148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5052053" cy="3789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6" name="Picture 4" descr="C:\Users\User\Desktop\МАТЕРИАЛСРЕДНЯЯ ГРУППА\музыка\музыкальные профессии\6751c838be1b44264abb2fb820a4d1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4365104"/>
            <a:ext cx="1089754" cy="1556792"/>
          </a:xfrm>
          <a:prstGeom prst="rect">
            <a:avLst/>
          </a:prstGeom>
          <a:noFill/>
        </p:spPr>
      </p:pic>
      <p:pic>
        <p:nvPicPr>
          <p:cNvPr id="8197" name="Picture 5" descr="C:\Users\User\Desktop\МАТЕРИАЛСРЕДНЯЯ ГРУППА\музыка\музыкальные профессии\9krgzfdhBGU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28678" y="404664"/>
            <a:ext cx="2983188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Театральный уголок</a:t>
            </a:r>
            <a:endParaRPr lang="ru-RU" sz="4800" b="1" i="1" u="sng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User\Desktop\х-э р\DSC_03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060848"/>
            <a:ext cx="6335688" cy="42237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х-э р\DSC_03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60648"/>
            <a:ext cx="5112568" cy="34083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C:\Users\User\Desktop\х-э р\DSC_03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789040"/>
            <a:ext cx="4139952" cy="27599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269" name="Picture 5" descr="C:\Users\User\Desktop\Новая папка (7)\IMG_20161209_1601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1862826"/>
            <a:ext cx="4608512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Уголок </a:t>
            </a:r>
            <a:r>
              <a:rPr lang="ru-RU" dirty="0" err="1" smtClean="0">
                <a:solidFill>
                  <a:srgbClr val="00B050"/>
                </a:solidFill>
              </a:rPr>
              <a:t>ряжения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3314" name="Picture 2" descr="C:\Users\User\Desktop\х-э р\DSC_03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060848"/>
            <a:ext cx="4038600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315" name="Picture 3" descr="C:\Users\User\Desktop\х-э р\DSC_039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060848"/>
            <a:ext cx="4038600" cy="38884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305800" cy="121274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Направление: Речевое развитие                             </a:t>
            </a: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200" b="1" i="1" u="sng" dirty="0" smtClean="0">
                <a:solidFill>
                  <a:srgbClr val="009973"/>
                </a:solidFill>
                <a:latin typeface="Arial" pitchFamily="34" charset="0"/>
                <a:cs typeface="Arial" pitchFamily="34" charset="0"/>
              </a:rPr>
              <a:t>Центр «Книги» : «В гостях у сказки» </a:t>
            </a:r>
            <a:r>
              <a:rPr lang="ru-RU" sz="22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200" b="1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> играет существенную роль в формировании у детей интереса и любви к художественной литературе. В этом уголке ребенок имеет </a:t>
            </a:r>
            <a:r>
              <a:rPr lang="ru-RU" sz="2000" b="1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>возможност</a:t>
            </a:r>
            <a:r>
              <a:rPr lang="ru-RU" sz="2000" b="1" dirty="0" smtClean="0">
                <a:solidFill>
                  <a:srgbClr val="2D2DB9"/>
                </a:solidFill>
              </a:rPr>
              <a:t>ь </a:t>
            </a:r>
            <a:r>
              <a:rPr lang="ru-RU" sz="2200" b="1" dirty="0" smtClean="0">
                <a:solidFill>
                  <a:srgbClr val="2D2DB9"/>
                </a:solidFill>
              </a:rPr>
              <a:t>самостоятельно, по своему вкусу выбрать книгу и спокойно рассмотреть ее с яркими иллюстрациями.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C:\Users\User\Desktop\р-р\DSC_037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348880"/>
            <a:ext cx="5651612" cy="4248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9" name="Picture 3" descr="C:\Users\User\Desktop\р-р\IMG_20161209_1700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3933056"/>
            <a:ext cx="3384376" cy="25382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136904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650"/>
              </a:spcBef>
              <a:buClr>
                <a:srgbClr val="0070C0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>Предметно-развивающая среда в ДОУ</a:t>
            </a:r>
            <a:endParaRPr lang="ru-RU" sz="3200" b="1" dirty="0" smtClean="0">
              <a:solidFill>
                <a:srgbClr val="0070C0"/>
              </a:solidFill>
            </a:endParaRPr>
          </a:p>
          <a:p>
            <a:pPr algn="ctr">
              <a:lnSpc>
                <a:spcPct val="100000"/>
              </a:lnSpc>
              <a:spcBef>
                <a:spcPts val="650"/>
              </a:spcBef>
              <a:buClr>
                <a:srgbClr val="0070C0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en-US" dirty="0" err="1" smtClean="0">
                <a:solidFill>
                  <a:srgbClr val="0070C0"/>
                </a:solidFill>
              </a:rPr>
              <a:t>Особо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актуально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на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сегодняшний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день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стоит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вопрос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организации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предметно-развивающей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среды</a:t>
            </a:r>
            <a:r>
              <a:rPr lang="en-US" dirty="0" smtClean="0">
                <a:solidFill>
                  <a:srgbClr val="0070C0"/>
                </a:solidFill>
              </a:rPr>
              <a:t> ДОУ. </a:t>
            </a:r>
            <a:r>
              <a:rPr lang="en-US" dirty="0" err="1" smtClean="0">
                <a:solidFill>
                  <a:srgbClr val="0070C0"/>
                </a:solidFill>
              </a:rPr>
              <a:t>Это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связано</a:t>
            </a:r>
            <a:r>
              <a:rPr lang="en-US" dirty="0" smtClean="0">
                <a:solidFill>
                  <a:srgbClr val="0070C0"/>
                </a:solidFill>
              </a:rPr>
              <a:t> с </a:t>
            </a:r>
            <a:r>
              <a:rPr lang="en-US" dirty="0" err="1" smtClean="0">
                <a:solidFill>
                  <a:srgbClr val="0070C0"/>
                </a:solidFill>
              </a:rPr>
              <a:t>введением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Федерального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государственного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образовательного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стандарта</a:t>
            </a:r>
            <a:r>
              <a:rPr lang="en-US" dirty="0" smtClean="0">
                <a:solidFill>
                  <a:srgbClr val="0070C0"/>
                </a:solidFill>
              </a:rPr>
              <a:t> (ФГОС) к </a:t>
            </a:r>
            <a:r>
              <a:rPr lang="en-US" dirty="0" err="1" smtClean="0">
                <a:solidFill>
                  <a:srgbClr val="0070C0"/>
                </a:solidFill>
              </a:rPr>
              <a:t>структуре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основной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общеобразовательной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программы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дошкольного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образования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</a:p>
          <a:p>
            <a:pPr algn="ctr">
              <a:lnSpc>
                <a:spcPct val="100000"/>
              </a:lnSpc>
              <a:spcBef>
                <a:spcPts val="650"/>
              </a:spcBef>
              <a:buClr>
                <a:srgbClr val="0070C0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en-US" dirty="0" smtClean="0">
                <a:solidFill>
                  <a:srgbClr val="0070C0"/>
                </a:solidFill>
              </a:rPr>
              <a:t>В </a:t>
            </a:r>
            <a:r>
              <a:rPr lang="en-US" dirty="0" err="1" smtClean="0">
                <a:solidFill>
                  <a:srgbClr val="0070C0"/>
                </a:solidFill>
              </a:rPr>
              <a:t>соответствии</a:t>
            </a:r>
            <a:r>
              <a:rPr lang="en-US" dirty="0" smtClean="0">
                <a:solidFill>
                  <a:srgbClr val="0070C0"/>
                </a:solidFill>
              </a:rPr>
              <a:t> с ФГОС </a:t>
            </a:r>
            <a:r>
              <a:rPr lang="en-US" dirty="0" err="1" smtClean="0">
                <a:solidFill>
                  <a:srgbClr val="0070C0"/>
                </a:solidFill>
              </a:rPr>
              <a:t>программа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должна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строиться</a:t>
            </a:r>
            <a:r>
              <a:rPr lang="en-US" dirty="0" smtClean="0">
                <a:solidFill>
                  <a:srgbClr val="0070C0"/>
                </a:solidFill>
              </a:rPr>
              <a:t> с </a:t>
            </a:r>
            <a:r>
              <a:rPr lang="en-US" dirty="0" err="1" smtClean="0">
                <a:solidFill>
                  <a:srgbClr val="0070C0"/>
                </a:solidFill>
              </a:rPr>
              <a:t>учетом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принципа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интеграции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образовательных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областей</a:t>
            </a:r>
            <a:r>
              <a:rPr lang="en-US" dirty="0" smtClean="0">
                <a:solidFill>
                  <a:srgbClr val="0070C0"/>
                </a:solidFill>
              </a:rPr>
              <a:t> и в </a:t>
            </a:r>
            <a:r>
              <a:rPr lang="en-US" dirty="0" err="1" smtClean="0">
                <a:solidFill>
                  <a:srgbClr val="0070C0"/>
                </a:solidFill>
              </a:rPr>
              <a:t>соответствии</a:t>
            </a:r>
            <a:r>
              <a:rPr lang="en-US" dirty="0" smtClean="0">
                <a:solidFill>
                  <a:srgbClr val="0070C0"/>
                </a:solidFill>
              </a:rPr>
              <a:t> с </a:t>
            </a:r>
            <a:r>
              <a:rPr lang="en-US" dirty="0" err="1" smtClean="0">
                <a:solidFill>
                  <a:srgbClr val="0070C0"/>
                </a:solidFill>
              </a:rPr>
              <a:t>возрастными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возможностями</a:t>
            </a:r>
            <a:r>
              <a:rPr lang="en-US" dirty="0" smtClean="0">
                <a:solidFill>
                  <a:srgbClr val="0070C0"/>
                </a:solidFill>
              </a:rPr>
              <a:t> и </a:t>
            </a:r>
            <a:r>
              <a:rPr lang="en-US" dirty="0" err="1" smtClean="0">
                <a:solidFill>
                  <a:srgbClr val="0070C0"/>
                </a:solidFill>
              </a:rPr>
              <a:t>особенностями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воспитанников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  <a:r>
              <a:rPr lang="en-US" dirty="0" err="1" smtClean="0">
                <a:solidFill>
                  <a:srgbClr val="0070C0"/>
                </a:solidFill>
              </a:rPr>
              <a:t>Решение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программных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образовательных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задач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предусматривается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не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только</a:t>
            </a:r>
            <a:r>
              <a:rPr lang="en-US" dirty="0" smtClean="0">
                <a:solidFill>
                  <a:srgbClr val="0070C0"/>
                </a:solidFill>
              </a:rPr>
              <a:t> в </a:t>
            </a:r>
            <a:r>
              <a:rPr lang="en-US" dirty="0" err="1" smtClean="0">
                <a:solidFill>
                  <a:srgbClr val="0070C0"/>
                </a:solidFill>
              </a:rPr>
              <a:t>совместной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де</a:t>
            </a:r>
            <a:r>
              <a:rPr lang="ru-RU" dirty="0" smtClean="0">
                <a:solidFill>
                  <a:srgbClr val="0070C0"/>
                </a:solidFill>
              </a:rPr>
              <a:t>я</a:t>
            </a:r>
            <a:r>
              <a:rPr lang="en-US" dirty="0" err="1" smtClean="0">
                <a:solidFill>
                  <a:srgbClr val="0070C0"/>
                </a:solidFill>
              </a:rPr>
              <a:t>тельности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взрослого</a:t>
            </a:r>
            <a:r>
              <a:rPr lang="en-US" dirty="0" smtClean="0">
                <a:solidFill>
                  <a:srgbClr val="0070C0"/>
                </a:solidFill>
              </a:rPr>
              <a:t> и </a:t>
            </a:r>
            <a:r>
              <a:rPr lang="en-US" dirty="0" err="1" smtClean="0">
                <a:solidFill>
                  <a:srgbClr val="0070C0"/>
                </a:solidFill>
              </a:rPr>
              <a:t>детей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но</a:t>
            </a:r>
            <a:r>
              <a:rPr lang="en-US" dirty="0" smtClean="0">
                <a:solidFill>
                  <a:srgbClr val="0070C0"/>
                </a:solidFill>
              </a:rPr>
              <a:t> и в </a:t>
            </a:r>
            <a:r>
              <a:rPr lang="en-US" dirty="0" err="1" smtClean="0">
                <a:solidFill>
                  <a:srgbClr val="0070C0"/>
                </a:solidFill>
              </a:rPr>
              <a:t>самостоятельной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деятельности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детей</a:t>
            </a:r>
            <a:r>
              <a:rPr lang="en-US" dirty="0" smtClean="0">
                <a:solidFill>
                  <a:srgbClr val="0070C0"/>
                </a:solidFill>
              </a:rPr>
              <a:t>, а </a:t>
            </a:r>
            <a:r>
              <a:rPr lang="en-US" dirty="0" err="1" smtClean="0">
                <a:solidFill>
                  <a:srgbClr val="0070C0"/>
                </a:solidFill>
              </a:rPr>
              <a:t>также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проведении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режимных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моментов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</a:p>
          <a:p>
            <a:pPr algn="ctr">
              <a:lnSpc>
                <a:spcPct val="100000"/>
              </a:lnSpc>
              <a:spcBef>
                <a:spcPts val="650"/>
              </a:spcBef>
              <a:buClr>
                <a:srgbClr val="0070C0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en-US" dirty="0" err="1" smtClean="0">
                <a:solidFill>
                  <a:srgbClr val="0070C0"/>
                </a:solidFill>
              </a:rPr>
              <a:t>Всем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известно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n-US" dirty="0" err="1" smtClean="0">
                <a:solidFill>
                  <a:srgbClr val="0070C0"/>
                </a:solidFill>
              </a:rPr>
              <a:t>что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основной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формой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работы</a:t>
            </a:r>
            <a:r>
              <a:rPr lang="en-US" dirty="0" smtClean="0">
                <a:solidFill>
                  <a:srgbClr val="0070C0"/>
                </a:solidFill>
              </a:rPr>
              <a:t> с </a:t>
            </a:r>
            <a:r>
              <a:rPr lang="en-US" dirty="0" err="1" smtClean="0">
                <a:solidFill>
                  <a:srgbClr val="0070C0"/>
                </a:solidFill>
              </a:rPr>
              <a:t>дошкольниками</a:t>
            </a:r>
            <a:r>
              <a:rPr lang="en-US" dirty="0" smtClean="0">
                <a:solidFill>
                  <a:srgbClr val="0070C0"/>
                </a:solidFill>
              </a:rPr>
              <a:t> и </a:t>
            </a:r>
            <a:r>
              <a:rPr lang="en-US" dirty="0" err="1" smtClean="0">
                <a:solidFill>
                  <a:srgbClr val="0070C0"/>
                </a:solidFill>
              </a:rPr>
              <a:t>ведущим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видом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деятельности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детей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является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игра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  <a:r>
              <a:rPr lang="en-US" dirty="0" err="1" smtClean="0">
                <a:solidFill>
                  <a:srgbClr val="0070C0"/>
                </a:solidFill>
              </a:rPr>
              <a:t>Именно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поэтому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мы воспитатели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испытыва</a:t>
            </a:r>
            <a:r>
              <a:rPr lang="ru-RU" dirty="0" smtClean="0">
                <a:solidFill>
                  <a:srgbClr val="0070C0"/>
                </a:solidFill>
              </a:rPr>
              <a:t>ем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повышенный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интерес</a:t>
            </a:r>
            <a:r>
              <a:rPr lang="en-US" dirty="0" smtClean="0">
                <a:solidFill>
                  <a:srgbClr val="0070C0"/>
                </a:solidFill>
              </a:rPr>
              <a:t> к </a:t>
            </a:r>
            <a:r>
              <a:rPr lang="en-US" dirty="0" err="1" smtClean="0">
                <a:solidFill>
                  <a:srgbClr val="0070C0"/>
                </a:solidFill>
              </a:rPr>
              <a:t>обновлению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предметно-развивающей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среды</a:t>
            </a:r>
            <a:r>
              <a:rPr lang="en-US" dirty="0" smtClean="0">
                <a:solidFill>
                  <a:srgbClr val="0070C0"/>
                </a:solidFill>
              </a:rPr>
              <a:t> ДОУ.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980728"/>
            <a:ext cx="8007424" cy="504056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  <a:buFontTx/>
              <a:buChar char="-"/>
            </a:pPr>
            <a:r>
              <a:rPr lang="ru-RU" sz="2000" b="1" i="1" u="sng" dirty="0" smtClean="0">
                <a:solidFill>
                  <a:srgbClr val="00B050"/>
                </a:solidFill>
                <a:latin typeface="Arial" pitchFamily="34" charset="0"/>
                <a:ea typeface="AR PL SungtiL GB" charset="0"/>
                <a:cs typeface="Arial" pitchFamily="34" charset="0"/>
              </a:rPr>
              <a:t>Центр речевого развития или уголок речи и грамотности</a:t>
            </a:r>
          </a:p>
        </p:txBody>
      </p:sp>
      <p:pic>
        <p:nvPicPr>
          <p:cNvPr id="15362" name="Picture 2" descr="C:\Users\User\Desktop\презентации по уголкам\марина\DSC048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700808"/>
            <a:ext cx="3327834" cy="443711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3" name="Picture 3" descr="C:\Users\User\Desktop\р-р\DSC_04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1772816"/>
            <a:ext cx="5328592" cy="4608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80920" cy="1224136"/>
          </a:xfrm>
        </p:spPr>
        <p:txBody>
          <a:bodyPr/>
          <a:lstStyle/>
          <a:p>
            <a:pPr algn="ctr"/>
            <a:r>
              <a:rPr lang="ru-RU" sz="3200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Направление: Познавательное развитие.</a:t>
            </a:r>
            <a:endParaRPr lang="ru-RU" sz="3200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060848"/>
            <a:ext cx="8051232" cy="215352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i="1" u="sng" dirty="0" smtClean="0">
                <a:solidFill>
                  <a:schemeClr val="accent2"/>
                </a:solidFill>
              </a:rPr>
              <a:t>Центр «Природы»</a:t>
            </a:r>
            <a:r>
              <a:rPr lang="ru-RU" sz="2400" b="1" dirty="0" smtClean="0">
                <a:solidFill>
                  <a:schemeClr val="accent2"/>
                </a:solidFill>
              </a:rPr>
              <a:t> </a:t>
            </a:r>
            <a:r>
              <a:rPr lang="ru-RU" sz="2400" dirty="0" smtClean="0"/>
              <a:t>включает в себя экологическую деятельность. В данном уголке содержатся различные виды комнатных растений, на которых удобно демонстрировать видоизменения частей растения, инструменты по уходу за этими растениями: палочки для рыхления, пульверизатор, лейки и др. Помимо комнатных растений, в данном центре оформлены  мини музеи (Зоопарк, В мире животных, Динозавры, скворечник </a:t>
            </a:r>
            <a:r>
              <a:rPr lang="ru-RU" sz="2400" dirty="0" err="1" smtClean="0"/>
              <a:t>т.д</a:t>
            </a:r>
            <a:r>
              <a:rPr lang="ru-RU" sz="2400" dirty="0" smtClean="0"/>
              <a:t>).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поз\DSC_0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124744"/>
            <a:ext cx="5328592" cy="530326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презентации по уголкам\марина\DSC048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5916149" cy="4437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435" name="Picture 3" descr="C:\Users\User\Desktop\презентации по уголкам\марина\DSC048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3563634"/>
            <a:ext cx="4392488" cy="32943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04088"/>
            <a:ext cx="8439472" cy="2076840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       </a:t>
            </a:r>
            <a:br>
              <a:rPr lang="ru-RU" sz="5400" dirty="0" smtClean="0"/>
            </a:br>
            <a:r>
              <a:rPr lang="ru-RU" sz="2200" dirty="0" smtClean="0"/>
              <a:t>          </a:t>
            </a:r>
            <a:r>
              <a:rPr lang="ru-RU" sz="2200" b="1" i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Центр опытно-экспериментальной деятельности. </a:t>
            </a:r>
            <a:r>
              <a:rPr lang="ru-RU" sz="22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                  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В нем находится материал, для осуществления опытной деятельности:  лупы, колбы, мерные стаканчики, воронки, песочные часы, грунт, камни, семена, крупы и т. Наши маленькие «почемучки» проводят несложные опыты, определяют  свойства различных               природных материалов.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User\Desktop\Новая папка (7)\IMG_20161213_144240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140968"/>
            <a:ext cx="4211960" cy="31589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C:\Users\User\Desktop\Новая папка (7)\IMG_20161213_1442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3068960"/>
            <a:ext cx="3995936" cy="3312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u="sng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>«Строительный» (конструктивный) центр</a:t>
            </a:r>
            <a:r>
              <a:rPr lang="ru-RU" sz="2000" b="1" i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хоть и сосредоточен на одном месте и занимает немного пространства, он достаточно мобилен. Практичность его состоит в том, что с содержанием строительного уголка (конструктор различного вида, крупный и мелкий конструктор) можно перемещаться в любое место группы и организовывать данную деятельность.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User\Desktop\поз\DSC_04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916832"/>
            <a:ext cx="4167126" cy="450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i="1" u="sng" dirty="0" smtClean="0">
                <a:solidFill>
                  <a:srgbClr val="2D2DB9"/>
                </a:solidFill>
                <a:latin typeface="Arial" pitchFamily="34" charset="0"/>
                <a:cs typeface="Arial" pitchFamily="34" charset="0"/>
              </a:rPr>
              <a:t>Центр «Дидактических игр» (игротека)</a:t>
            </a:r>
            <a:r>
              <a:rPr lang="ru-RU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Центр  решает следующие 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задачи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целенаправленное  формирование у детей интереса к элементарной математической деятельности, воспитание у детей потребности занимать свое свободное время не только интересными, но и требующими умственного напряжения, интеллектуального усилия играми.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Users\User\Desktop\поз\DSC_04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132856"/>
            <a:ext cx="2790056" cy="41850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3" name="Picture 3" descr="C:\Users\User\Desktop\поз\DSC_04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2132856"/>
            <a:ext cx="2904324" cy="43564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User\Desktop\поз\DSC_04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3068960"/>
            <a:ext cx="3096344" cy="31443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поз\IMG_20161209_1639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548680"/>
            <a:ext cx="4427984" cy="33209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1507" name="Picture 3" descr="C:\Users\User\Desktop\с к р\IMG_20161209_155601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3501008"/>
            <a:ext cx="4176464" cy="313234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1508" name="Picture 4" descr="C:\Users\User\Desktop\поз\IMG_20161209_161629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692696"/>
            <a:ext cx="3402378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поз\IMG_20161209_163957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00533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User\Desktop\с к р\IMG_20161209_154625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908720"/>
            <a:ext cx="4572000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User\Desktop\с к р\IMG_20161209_1554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3429000"/>
            <a:ext cx="3672408" cy="31143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с к р\IMG_20161209_155452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6"/>
            <a:ext cx="4211960" cy="31589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5" name="Picture 3" descr="C:\Users\User\Desktop\с к р\IMG_20161209_1555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2771546"/>
            <a:ext cx="5256584" cy="3942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Что такое предметно - развивающая среда? </a:t>
            </a:r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(</a:t>
            </a:r>
            <a:r>
              <a:rPr lang="ru-RU" sz="3200" dirty="0" smtClean="0">
                <a:solidFill>
                  <a:srgbClr val="00B050"/>
                </a:solidFill>
                <a:latin typeface="Monotype Corsiva" pitchFamily="66" charset="0"/>
              </a:rPr>
              <a:t>Терминология)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Среда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развития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ребёнка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</a:rPr>
              <a:t> в 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</a:rPr>
              <a:t>структуре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</a:rPr>
              <a:t> ФГОС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–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это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комплекс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материально-технических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санитарно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 -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гигиенических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социально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-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бытовых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общественных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эргономических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эстетических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психолого-педагогических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духовных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условий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,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обеспечивающих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организацию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жизни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детей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и </a:t>
            </a:r>
            <a:r>
              <a:rPr lang="en-US" sz="3200" b="1" dirty="0" err="1" smtClean="0">
                <a:solidFill>
                  <a:srgbClr val="2D2DB9"/>
                </a:solidFill>
                <a:latin typeface="Times New Roman" pitchFamily="18" charset="0"/>
              </a:rPr>
              <a:t>взрослых</a:t>
            </a:r>
            <a:r>
              <a:rPr lang="en-US" sz="3200" b="1" dirty="0" smtClean="0">
                <a:solidFill>
                  <a:srgbClr val="2D2DB9"/>
                </a:solidFill>
                <a:latin typeface="Times New Roman" pitchFamily="18" charset="0"/>
              </a:rPr>
              <a:t> в ДОУ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Центр: «Математике»</a:t>
            </a:r>
            <a:endParaRPr lang="ru-RU" sz="4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C:\Users\User\Desktop\поз\DSC_04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7" y="1628800"/>
            <a:ext cx="3384377" cy="5076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4579" name="Picture 3" descr="C:\Users\User\Desktop\поз\IMG_20161209_1545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2564904"/>
            <a:ext cx="4572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24712"/>
          </a:xfrm>
        </p:spPr>
        <p:txBody>
          <a:bodyPr>
            <a:noAutofit/>
          </a:bodyPr>
          <a:lstStyle/>
          <a:p>
            <a:r>
              <a:rPr lang="ru-RU" sz="3200" b="1" i="1" u="sng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Уголок патриотического воспитания</a:t>
            </a:r>
            <a:endParaRPr lang="ru-RU" sz="3200" b="1" i="1" u="sng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User\Desktop\поз\DSC_03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132856"/>
            <a:ext cx="6336704" cy="42244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223448" cy="200483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Направление: Социально-личностное развитие. </a:t>
            </a:r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Игра - основной вид деятельности наших малышей. Яркий, насыщенный игровой центр создает условия для творческой деятельности детей, развивает фантазию, формирует игровые навыки и умения, воспитывает дружеское взаимоотношение между детьми.</a:t>
            </a:r>
            <a:b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 свободном доступе для детей находятся атрибуты для зарождающихся в этом возрасте сюжетно- ролевых игр:</a:t>
            </a:r>
            <a:br>
              <a:rPr lang="ru-RU" sz="18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Семья.</a:t>
            </a:r>
            <a:r>
              <a:rPr lang="ru-RU" sz="2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C:\Users\User\Desktop\с к р\DSC_04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780928"/>
            <a:ext cx="5508104" cy="367206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   «Салон красоты» 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«Медицинский кабинет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C:\Users\User\Desktop\с к р\DSC_04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2204864"/>
            <a:ext cx="3285431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7651" name="Picture 3" descr="C:\Users\User\Desktop\с к р\DSC_03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916832"/>
            <a:ext cx="4038600" cy="34844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«Магазин»          «Гараж»</a:t>
            </a:r>
            <a:endParaRPr lang="ru-RU" dirty="0"/>
          </a:p>
        </p:txBody>
      </p:sp>
      <p:pic>
        <p:nvPicPr>
          <p:cNvPr id="28674" name="Picture 2" descr="C:\Users\User\Desktop\с к р\DSC_04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2060848"/>
            <a:ext cx="4038600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75" name="Picture 3" descr="C:\Users\User\Desktop\Новая папка (7)\IMG_20161209_1610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2132856"/>
            <a:ext cx="4038600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Уголок «Безопасности и ПДД»</a:t>
            </a:r>
            <a:endParaRPr lang="ru-RU" sz="4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C:\Users\User\Desktop\с к р\DSC_04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88840"/>
            <a:ext cx="4244280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699" name="Picture 3" descr="C:\Users\User\Desktop\с к р\DSC_04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132856"/>
            <a:ext cx="4038600" cy="33511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05800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«Уголок труда и дежурства»</a:t>
            </a:r>
            <a:endParaRPr lang="ru-RU" sz="3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C:\Users\User\Desktop\с к р\DSC_04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046" y="1340769"/>
            <a:ext cx="7704346" cy="51362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05800" cy="122413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Направление: Физическое развитие.</a:t>
            </a:r>
            <a:b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Включает ОО области «Физическая культура» и «Здоровье». В данном уголке находятся: мячи, скакалки, </a:t>
            </a:r>
            <a:r>
              <a:rPr lang="ru-RU" sz="20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кольцеброс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массажные дорожки, обручи, кегли и т.д.</a:t>
            </a:r>
            <a:endParaRPr lang="ru-RU" sz="3200" dirty="0"/>
          </a:p>
        </p:txBody>
      </p:sp>
      <p:pic>
        <p:nvPicPr>
          <p:cNvPr id="31746" name="Picture 2" descr="C:\Users\User\Desktop\физ\DSC_04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916832"/>
            <a:ext cx="5724636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748" name="Picture 4" descr="C:\Users\User\Desktop\поз\DSC_04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2492896"/>
            <a:ext cx="2448272" cy="36724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ТАКТИЛЬНАЯ СРЕДА</a:t>
            </a:r>
            <a:r>
              <a:rPr lang="ru-R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позволяет освоить новые ощущения и развить тактильную чувствительность, учит различать свойства предметов и улучшает зрительно-моторную координацию. Например здесь у нас различные тактильные панели, напольные покрытия.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1" name="Picture 3" descr="C:\Users\User\Desktop\презентации по уголкам\марина\DSC048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988840"/>
            <a:ext cx="5724128" cy="42930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«Уголок здоровья»</a:t>
            </a:r>
            <a:endParaRPr lang="ru-RU" sz="32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 descr="C:\Users\User\Desktop\Новая папка (7)\DSC_04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916832"/>
            <a:ext cx="6696744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Требования ФГОС                                                          к  предметно - развивающей среде: 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Доступность для воспитанников всех помещений организации, где осуществляется образовательный процесс.                                                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2. Свободный доступ воспитанников к играм, игрушкам, материалам, пособиям, обеспечивающих все основные виды деятельности.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262699"/>
                </a:solidFill>
                <a:latin typeface="Arial" pitchFamily="34" charset="0"/>
                <a:cs typeface="Arial" pitchFamily="34" charset="0"/>
              </a:rPr>
              <a:t>Мы  стараемся максимально задействовать, использовать  все доступные, пустые помещения и зоны, которые у нас есть.</a:t>
            </a:r>
            <a:br>
              <a:rPr lang="ru-RU" sz="2000" dirty="0" smtClean="0">
                <a:solidFill>
                  <a:srgbClr val="262699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Например мы обустроили кинозал, где наши дети просматривают обучающие мультфильмы, презентации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Новая папка (7)\IMG_20161209_1705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2204864"/>
            <a:ext cx="5400600" cy="4050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086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Работа с родителями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User\Desktop\Новая папка (7)\DSC_04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84784"/>
            <a:ext cx="4752528" cy="31683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C:\Users\User\Desktop\Новая папка (7)\DSC_04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1484784"/>
            <a:ext cx="4572000" cy="304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User\Desktop\Новая папка (7)\DSC_044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4077072"/>
            <a:ext cx="3851920" cy="25679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 (7)\DSC_04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692696"/>
            <a:ext cx="4427984" cy="295198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099" name="Picture 3" descr="C:\Users\User\Desktop\Новая папка (7)\DSC_04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636912"/>
            <a:ext cx="3918163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Наши выставки</a:t>
            </a:r>
            <a:endParaRPr lang="ru-RU" b="1" i="1" dirty="0"/>
          </a:p>
        </p:txBody>
      </p:sp>
      <p:pic>
        <p:nvPicPr>
          <p:cNvPr id="3074" name="Picture 2" descr="C:\Users\User\Desktop\Новая папка (7)\DSC_04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68826"/>
            <a:ext cx="4139952" cy="27599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5" name="Picture 3" descr="C:\Users\User\Desktop\фото14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060848"/>
            <a:ext cx="4499992" cy="33749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076" name="Picture 4" descr="C:\Users\User\Desktop\фото16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824" y="2996952"/>
            <a:ext cx="2692896" cy="35905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ИСУЕМ С ДЕТЬМИ ДЛЯ АТТЕСТАЦИИ\фото16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0"/>
            <a:ext cx="2880320" cy="38404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C:\Users\User\Desktop\РИСУЕМ С ДЕТЬМИ ДЛЯ АТТЕСТАЦИИ\фото16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2996952"/>
            <a:ext cx="2664296" cy="35523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 descr="C:\Users\User\Desktop\РИСУЕМ С ДЕТЬМИ ДЛЯ АТТЕСТАЦИИ\фото16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3284984"/>
            <a:ext cx="4248472" cy="31863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 descr="C:\Users\User\Desktop\РИСУЕМ С ДЕТЬМИ ДЛЯ АТТЕСТАЦИИ\фото16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332656"/>
            <a:ext cx="3528392" cy="26462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6691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Дошкольный возраст - это то время, когда закладывается фундамент всей жизни человека. И если уделять внимание предметно-развивающей среде ребёнка, его сенсорной восприимчивости окружающего мира, это будет способствовать становлению гармоничной, </a:t>
            </a:r>
            <a:r>
              <a:rPr lang="ru-RU" sz="32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самодостаточной</a:t>
            </a:r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  личности.</a:t>
            </a:r>
            <a:endParaRPr lang="ru-RU" sz="32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Monotype Corsiva" pitchFamily="66" charset="0"/>
              </a:rPr>
              <a:t>Благодарим за внимание!</a:t>
            </a:r>
            <a:br>
              <a:rPr lang="ru-RU" sz="3200" b="1" i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Monotype Corsiva" pitchFamily="66" charset="0"/>
              </a:rPr>
              <a:t>Желаем успеха в профессиональной деятельности!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Desktop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2060848"/>
            <a:ext cx="6048747" cy="40324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92696"/>
            <a:ext cx="7776864" cy="5532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ts val="650"/>
              </a:spcBef>
              <a:buClr>
                <a:srgbClr val="0000FF"/>
              </a:buCl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Факторы, которые следует учитывать при организации ПРС</a:t>
            </a:r>
            <a:endParaRPr lang="ru-RU" sz="28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650"/>
              </a:spcBef>
              <a:buClr>
                <a:srgbClr val="0000FF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Следует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всячески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ограждать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детей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от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отрицательного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влияния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игрушек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которые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: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провоцируют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ребенка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на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агрессивные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действия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и 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вызывают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проявление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жестокости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, 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провоцируют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игровые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сюжеты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связанные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с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безнравственностью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и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насилием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выходящим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за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компетенцию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детского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возраста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.</a:t>
            </a:r>
            <a:endParaRPr lang="ru-RU" sz="28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650"/>
              </a:spcBef>
              <a:buClr>
                <a:srgbClr val="0000FF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endParaRPr lang="en-US" sz="28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650"/>
              </a:spcBef>
              <a:buClr>
                <a:srgbClr val="0000FF"/>
              </a:buClr>
              <a:buFont typeface="Arial" charset="0"/>
              <a:buChar char="•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</a:pP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Антропометрические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факторы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обеспечивающие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соответствие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росто-возрасных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характеристик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параметрам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предметной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развивающей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среды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.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Мебель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должна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находиться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в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соответствии</a:t>
            </a:r>
            <a:r>
              <a:rPr lang="en-US" sz="2800" dirty="0" smtClean="0">
                <a:solidFill>
                  <a:srgbClr val="0000FF"/>
                </a:solidFill>
                <a:latin typeface="Times New Roman" pitchFamily="18" charset="0"/>
              </a:rPr>
              <a:t> с </a:t>
            </a:r>
            <a:r>
              <a:rPr lang="en-US" sz="2800" dirty="0" err="1" smtClean="0">
                <a:solidFill>
                  <a:srgbClr val="0000FF"/>
                </a:solidFill>
                <a:latin typeface="Times New Roman" pitchFamily="18" charset="0"/>
              </a:rPr>
              <a:t>требовани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ями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Times New Roman" pitchFamily="18" charset="0"/>
              </a:rPr>
              <a:t>САНПиН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и ФГОС</a:t>
            </a:r>
            <a:endParaRPr lang="en-US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5608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Предметная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развивающая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среда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должна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способствовать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реализации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образовательных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областей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в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образовательном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процессе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FF0000"/>
                </a:solidFill>
                <a:latin typeface="Times New Roman" pitchFamily="18" charset="0"/>
              </a:rPr>
              <a:t>включающем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1)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совместную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партнерскую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деятельность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взрослого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детей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;</a:t>
            </a:r>
            <a:endParaRPr lang="ru-RU" sz="24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</a:b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2)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свободную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самостоятельную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деятельность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самих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детей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в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условиях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созданной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педагогами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предметной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развивающей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образовательной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среды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,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обеспечивающей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выбор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каждым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ребенком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деятельности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по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интересам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и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позволяющей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ему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взаимодействовать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со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сверстниками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или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действовать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Times New Roman" pitchFamily="18" charset="0"/>
              </a:rPr>
              <a:t>индивидуально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  <a:endParaRPr lang="ru-RU" sz="2400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Предметно – пространственная развивающая среда                 </a:t>
            </a:r>
            <a:r>
              <a:rPr lang="ru-RU" sz="2800" dirty="0" smtClean="0">
                <a:solidFill>
                  <a:srgbClr val="FF0000"/>
                </a:solidFill>
                <a:effectLst/>
              </a:rPr>
              <a:t>                           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должна</a:t>
            </a:r>
            <a:r>
              <a:rPr lang="ru-RU" sz="2800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2800" dirty="0" smtClean="0">
                <a:effectLst/>
              </a:rPr>
              <a:t>организовываться с учётом</a:t>
            </a:r>
            <a:endParaRPr lang="ru-RU" sz="2800" dirty="0">
              <a:effectLst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 smtClean="0">
                <a:latin typeface="Arial Black" pitchFamily="34" charset="0"/>
              </a:rPr>
              <a:t>требований ФГОС, где чётко прослеживаются все </a:t>
            </a:r>
            <a:r>
              <a:rPr lang="ru-RU" sz="2800" b="1" i="1" dirty="0" smtClean="0">
                <a:latin typeface="Arial Black" pitchFamily="34" charset="0"/>
              </a:rPr>
              <a:t>пять образовательных областей: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  <a:t>  1) социально-коммуникативная,</a:t>
            </a:r>
            <a:b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  <a:t>2) познавательная,</a:t>
            </a:r>
            <a:b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  <a:t>3) речевая,</a:t>
            </a:r>
            <a:b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  <a:t>4) художественно-эстетическая,</a:t>
            </a:r>
            <a:b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Arial Black" pitchFamily="34" charset="0"/>
              </a:rPr>
              <a:t>5) физическая.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chemeClr val="accent2"/>
                </a:solidFill>
              </a:rPr>
              <a:t>Примерные центры по образовательным областям в свете требований ФГОС</a:t>
            </a:r>
            <a:br>
              <a:rPr lang="ru-RU" sz="2800" i="1" dirty="0" smtClean="0">
                <a:solidFill>
                  <a:schemeClr val="accent2"/>
                </a:solidFill>
              </a:rPr>
            </a:br>
            <a:endParaRPr lang="ru-RU" sz="2800" dirty="0">
              <a:latin typeface="Arial Black" pitchFamily="34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1124744"/>
          <a:ext cx="82296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Социально-коммуника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тивное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развитие: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Познаватель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ное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развитие: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Речевое развитие: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Художествен-но-эстетическое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развитие 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Физическое развитие: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Центр ПДД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Центр пожарной безопасности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Центр труда, уголок дежурств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Центр игровой активности (центр сюжетно-ролевых игр)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Центр «Уголок Природы»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- Центр сенсорного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- Центр конструктивной деятельности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Центр 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матема-тического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- Центр 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экспериментиро-вания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-Центр патриотического воспитания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Центр речевого развития или уголок речи и грамотности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Центр книги «В гостях у сказки»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Центр ИЗО или уголок творчества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-Центр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музыкально-театрализован-ной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деятельности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b="1" dirty="0" smtClean="0">
                          <a:latin typeface="Calibri" pitchFamily="34" charset="0"/>
                          <a:cs typeface="Calibri" pitchFamily="34" charset="0"/>
                        </a:rPr>
                        <a:t>-</a:t>
                      </a:r>
                      <a:r>
                        <a:rPr lang="ru-RU" b="1" baseline="0" dirty="0" smtClean="0">
                          <a:latin typeface="Calibri" pitchFamily="34" charset="0"/>
                          <a:cs typeface="Calibri" pitchFamily="34" charset="0"/>
                        </a:rPr>
                        <a:t> Уголок </a:t>
                      </a:r>
                      <a:r>
                        <a:rPr lang="ru-RU" b="1" baseline="0" dirty="0" err="1" smtClean="0">
                          <a:latin typeface="Calibri" pitchFamily="34" charset="0"/>
                          <a:cs typeface="Calibri" pitchFamily="34" charset="0"/>
                        </a:rPr>
                        <a:t>ряжения</a:t>
                      </a:r>
                      <a:endParaRPr lang="ru-RU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Центр физического развития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 PL SungtiL GB" charset="0"/>
                        <a:cs typeface="AR PL SungtiL GB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-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Спортив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ный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AR PL SungtiL GB" charset="0"/>
                          <a:cs typeface="AR PL SungtiL GB" charset="0"/>
                        </a:rPr>
                        <a:t> уголок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6"/>
            <a:ext cx="77768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D2DB9"/>
                </a:solidFill>
              </a:rPr>
              <a:t>При формировании предметно-развивающей среды в наших группах, мы поставили себе цель выполнять это с минимальными экономическими затратами, поскольку не можем рассчитывать на серьезные материальные вложения в оснащение предметной среды.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2D2DB9"/>
                </a:solidFill>
              </a:rPr>
              <a:t>Мы старались сделать предметно-развивающую среду разнообразной, яркой, информативно богатой, для того чтобы максимально ускорить и облегчить адаптационный период детей в детском саду, создать эмоционально положительную атмосферу в группе, обеспечить индивидуальное гармоничное развитие ребенка. Мы соблюдали принцип зонирования. Благодаря организации различных игровых зон и уголков с помощью открытых стеллажей, не загромождающих помещение. В группе созданы условия для разных видов детской деятельности (игровой, продуктивной и познавательно-исследовательской). Для того, чтобы каждый ребенок смог найти себе дело и занятие по душе и чувствовал себя комфортно, в группе выделены центры определенного вида деятельности.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766</Words>
  <Application>Microsoft Office PowerPoint</Application>
  <PresentationFormat>Экран (4:3)</PresentationFormat>
  <Paragraphs>90</Paragraphs>
  <Slides>46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Поток</vt:lpstr>
      <vt:lpstr>Предметно-развивающая среда              в средней группе «Радуга» в рамках ФГОС</vt:lpstr>
      <vt:lpstr>Слайд 2</vt:lpstr>
      <vt:lpstr>Что такое предметно - развивающая среда? (Терминология)</vt:lpstr>
      <vt:lpstr>Требования ФГОС                                                          к  предметно - развивающей среде: </vt:lpstr>
      <vt:lpstr>Слайд 5</vt:lpstr>
      <vt:lpstr>Слайд 6</vt:lpstr>
      <vt:lpstr>Предметно – пространственная развивающая среда                                            должна организовываться с учётом</vt:lpstr>
      <vt:lpstr>Примерные центры по образовательным областям в свете требований ФГОС </vt:lpstr>
      <vt:lpstr>Слайд 9</vt:lpstr>
      <vt:lpstr>Наша группа « Радуга»</vt:lpstr>
      <vt:lpstr>Наша спальня.</vt:lpstr>
      <vt:lpstr>   Направление: Художественно — эстетическое развитие.   В Центре «Творческая мастерская»  находится материал и оборудование для художественно-творческой деятельности: рисования, лепки и аппликации. По желанию ребенок может найти и воспользоваться необходимым, для воплощения своих творческих идей, замыслов, фантазии. К данному центру имеется свободный доступ Центр ИЗО или уголок творчества </vt:lpstr>
      <vt:lpstr>Центр музыкально-театрализован-ной деятельности</vt:lpstr>
      <vt:lpstr>Музыкальный уголок</vt:lpstr>
      <vt:lpstr>Слайд 15</vt:lpstr>
      <vt:lpstr>Театральный уголок</vt:lpstr>
      <vt:lpstr>Слайд 17</vt:lpstr>
      <vt:lpstr>Уголок ряжения</vt:lpstr>
      <vt:lpstr>Направление: Речевое развитие                                 Центр «Книги» : «В гостях у сказки»   играет существенную роль в формировании у детей интереса и любви к художественной литературе. В этом уголке ребенок имеет возможность самостоятельно, по своему вкусу выбрать книгу и спокойно рассмотреть ее с яркими иллюстрациями.</vt:lpstr>
      <vt:lpstr>Центр речевого развития или уголок речи и грамотности</vt:lpstr>
      <vt:lpstr> Направление: Познавательное развитие.</vt:lpstr>
      <vt:lpstr>Слайд 22</vt:lpstr>
      <vt:lpstr>Слайд 23</vt:lpstr>
      <vt:lpstr>                   Центр опытно-экспериментальной деятельности.                       В нем находится материал, для осуществления опытной деятельности:  лупы, колбы, мерные стаканчики, воронки, песочные часы, грунт, камни, семена, крупы и т. Наши маленькие «почемучки» проводят несложные опыты, определяют  свойства различных               природных материалов.</vt:lpstr>
      <vt:lpstr>«Строительный» (конструктивный) центр, хоть и сосредоточен на одном месте и занимает немного пространства, он достаточно мобилен. Практичность его состоит в том, что с содержанием строительного уголка (конструктор различного вида, крупный и мелкий конструктор) можно перемещаться в любое место группы и организовывать данную деятельность.</vt:lpstr>
      <vt:lpstr>Центр «Дидактических игр» (игротека) Центр  решает следующие задачи: целенаправленное  формирование у детей интереса к элементарной математической деятельности, воспитание у детей потребности занимать свое свободное время не только интересными, но и требующими умственного напряжения, интеллектуального усилия играми.</vt:lpstr>
      <vt:lpstr>Слайд 27</vt:lpstr>
      <vt:lpstr>Слайд 28</vt:lpstr>
      <vt:lpstr>Слайд 29</vt:lpstr>
      <vt:lpstr>Центр: «Математике»</vt:lpstr>
      <vt:lpstr>Уголок патриотического воспитания</vt:lpstr>
      <vt:lpstr>Направление: Социально-личностное развитие.  Игра - основной вид деятельности наших малышей. Яркий, насыщенный игровой центр создает условия для творческой деятельности детей, развивает фантазию, формирует игровые навыки и умения, воспитывает дружеское взаимоотношение между детьми. В свободном доступе для детей находятся атрибуты для зарождающихся в этом возрасте сюжетно- ролевых игр: Семья. </vt:lpstr>
      <vt:lpstr>    «Салон красоты»   «Медицинский кабинет</vt:lpstr>
      <vt:lpstr>«Магазин»          «Гараж»</vt:lpstr>
      <vt:lpstr>Уголок «Безопасности и ПДД»</vt:lpstr>
      <vt:lpstr>«Уголок труда и дежурства»</vt:lpstr>
      <vt:lpstr>Направление: Физическое развитие. Включает ОО области «Физическая культура» и «Здоровье». В данном уголке находятся: мячи, скакалки, кольцеброс, массажные дорожки, обручи, кегли и т.д.</vt:lpstr>
      <vt:lpstr>ТАКТИЛЬНАЯ СРЕДА - позволяет освоить новые ощущения и развить тактильную чувствительность, учит различать свойства предметов и улучшает зрительно-моторную координацию. Например здесь у нас различные тактильные панели, напольные покрытия.</vt:lpstr>
      <vt:lpstr>«Уголок здоровья»</vt:lpstr>
      <vt:lpstr>Мы  стараемся максимально задействовать, использовать  все доступные, пустые помещения и зоны, которые у нас есть. Например мы обустроили кинозал, где наши дети просматривают обучающие мультфильмы, презентации</vt:lpstr>
      <vt:lpstr>Работа с родителями</vt:lpstr>
      <vt:lpstr>Слайд 42</vt:lpstr>
      <vt:lpstr>Наши выставки</vt:lpstr>
      <vt:lpstr>Слайд 44</vt:lpstr>
      <vt:lpstr>Дошкольный возраст - это то время, когда закладывается фундамент всей жизни человека. И если уделять внимание предметно-развивающей среде ребёнка, его сенсорной восприимчивости окружающего мира, это будет способствовать становлению гармоничной, самодостаточной  личности.</vt:lpstr>
      <vt:lpstr>Благодарим за внимание! Желаем успеха в профессиональной деятельности!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             в средней группе «Радуга» рамках ФГОС</dc:title>
  <dc:creator>User</dc:creator>
  <cp:lastModifiedBy>1</cp:lastModifiedBy>
  <cp:revision>40</cp:revision>
  <dcterms:created xsi:type="dcterms:W3CDTF">2016-12-09T16:19:15Z</dcterms:created>
  <dcterms:modified xsi:type="dcterms:W3CDTF">2019-05-02T10:35:15Z</dcterms:modified>
</cp:coreProperties>
</file>