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74" r:id="rId9"/>
    <p:sldId id="258" r:id="rId10"/>
    <p:sldId id="270" r:id="rId11"/>
    <p:sldId id="281" r:id="rId12"/>
    <p:sldId id="282" r:id="rId13"/>
    <p:sldId id="283" r:id="rId14"/>
    <p:sldId id="284" r:id="rId15"/>
    <p:sldId id="285" r:id="rId16"/>
    <p:sldId id="286" r:id="rId17"/>
    <p:sldId id="28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85800" y="1143000"/>
            <a:ext cx="7772400" cy="4572000"/>
            <a:chOff x="1371600" y="1143000"/>
            <a:chExt cx="7772400" cy="5715000"/>
          </a:xfrm>
          <a:effectLst>
            <a:reflection blurRad="6350" stA="50000" endA="300" endPos="15500" dist="50800" dir="5400000" sy="-100000" algn="bl" rotWithShape="0"/>
          </a:effectLst>
        </p:grpSpPr>
        <p:sp>
          <p:nvSpPr>
            <p:cNvPr id="8" name="Rectangle 7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76401"/>
            <a:ext cx="6400800" cy="192405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9737"/>
            <a:ext cx="6400800" cy="152286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balanced" dir="t">
                <a:rot lat="0" lon="0" rev="4200000"/>
              </a:lightRig>
            </a:scene3d>
            <a:sp3d extrusionH="31750" prstMaterial="metal">
              <a:bevelT w="25400" h="12700" prst="softRound"/>
            </a:sp3d>
          </a:bodyPr>
          <a:lstStyle>
            <a:lvl1pPr marL="0" indent="0" algn="ctr" defTabSz="914400" rtl="0" eaLnBrk="1" latinLnBrk="0" hangingPunct="1">
              <a:spcBef>
                <a:spcPts val="1500"/>
              </a:spcBef>
              <a:buClr>
                <a:schemeClr val="bg1">
                  <a:lumMod val="65000"/>
                </a:schemeClr>
              </a:buClr>
              <a:buSzPct val="80000"/>
              <a:buFont typeface="Wingdings 2" pitchFamily="18" charset="2"/>
              <a:buNone/>
              <a:defRPr sz="2000" b="0" kern="120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6574536"/>
            <a:ext cx="2133600" cy="274320"/>
          </a:xfrm>
        </p:spPr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3000" y="6574536"/>
            <a:ext cx="2895600" cy="274320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78240" y="6574536"/>
            <a:ext cx="365760" cy="274320"/>
          </a:xfrm>
        </p:spPr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2286000" y="3794763"/>
            <a:ext cx="4572000" cy="1588"/>
          </a:xfrm>
          <a:prstGeom prst="line">
            <a:avLst/>
          </a:prstGeom>
          <a:ln w="28575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143000"/>
            <a:ext cx="7772400" cy="5715000"/>
            <a:chOff x="1371600" y="1143000"/>
            <a:chExt cx="7772400" cy="5715000"/>
          </a:xfrm>
        </p:grpSpPr>
        <p:sp>
          <p:nvSpPr>
            <p:cNvPr id="8" name="Rectangle 7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828801"/>
            <a:ext cx="6553200" cy="45447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81600" y="6574536"/>
            <a:ext cx="2133600" cy="274320"/>
          </a:xfrm>
        </p:spPr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74536"/>
            <a:ext cx="2895600" cy="274320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1" name="Rectangle 10"/>
          <p:cNvSpPr/>
          <p:nvPr/>
        </p:nvSpPr>
        <p:spPr>
          <a:xfrm flipV="1">
            <a:off x="8366760" y="0"/>
            <a:ext cx="777240" cy="6858000"/>
          </a:xfrm>
          <a:prstGeom prst="rect">
            <a:avLst/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940146" y="3428206"/>
            <a:ext cx="68580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09296" y="152400"/>
            <a:ext cx="734704" cy="5851525"/>
          </a:xfrm>
        </p:spPr>
        <p:txBody>
          <a:bodyPr vert="eaVert" anchor="t" anchorCtr="0"/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1143000"/>
            <a:ext cx="7772400" cy="2743200"/>
            <a:chOff x="0" y="1143000"/>
            <a:chExt cx="7772400" cy="2743200"/>
          </a:xfrm>
        </p:grpSpPr>
        <p:sp>
          <p:nvSpPr>
            <p:cNvPr id="9" name="Rectangle 8"/>
            <p:cNvSpPr/>
            <p:nvPr/>
          </p:nvSpPr>
          <p:spPr>
            <a:xfrm>
              <a:off x="0" y="1143000"/>
              <a:ext cx="7772400" cy="27432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1371600"/>
              <a:ext cx="7543800" cy="2286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1600200"/>
              <a:ext cx="7315200" cy="1828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00200"/>
            <a:ext cx="68580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 cap="none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756848"/>
            <a:ext cx="6858000" cy="640080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balanced" dir="t">
                <a:rot lat="0" lon="0" rev="4200000"/>
              </a:lightRig>
            </a:scene3d>
            <a:sp3d extrusionH="31750" prstMaterial="metal">
              <a:bevelT w="25400" h="12700" prst="softRound"/>
            </a:sp3d>
          </a:bodyPr>
          <a:lstStyle>
            <a:lvl1pPr marL="0" indent="0">
              <a:buNone/>
              <a:defRPr sz="1600" b="0" kern="120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Clr>
                <a:schemeClr val="bg1">
                  <a:lumMod val="65000"/>
                </a:schemeClr>
              </a:buClr>
              <a:buSzPct val="80000"/>
              <a:buFont typeface="Wingdings 2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574536"/>
            <a:ext cx="2133600" cy="274320"/>
          </a:xfrm>
        </p:spPr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574536"/>
            <a:ext cx="2895600" cy="274320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78240" y="6574536"/>
            <a:ext cx="365760" cy="274320"/>
          </a:xfrm>
        </p:spPr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57400" y="1828800"/>
            <a:ext cx="3108960" cy="45447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536" y="1828800"/>
            <a:ext cx="3108960" cy="45447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6288" y="1825934"/>
            <a:ext cx="310896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46288" y="2667000"/>
            <a:ext cx="3108960" cy="37201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92103" y="1825934"/>
            <a:ext cx="310896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92103" y="2667000"/>
            <a:ext cx="3108960" cy="37201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cxnSp>
        <p:nvCxnSpPr>
          <p:cNvPr id="10" name="Straight Connector 9"/>
          <p:cNvCxnSpPr/>
          <p:nvPr/>
        </p:nvCxnSpPr>
        <p:spPr>
          <a:xfrm rot="10800000">
            <a:off x="2071048" y="2548267"/>
            <a:ext cx="6400800" cy="1588"/>
          </a:xfrm>
          <a:prstGeom prst="line">
            <a:avLst/>
          </a:prstGeom>
          <a:ln w="28575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"/>
          <p:cNvGrpSpPr/>
          <p:nvPr/>
        </p:nvGrpSpPr>
        <p:grpSpPr>
          <a:xfrm>
            <a:off x="0" y="0"/>
            <a:ext cx="9144000" cy="6400800"/>
            <a:chOff x="0" y="457200"/>
            <a:chExt cx="9144000" cy="6400800"/>
          </a:xfrm>
          <a:effectLst>
            <a:reflection blurRad="6350" stA="50000" endA="300" endPos="6000" dist="50800" dir="5400000" sy="-100000" algn="bl" rotWithShape="0"/>
          </a:effectLst>
        </p:grpSpPr>
        <p:sp>
          <p:nvSpPr>
            <p:cNvPr id="11" name="Rectangle 10"/>
            <p:cNvSpPr/>
            <p:nvPr/>
          </p:nvSpPr>
          <p:spPr>
            <a:xfrm>
              <a:off x="0" y="457200"/>
              <a:ext cx="9144000" cy="6400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28600" y="685800"/>
              <a:ext cx="8686800" cy="61722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7200" y="914400"/>
              <a:ext cx="8229600" cy="5943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858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430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867400" y="6574536"/>
            <a:ext cx="2133600" cy="274320"/>
          </a:xfrm>
        </p:spPr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43000" y="6574536"/>
            <a:ext cx="2895600" cy="274320"/>
          </a:xfrm>
        </p:spPr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371600" y="1143000"/>
            <a:ext cx="7772400" cy="5257800"/>
            <a:chOff x="1371600" y="1143000"/>
            <a:chExt cx="7772400" cy="5715000"/>
          </a:xfrm>
          <a:effectLst>
            <a:reflection blurRad="6350" stA="50000" endA="300" endPos="6000" dist="50800" dir="5400000" sy="-100000" algn="bl" rotWithShape="0"/>
          </a:effectLst>
        </p:grpSpPr>
        <p:sp>
          <p:nvSpPr>
            <p:cNvPr id="9" name="Rectangle 8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28800"/>
            <a:ext cx="4926013" cy="4343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2133600"/>
            <a:ext cx="1371600" cy="38862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3" name="Rectangle 12"/>
          <p:cNvSpPr/>
          <p:nvPr/>
        </p:nvSpPr>
        <p:spPr>
          <a:xfrm rot="5400000">
            <a:off x="3268981" y="-3268981"/>
            <a:ext cx="777240" cy="7315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>
          <a:xfrm rot="10800000">
            <a:off x="1" y="789296"/>
            <a:ext cx="73152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94678"/>
            <a:ext cx="7315200" cy="77877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143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3268980" y="-3268981"/>
            <a:ext cx="777240" cy="7315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10800000">
            <a:off x="0" y="789296"/>
            <a:ext cx="73152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3"/>
          <p:cNvGrpSpPr/>
          <p:nvPr/>
        </p:nvGrpSpPr>
        <p:grpSpPr>
          <a:xfrm>
            <a:off x="1371600" y="1143000"/>
            <a:ext cx="7772400" cy="5257800"/>
            <a:chOff x="1371600" y="1143000"/>
            <a:chExt cx="7772400" cy="5715000"/>
          </a:xfrm>
          <a:effectLst>
            <a:reflection blurRad="6350" stA="50000" endA="300" endPos="6000" dist="50800" dir="5400000" sy="-100000" algn="bl" rotWithShape="0"/>
          </a:effectLst>
        </p:grpSpPr>
        <p:sp>
          <p:nvSpPr>
            <p:cNvPr id="15" name="Rectangle 14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"/>
            <a:ext cx="7315200" cy="77724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143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304" y="1828800"/>
            <a:ext cx="4928616" cy="4562856"/>
          </a:xfrm>
          <a:effectLst>
            <a:reflection blurRad="6350" stA="50000" endA="300" endPos="6000" dist="50800" dir="5400000" sy="-100000" algn="bl" rotWithShape="0"/>
            <a:softEdge rad="317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2130552"/>
            <a:ext cx="1371600" cy="3886200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balanced" dir="t">
                <a:rot lat="0" lon="0" rev="4200000"/>
              </a:lightRig>
            </a:scene3d>
            <a:sp3d extrusionH="57150" prstMaterial="metal">
              <a:bevelT w="25400" h="12700" prst="softRound"/>
            </a:sp3d>
          </a:bodyPr>
          <a:lstStyle>
            <a:lvl1pPr marL="0" indent="0">
              <a:buNone/>
              <a:defRPr sz="1400" b="0" kern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Clr>
                <a:schemeClr val="bg1">
                  <a:lumMod val="65000"/>
                </a:schemeClr>
              </a:buClr>
              <a:buSzPct val="80000"/>
              <a:buFont typeface="Wingdings 2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/>
          <p:nvPr/>
        </p:nvGrpSpPr>
        <p:grpSpPr>
          <a:xfrm>
            <a:off x="1371600" y="1143000"/>
            <a:ext cx="7772400" cy="5715000"/>
            <a:chOff x="1371600" y="1143000"/>
            <a:chExt cx="7772400" cy="5715000"/>
          </a:xfrm>
        </p:grpSpPr>
        <p:sp>
          <p:nvSpPr>
            <p:cNvPr id="11" name="Rectangle 10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0" y="0"/>
            <a:ext cx="777240" cy="6858000"/>
          </a:xfrm>
          <a:prstGeom prst="rect">
            <a:avLst/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1828800"/>
            <a:ext cx="6400800" cy="4544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balanced" dir="t">
                <a:rot lat="0" lon="0" rev="4200000"/>
              </a:lightRig>
            </a:scene3d>
            <a:sp3d extrusionH="31750" prstMaterial="metal">
              <a:bevelT w="25400" h="12700" prst="softRound"/>
            </a:sp3d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8240" y="6574536"/>
            <a:ext cx="365760" cy="274320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2667000" y="3429000"/>
            <a:ext cx="68580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>
          <a:xfrm>
            <a:off x="6553200" y="6574536"/>
            <a:ext cx="2133600" cy="27432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E36636D-D922-432D-A958-524484B5923D}" type="datetimeFigureOut">
              <a:rPr/>
              <a:pPr/>
              <a:t>1/28/2008</a:t>
            </a:fld>
            <a:endParaRPr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1828800" y="6574536"/>
            <a:ext cx="2895600" cy="27432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16200000">
            <a:off x="-2660177" y="3005919"/>
            <a:ext cx="6248400" cy="84616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75000"/>
              <a:lumOff val="25000"/>
            </a:schemeClr>
          </a:solidFill>
          <a:effectLst>
            <a:innerShdw blurRad="63500">
              <a:srgbClr val="F1F1F1"/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80000"/>
        <a:buFont typeface="Wingdings 2" pitchFamily="18" charset="2"/>
        <a:buChar char=""/>
        <a:defRPr sz="20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1pPr>
      <a:lvl2pPr marL="682625" indent="-341313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80000"/>
        <a:buFont typeface="Wingdings 2" pitchFamily="18" charset="2"/>
        <a:buChar char=""/>
        <a:defRPr sz="18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2pPr>
      <a:lvl3pPr marL="1023938" indent="-341313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80000"/>
        <a:buFont typeface="Wingdings 2" pitchFamily="18" charset="2"/>
        <a:buChar char=""/>
        <a:defRPr sz="18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3pPr>
      <a:lvl4pPr marL="1377950" indent="-354013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80000"/>
        <a:buFont typeface="Wingdings 2" pitchFamily="18" charset="2"/>
        <a:buChar char=""/>
        <a:defRPr sz="18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4pPr>
      <a:lvl5pPr marL="1719263" indent="-341313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80000"/>
        <a:buFont typeface="Wingdings 2" pitchFamily="18" charset="2"/>
        <a:buChar char=""/>
        <a:defRPr sz="18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500990" cy="2566992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Сингапурская методика обучения:</a:t>
            </a:r>
            <a:b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против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42976" y="4071942"/>
            <a:ext cx="7143750" cy="164307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Шешукова Лариса Александровна,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учитель начальных классов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КОГОБУ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Лицея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№ 9 г. Слободского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714348" y="571480"/>
            <a:ext cx="7500990" cy="785818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«Клок </a:t>
            </a:r>
            <a:r>
              <a:rPr lang="ru-RU" sz="3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Баддис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(друзья по часам)</a:t>
            </a:r>
            <a:endParaRPr kumimoji="0" lang="ru-RU" sz="3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C:\Users\user\Desktop\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785926"/>
            <a:ext cx="2971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28662" y="2643182"/>
            <a:ext cx="4572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Обучающая структура,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 которой учащиеся встречаются со своими одноклассниками в отведенное учителем время для эффективного взаимодействия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«Тик – 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Тэк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Тоу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»</a:t>
            </a:r>
            <a:b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(крестики – нолики) </a:t>
            </a:r>
            <a:endParaRPr kumimoji="0" lang="ru-RU" sz="3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00174"/>
            <a:ext cx="47149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Используется для развития критического и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креативного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мышления. Учитель готовит  9 карточек,  с одним словом на каждом листочке, смешивает их и раскладывает в формате 3Х3. Участники составляют предложения, используя три слова, расположенных в любом ряду по вертикали, горизонтали и диагонали.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3794" name="Picture 2" descr="https://i.ytimg.com/vi/RXb3OCNdWZs/sddefaul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31" t="3125" r="8593" b="4687"/>
          <a:stretch>
            <a:fillRect/>
          </a:stretch>
        </p:blipFill>
        <p:spPr bwMode="auto">
          <a:xfrm>
            <a:off x="5214942" y="2071678"/>
            <a:ext cx="3531943" cy="2894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Сте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Зе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Класс»</a:t>
            </a:r>
            <a:b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(перемешай класс)</a:t>
            </a:r>
            <a:endParaRPr kumimoji="0" lang="ru-RU" sz="3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3" descr="C:\Users\user\Desktop\bigstock_Public_Information_295844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2714620"/>
            <a:ext cx="3441699" cy="337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1340768"/>
            <a:ext cx="45771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Учащиеся молча передвигаются по классу для того, чтобы добавить как можно больше идей участников к своему списку. </a:t>
            </a:r>
          </a:p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После своей записи проводят  горизонтальную линию, собирают идеи одноклассников, записывают, снова проводят линию, после чего готовы записывать правильные ответы.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Конэрс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»</a:t>
            </a:r>
            <a:b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(углы)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71472" y="4929198"/>
            <a:ext cx="792961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Ученики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распределяются по разным углам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класса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зависимости от выбранного ими варианта ответа.</a:t>
            </a: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1833562"/>
            <a:ext cx="2714644" cy="1524000"/>
          </a:xfrm>
          <a:prstGeom prst="rect">
            <a:avLst/>
          </a:prstGeom>
          <a:solidFill>
            <a:srgbClr val="DCEF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" name="Рисунок 4" descr="C:\Users\user\Desktop\depositphotos_1058786-Unity.jpg"/>
          <p:cNvPicPr>
            <a:picLocks noChangeAspect="1" noChangeArrowheads="1"/>
          </p:cNvPicPr>
          <p:nvPr/>
        </p:nvPicPr>
        <p:blipFill>
          <a:blip r:embed="rId2" cstate="print"/>
          <a:srcRect t="5952"/>
          <a:stretch>
            <a:fillRect/>
          </a:stretch>
        </p:blipFill>
        <p:spPr bwMode="auto">
          <a:xfrm>
            <a:off x="5643570" y="928670"/>
            <a:ext cx="1346200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Df8Y1ZFPr6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928670"/>
            <a:ext cx="13192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opreste-l-pe-cli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214686"/>
            <a:ext cx="13716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i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3214686"/>
            <a:ext cx="13144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643306" y="2214554"/>
            <a:ext cx="18383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Классная комната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642918"/>
            <a:ext cx="692948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Сималтиниус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Раунд </a:t>
            </a:r>
            <a:r>
              <a:rPr lang="ru-RU" sz="3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Тэйбл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(одновременный раунд </a:t>
            </a:r>
            <a:r>
              <a:rPr lang="ru-RU" sz="3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тейбл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18" name="AutoShape 2" descr="https://i.pinimg.com/236x/fb/fd/38/fbfd38784158564c0e77892140b385b1--teaching-science-teacher-resource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35743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Куиз-Куиз-Трэйд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»</a:t>
            </a:r>
            <a:b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(опроси, опроси, обменяйся карточками)</a:t>
            </a:r>
            <a:endParaRPr kumimoji="0" lang="ru-RU" sz="3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4286256"/>
            <a:ext cx="64294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Учащиеся проверяют и обучают друг друга по пройденному материалу, используя карточки с вопросами и ответами по теме.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642918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Таймд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Пэа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Шэа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857496"/>
            <a:ext cx="34290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Обучающая структура, в которой два участника делятся развернутыми ответами в течение определенного времени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7890" name="Picture 2" descr="https://ds03.infourok.ru/uploads/ex/0be1/0000e2b8-0caf4387/img1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219" t="29167" r="14062" b="7291"/>
          <a:stretch>
            <a:fillRect/>
          </a:stretch>
        </p:blipFill>
        <p:spPr bwMode="auto">
          <a:xfrm>
            <a:off x="4214810" y="1500174"/>
            <a:ext cx="3978277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57356" y="357166"/>
            <a:ext cx="5143536" cy="847725"/>
          </a:xfrm>
        </p:spPr>
        <p:txBody>
          <a:bodyPr/>
          <a:lstStyle/>
          <a:p>
            <a:pPr algn="ctr"/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Микс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Пэа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Шэа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3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857224" y="1285860"/>
            <a:ext cx="73866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Ученики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под музыку перемещаются по кабинету, как только музыка прекращает играть, образуют пару для обсуждения темы</a:t>
            </a:r>
          </a:p>
        </p:txBody>
      </p:sp>
      <p:pic>
        <p:nvPicPr>
          <p:cNvPr id="25605" name="Рисунок 4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643182"/>
            <a:ext cx="1143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Box 6"/>
          <p:cNvSpPr txBox="1">
            <a:spLocks noChangeArrowheads="1"/>
          </p:cNvSpPr>
          <p:nvPr/>
        </p:nvSpPr>
        <p:spPr bwMode="auto">
          <a:xfrm>
            <a:off x="2143108" y="4143380"/>
            <a:ext cx="48006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Микс</a:t>
            </a:r>
            <a:r>
              <a:rPr lang="ru-RU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Фриз </a:t>
            </a:r>
            <a:r>
              <a:rPr lang="ru-RU" sz="3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</a:t>
            </a:r>
            <a:r>
              <a:rPr lang="ru-RU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</p:txBody>
      </p:sp>
      <p:sp>
        <p:nvSpPr>
          <p:cNvPr id="25608" name="TextBox 7"/>
          <p:cNvSpPr txBox="1">
            <a:spLocks noChangeArrowheads="1"/>
          </p:cNvSpPr>
          <p:nvPr/>
        </p:nvSpPr>
        <p:spPr bwMode="auto">
          <a:xfrm>
            <a:off x="928662" y="5000636"/>
            <a:ext cx="74295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Ученики образуют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группы для обсуждения. Количество человек в группе не ограничено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 descr="https://kadrovyhdel.ru/wp-content/uploads/2017/08/92494354-973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39" name="Picture 3" descr="D:\Downloads\92494354-973x102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214422"/>
            <a:ext cx="4572032" cy="48118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frec-sign-winterschool.org/images/2019/Venue_2019_Singapore%20Map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338" y="1071546"/>
            <a:ext cx="8671662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560541ed0c09a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42984"/>
            <a:ext cx="6886572" cy="4949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14348" y="571480"/>
            <a:ext cx="750099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Командные формы работы</a:t>
            </a:r>
            <a:endParaRPr kumimoji="0" lang="ru-RU" sz="3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14348" y="642918"/>
            <a:ext cx="750099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Обучение в сотрудничестве</a:t>
            </a:r>
            <a:endParaRPr kumimoji="0" lang="ru-RU" sz="3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3" descr="C:\Users\user\Desktop\morning-circle-clip-art-12246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714488"/>
            <a:ext cx="3000396" cy="2207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4" descr="C:\Users\user\Desktop\ytkrx5o7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4551" y="3143248"/>
            <a:ext cx="3102601" cy="234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14348" y="642918"/>
            <a:ext cx="750099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Все равны.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Весь класс. Каждый услышал</a:t>
            </a:r>
            <a:endParaRPr kumimoji="0" lang="ru-RU" sz="3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2" descr="C:\Users\user\Desktop\1920x1080_belyij-fon-chelovechki-krug-soveschani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480" r="15816"/>
          <a:stretch>
            <a:fillRect/>
          </a:stretch>
        </p:blipFill>
        <p:spPr bwMode="auto">
          <a:xfrm>
            <a:off x="2428860" y="2071678"/>
            <a:ext cx="4318256" cy="375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714488"/>
            <a:ext cx="4255677" cy="339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28596" y="928670"/>
            <a:ext cx="4071966" cy="785818"/>
          </a:xfrm>
          <a:prstGeom prst="roundRect">
            <a:avLst/>
          </a:prstGeom>
          <a:solidFill>
            <a:srgbClr val="CCFFCC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</a:rPr>
              <a:t>коммуникативность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4876" y="928670"/>
            <a:ext cx="4071966" cy="785818"/>
          </a:xfrm>
          <a:prstGeom prst="roundRect">
            <a:avLst/>
          </a:prstGeom>
          <a:solidFill>
            <a:srgbClr val="CCFFCC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</a:rPr>
              <a:t>креативность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5357826"/>
            <a:ext cx="5000660" cy="785818"/>
          </a:xfrm>
          <a:prstGeom prst="roundRect">
            <a:avLst/>
          </a:prstGeom>
          <a:solidFill>
            <a:srgbClr val="CCFFCC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критическое мышление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s://wiseit.com.ua/wp-content/uploads/2017/02/5ab6a5b4-239e-45fa-80c4-0bf82ab60df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2" name="Picture 4" descr="http://kazan33.ru/_nw/15/87909659.jpg"/>
          <p:cNvPicPr>
            <a:picLocks noChangeAspect="1" noChangeArrowheads="1"/>
          </p:cNvPicPr>
          <p:nvPr/>
        </p:nvPicPr>
        <p:blipFill>
          <a:blip r:embed="rId2" cstate="print"/>
          <a:srcRect l="8431"/>
          <a:stretch>
            <a:fillRect/>
          </a:stretch>
        </p:blipFill>
        <p:spPr bwMode="auto">
          <a:xfrm>
            <a:off x="785786" y="571480"/>
            <a:ext cx="7759297" cy="564360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038/0012ebf7-f800c9b1/img11.jpg"/>
          <p:cNvPicPr>
            <a:picLocks noChangeAspect="1" noChangeArrowheads="1"/>
          </p:cNvPicPr>
          <p:nvPr/>
        </p:nvPicPr>
        <p:blipFill>
          <a:blip r:embed="rId2" cstate="print"/>
          <a:srcRect l="29297" t="16667" r="24999" b="3125"/>
          <a:stretch>
            <a:fillRect/>
          </a:stretch>
        </p:blipFill>
        <p:spPr bwMode="auto">
          <a:xfrm>
            <a:off x="2071670" y="1428736"/>
            <a:ext cx="4920869" cy="485776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42910" y="214290"/>
            <a:ext cx="750099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Менедж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Мэт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(управление классом)</a:t>
            </a:r>
            <a:endParaRPr kumimoji="0" lang="ru-RU" sz="3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785786" y="571480"/>
            <a:ext cx="750099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«Хай 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файв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» (сигнал тишины)</a:t>
            </a:r>
            <a:endParaRPr kumimoji="0" lang="ru-RU" sz="3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 descr="http://smilerescuefund.org/wp-content/uploads/2014/09/highfive-450x448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786058"/>
            <a:ext cx="3013791" cy="3000396"/>
          </a:xfrm>
          <a:prstGeom prst="rect">
            <a:avLst/>
          </a:prstGeom>
          <a:noFill/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3643306" y="1571612"/>
            <a:ext cx="473869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Подними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руку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Сфокусируйся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на учителе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Останови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работу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Просигналь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другим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finity">
  <a:themeElements>
    <a:clrScheme name="Infinity">
      <a:dk1>
        <a:sysClr val="windowText" lastClr="000000"/>
      </a:dk1>
      <a:lt1>
        <a:sysClr val="window" lastClr="FFFFFF"/>
      </a:lt1>
      <a:dk2>
        <a:srgbClr val="EABB00"/>
      </a:dk2>
      <a:lt2>
        <a:srgbClr val="DEF2FA"/>
      </a:lt2>
      <a:accent1>
        <a:srgbClr val="983DB1"/>
      </a:accent1>
      <a:accent2>
        <a:srgbClr val="47D147"/>
      </a:accent2>
      <a:accent3>
        <a:srgbClr val="CC0053"/>
      </a:accent3>
      <a:accent4>
        <a:srgbClr val="EA950D"/>
      </a:accent4>
      <a:accent5>
        <a:srgbClr val="C800C8"/>
      </a:accent5>
      <a:accent6>
        <a:srgbClr val="6161FF"/>
      </a:accent6>
      <a:hlink>
        <a:srgbClr val="755D00"/>
      </a:hlink>
      <a:folHlink>
        <a:srgbClr val="31AEE0"/>
      </a:folHlink>
    </a:clrScheme>
    <a:fontScheme name="Infinity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finity">
      <a:fillStyleLst>
        <a:solidFill>
          <a:schemeClr val="phClr">
            <a:shade val="95000"/>
            <a:satMod val="115000"/>
          </a:schemeClr>
        </a:solidFill>
        <a:gradFill rotWithShape="1">
          <a:gsLst>
            <a:gs pos="0">
              <a:schemeClr val="phClr">
                <a:tint val="90000"/>
                <a:alpha val="50000"/>
                <a:satMod val="150000"/>
              </a:schemeClr>
            </a:gs>
            <a:gs pos="35000">
              <a:schemeClr val="phClr">
                <a:tint val="100000"/>
                <a:alpha val="80000"/>
                <a:satMod val="130000"/>
              </a:schemeClr>
            </a:gs>
            <a:gs pos="100000">
              <a:schemeClr val="phClr">
                <a:tint val="100000"/>
                <a:shade val="90000"/>
                <a:alpha val="95000"/>
                <a:satMod val="11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1000"/>
                <a:alpha val="90000"/>
                <a:satMod val="130000"/>
              </a:schemeClr>
            </a:gs>
            <a:gs pos="50000">
              <a:schemeClr val="phClr">
                <a:shade val="93000"/>
                <a:alpha val="70000"/>
                <a:satMod val="130000"/>
              </a:schemeClr>
            </a:gs>
            <a:gs pos="75000">
              <a:schemeClr val="phClr">
                <a:shade val="94000"/>
                <a:alpha val="50000"/>
                <a:satMod val="135000"/>
              </a:schemeClr>
            </a:gs>
            <a:gs pos="100000">
              <a:schemeClr val="phClr">
                <a:shade val="94000"/>
                <a:alpha val="50000"/>
                <a:satMod val="135000"/>
              </a:schemeClr>
            </a:gs>
          </a:gsLst>
          <a:lin ang="0" scaled="0"/>
        </a:gradFill>
      </a:fillStyleLst>
      <a:lnStyleLst>
        <a:ln w="19050" cap="flat" cmpd="sng" algn="ctr">
          <a:solidFill>
            <a:schemeClr val="phClr">
              <a:shade val="95000"/>
            </a:schemeClr>
          </a:solidFill>
          <a:prstDash val="solid"/>
        </a:ln>
        <a:ln w="31750" cap="flat" cmpd="sng" algn="ctr">
          <a:solidFill>
            <a:schemeClr val="phClr">
              <a:shade val="95000"/>
              <a:satMod val="110000"/>
            </a:schemeClr>
          </a:solidFill>
          <a:prstDash val="solid"/>
        </a:ln>
        <a:ln w="57150" cap="flat" cmpd="dbl" algn="ctr">
          <a:solidFill>
            <a:schemeClr val="phClr">
              <a:shade val="95000"/>
              <a:satMod val="130000"/>
            </a:schemeClr>
          </a:solidFill>
          <a:prstDash val="solid"/>
        </a:ln>
      </a:lnStyleLst>
      <a:effectStyleLst>
        <a:effectStyle>
          <a:effectLst>
            <a:outerShdw blurRad="63500" dist="25400" dir="5400000" sx="101000" sy="101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dir="5400000" sx="101000" sy="101000" algn="ctr" rotWithShape="0">
              <a:srgbClr val="000000">
                <a:alpha val="50000"/>
              </a:srgbClr>
            </a:outerShdw>
            <a:reflection blurRad="12700" stA="26000" endPos="15000" dist="19050" dir="5400000" sy="-100000" rotWithShape="0"/>
          </a:effectLst>
        </a:effectStyle>
        <a:effectStyle>
          <a:effectLst>
            <a:innerShdw blurRad="101600" dist="12700">
              <a:srgbClr val="000000">
                <a:alpha val="35000"/>
              </a:srgbClr>
            </a:innerShdw>
            <a:reflection blurRad="12700" stA="26000" endPos="25000" dist="1905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381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250000"/>
              </a:schemeClr>
            </a:gs>
            <a:gs pos="40000">
              <a:schemeClr val="phClr">
                <a:tint val="90000"/>
                <a:shade val="80000"/>
                <a:satMod val="200000"/>
              </a:schemeClr>
            </a:gs>
            <a:gs pos="100000">
              <a:schemeClr val="phClr">
                <a:shade val="20000"/>
                <a:satMod val="17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Infinity</Template>
  <TotalTime>522</TotalTime>
  <Words>295</Words>
  <Application>Microsoft Office PowerPoint</Application>
  <PresentationFormat>Экран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Infinity</vt:lpstr>
      <vt:lpstr>Сингапурская методика обучения: за и против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«Микс Пэа Шэа» 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 в начальной школе  как средство активизации познавательной деятельности младших школьников.</dc:title>
  <dc:creator>Admin</dc:creator>
  <cp:lastModifiedBy>Admin</cp:lastModifiedBy>
  <cp:revision>34</cp:revision>
  <dcterms:created xsi:type="dcterms:W3CDTF">2012-04-22T09:30:01Z</dcterms:created>
  <dcterms:modified xsi:type="dcterms:W3CDTF">2019-05-02T11:24:49Z</dcterms:modified>
</cp:coreProperties>
</file>