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70" r:id="rId2"/>
    <p:sldId id="272" r:id="rId3"/>
    <p:sldId id="277" r:id="rId4"/>
    <p:sldId id="280" r:id="rId5"/>
    <p:sldId id="28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793" autoAdjust="0"/>
  </p:normalViewPr>
  <p:slideViewPr>
    <p:cSldViewPr>
      <p:cViewPr varScale="1">
        <p:scale>
          <a:sx n="103" d="100"/>
          <a:sy n="103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7C4D45-4954-4ED6-AC28-1DA35FD85F66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A2530-40DA-48F8-B7F7-B3EA7249BE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4503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55E3-63AB-4708-8C85-434ABE6BA298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DEECBF8-3DB4-49D5-9852-C7CCF26513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55E3-63AB-4708-8C85-434ABE6BA298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CBF8-3DB4-49D5-9852-C7CCF26513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55E3-63AB-4708-8C85-434ABE6BA298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CBF8-3DB4-49D5-9852-C7CCF26513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55E3-63AB-4708-8C85-434ABE6BA298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CBF8-3DB4-49D5-9852-C7CCF26513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55E3-63AB-4708-8C85-434ABE6BA298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EECBF8-3DB4-49D5-9852-C7CCF265136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55E3-63AB-4708-8C85-434ABE6BA298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CBF8-3DB4-49D5-9852-C7CCF26513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55E3-63AB-4708-8C85-434ABE6BA298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CBF8-3DB4-49D5-9852-C7CCF26513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55E3-63AB-4708-8C85-434ABE6BA298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CBF8-3DB4-49D5-9852-C7CCF26513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55E3-63AB-4708-8C85-434ABE6BA298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CBF8-3DB4-49D5-9852-C7CCF26513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55E3-63AB-4708-8C85-434ABE6BA298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ECBF8-3DB4-49D5-9852-C7CCF265136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F55E3-63AB-4708-8C85-434ABE6BA298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DEECBF8-3DB4-49D5-9852-C7CCF265136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E24F55E3-63AB-4708-8C85-434ABE6BA298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CDEECBF8-3DB4-49D5-9852-C7CCF265136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-603448"/>
            <a:ext cx="8435280" cy="1371600"/>
          </a:xfrm>
        </p:spPr>
        <p:txBody>
          <a:bodyPr/>
          <a:lstStyle/>
          <a:p>
            <a:r>
              <a:rPr lang="en-US" dirty="0" smtClean="0"/>
              <a:t>II.</a:t>
            </a:r>
            <a:r>
              <a:rPr lang="ru-RU" dirty="0"/>
              <a:t> </a:t>
            </a:r>
            <a:r>
              <a:rPr lang="ru-RU" dirty="0" smtClean="0"/>
              <a:t>Группа </a:t>
            </a:r>
            <a:r>
              <a:rPr lang="en-US" dirty="0" smtClean="0"/>
              <a:t>“</a:t>
            </a:r>
            <a:r>
              <a:rPr lang="ru-RU" dirty="0" smtClean="0"/>
              <a:t>центрифуга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3408" y="652151"/>
            <a:ext cx="870706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Образовалась в январе 1914 года из левого крыла поэтов. Основные участники </a:t>
            </a:r>
            <a:r>
              <a:rPr lang="ru-RU" sz="1400" dirty="0" smtClean="0"/>
              <a:t>будущей </a:t>
            </a:r>
            <a:r>
              <a:rPr lang="ru-RU" sz="1400" dirty="0"/>
              <a:t>группы – </a:t>
            </a:r>
            <a:r>
              <a:rPr lang="ru-RU" sz="1400" dirty="0" err="1"/>
              <a:t>С.Бобров</a:t>
            </a:r>
            <a:r>
              <a:rPr lang="ru-RU" sz="1400" dirty="0"/>
              <a:t>, </a:t>
            </a:r>
            <a:r>
              <a:rPr lang="ru-RU" sz="1400" dirty="0" err="1"/>
              <a:t>Б.Пастернак</a:t>
            </a:r>
            <a:r>
              <a:rPr lang="ru-RU" sz="1400" dirty="0"/>
              <a:t> и </a:t>
            </a:r>
            <a:r>
              <a:rPr lang="ru-RU" sz="1400" dirty="0" err="1"/>
              <a:t>Н.Асеев</a:t>
            </a:r>
            <a:r>
              <a:rPr lang="ru-RU" sz="1400" dirty="0"/>
              <a:t>. Сергей Бобров – </a:t>
            </a:r>
            <a:r>
              <a:rPr lang="ru-RU" sz="1400" dirty="0" smtClean="0"/>
              <a:t>поэт</a:t>
            </a:r>
            <a:r>
              <a:rPr lang="ru-RU" sz="1400" dirty="0"/>
              <a:t>, живописец и литературовед, в то время являлся среди них самой </a:t>
            </a:r>
            <a:r>
              <a:rPr lang="ru-RU" sz="1400" dirty="0" smtClean="0"/>
              <a:t>значительной </a:t>
            </a:r>
            <a:r>
              <a:rPr lang="ru-RU" sz="1400" dirty="0"/>
              <a:t>фигурой. </a:t>
            </a:r>
            <a:r>
              <a:rPr lang="ru-RU" sz="1400" dirty="0" smtClean="0"/>
              <a:t>Авторы-</a:t>
            </a:r>
            <a:r>
              <a:rPr lang="ru-RU" sz="1400" dirty="0" err="1" smtClean="0"/>
              <a:t>центрифугисты</a:t>
            </a:r>
            <a:r>
              <a:rPr lang="ru-RU" sz="1400" dirty="0" smtClean="0"/>
              <a:t> </a:t>
            </a:r>
            <a:r>
              <a:rPr lang="ru-RU" sz="1400" dirty="0"/>
              <a:t>устанавливали свою преемственность от петербургского </a:t>
            </a:r>
            <a:r>
              <a:rPr lang="ru-RU" sz="1400" dirty="0" smtClean="0"/>
              <a:t>эгофутуризма</a:t>
            </a:r>
            <a:r>
              <a:rPr lang="ru-RU" sz="1400" dirty="0"/>
              <a:t>. В "Центрифуге" нашли приют петербургские эгофутуристы и </a:t>
            </a:r>
            <a:r>
              <a:rPr lang="ru-RU" sz="1400" dirty="0" smtClean="0"/>
              <a:t>писатели </a:t>
            </a:r>
            <a:r>
              <a:rPr lang="ru-RU" sz="1400" dirty="0"/>
              <a:t>из “мезонина поэзии”. Также первое издание “Центрифуги”, сборник </a:t>
            </a:r>
            <a:r>
              <a:rPr lang="ru-RU" sz="1400" dirty="0" smtClean="0"/>
              <a:t>"</a:t>
            </a:r>
            <a:r>
              <a:rPr lang="ru-RU" sz="1400" dirty="0"/>
              <a:t>Руконог", было </a:t>
            </a:r>
            <a:r>
              <a:rPr lang="ru-RU" sz="1400" dirty="0" err="1"/>
              <a:t>посвященно</a:t>
            </a:r>
            <a:r>
              <a:rPr lang="ru-RU" sz="1400" dirty="0"/>
              <a:t> памяти погибшего в январе 1914 года </a:t>
            </a:r>
            <a:r>
              <a:rPr lang="ru-RU" sz="1400" dirty="0" err="1"/>
              <a:t>И.Игнатьева</a:t>
            </a:r>
            <a:r>
              <a:rPr lang="ru-RU" sz="1400" dirty="0"/>
              <a:t>.</a:t>
            </a:r>
          </a:p>
          <a:p>
            <a:endParaRPr lang="ru-RU" sz="1400" dirty="0"/>
          </a:p>
          <a:p>
            <a:r>
              <a:rPr lang="ru-RU" sz="1400" dirty="0"/>
              <a:t>В их творчестве органично соединялось футуристическое </a:t>
            </a:r>
            <a:r>
              <a:rPr lang="ru-RU" sz="1400" dirty="0" err="1"/>
              <a:t>экспериментаторство</a:t>
            </a:r>
            <a:r>
              <a:rPr lang="ru-RU" sz="1400" dirty="0"/>
              <a:t> </a:t>
            </a:r>
            <a:r>
              <a:rPr lang="ru-RU" sz="1400" dirty="0" smtClean="0"/>
              <a:t>и </a:t>
            </a:r>
            <a:r>
              <a:rPr lang="ru-RU" sz="1400" dirty="0"/>
              <a:t>опора на традиции. Основной особенностью произведений “центрифуги” было </a:t>
            </a:r>
            <a:r>
              <a:rPr lang="ru-RU" sz="1400" dirty="0" smtClean="0"/>
              <a:t>построение </a:t>
            </a:r>
            <a:r>
              <a:rPr lang="ru-RU" sz="1400" dirty="0"/>
              <a:t>лирического произведения, где центр внимания со слова </a:t>
            </a:r>
            <a:r>
              <a:rPr lang="ru-RU" sz="1400" dirty="0" smtClean="0"/>
              <a:t>перемещался </a:t>
            </a:r>
            <a:r>
              <a:rPr lang="ru-RU" sz="1400" dirty="0"/>
              <a:t>на интонационно - ритмические структуры</a:t>
            </a:r>
            <a:r>
              <a:rPr lang="ru-RU" sz="1400" dirty="0" smtClean="0"/>
              <a:t>.</a:t>
            </a:r>
          </a:p>
          <a:p>
            <a:endParaRPr lang="ru-RU" sz="1400" dirty="0" smtClean="0"/>
          </a:p>
          <a:p>
            <a:r>
              <a:rPr lang="ru-RU" sz="1400" dirty="0"/>
              <a:t>"Центрифуга" была самым </a:t>
            </a:r>
            <a:r>
              <a:rPr lang="ru-RU" sz="1400" dirty="0" smtClean="0"/>
              <a:t>длительным </a:t>
            </a:r>
            <a:r>
              <a:rPr lang="ru-RU" sz="1400" dirty="0"/>
              <a:t>по времени </a:t>
            </a:r>
            <a:r>
              <a:rPr lang="ru-RU" sz="1400" dirty="0" smtClean="0"/>
              <a:t>футуристическим объединением </a:t>
            </a:r>
            <a:r>
              <a:rPr lang="ru-RU" sz="1400" dirty="0"/>
              <a:t>- как </a:t>
            </a:r>
            <a:r>
              <a:rPr lang="ru-RU" sz="1400" dirty="0" smtClean="0"/>
              <a:t>поэтическая </a:t>
            </a:r>
            <a:r>
              <a:rPr lang="ru-RU" sz="1400" dirty="0"/>
              <a:t>группа они </a:t>
            </a:r>
            <a:r>
              <a:rPr lang="ru-RU" sz="1400" dirty="0" smtClean="0"/>
              <a:t>просуществовали </a:t>
            </a:r>
            <a:r>
              <a:rPr lang="ru-RU" sz="1400" dirty="0"/>
              <a:t>до конца 1917 г., </a:t>
            </a:r>
            <a:r>
              <a:rPr lang="ru-RU" sz="1400" dirty="0" smtClean="0"/>
              <a:t>а </a:t>
            </a:r>
            <a:r>
              <a:rPr lang="ru-RU" sz="1400" dirty="0"/>
              <a:t>книги под маркой "Центрифуги" </a:t>
            </a:r>
          </a:p>
          <a:p>
            <a:r>
              <a:rPr lang="ru-RU" sz="1400" dirty="0"/>
              <a:t>продолжали выходить до 1922 года.</a:t>
            </a:r>
          </a:p>
          <a:p>
            <a:endParaRPr lang="ru-RU" sz="1400" dirty="0"/>
          </a:p>
          <a:p>
            <a:endParaRPr lang="ru-RU" sz="14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279" y="4315840"/>
            <a:ext cx="1570841" cy="2347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1548" y="4311788"/>
            <a:ext cx="1675785" cy="2347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4315840"/>
            <a:ext cx="1823934" cy="2347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99600" y="629450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Б.Пастернак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31840" y="6244252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err="1" smtClean="0"/>
              <a:t>Н.Асеев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6372200" y="629450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С.Бобров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3285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459432"/>
            <a:ext cx="8363272" cy="1371600"/>
          </a:xfrm>
        </p:spPr>
        <p:txBody>
          <a:bodyPr/>
          <a:lstStyle/>
          <a:p>
            <a:r>
              <a:rPr lang="en-US" dirty="0" smtClean="0"/>
              <a:t>iii. “</a:t>
            </a:r>
            <a:r>
              <a:rPr lang="ru-RU" dirty="0" smtClean="0"/>
              <a:t>мезонин поэзии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836712"/>
            <a:ext cx="85281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Был создан </a:t>
            </a:r>
            <a:r>
              <a:rPr lang="ru-RU" sz="1600" dirty="0"/>
              <a:t>в 1913 году московскими эгофутуристами. В него входили </a:t>
            </a:r>
            <a:r>
              <a:rPr lang="ru-RU" sz="1600" dirty="0" err="1" smtClean="0"/>
              <a:t>В.Шершеневич</a:t>
            </a:r>
            <a:r>
              <a:rPr lang="ru-RU" sz="1600" dirty="0"/>
              <a:t>, </a:t>
            </a:r>
            <a:endParaRPr lang="ru-RU" sz="1600" dirty="0" smtClean="0"/>
          </a:p>
          <a:p>
            <a:r>
              <a:rPr lang="ru-RU" sz="1600" dirty="0" err="1" smtClean="0"/>
              <a:t>Р.Ивнев</a:t>
            </a:r>
            <a:r>
              <a:rPr lang="ru-RU" sz="1600" dirty="0"/>
              <a:t>, </a:t>
            </a:r>
            <a:r>
              <a:rPr lang="ru-RU" sz="1600" dirty="0" err="1"/>
              <a:t>Л.Зак</a:t>
            </a:r>
            <a:r>
              <a:rPr lang="ru-RU" sz="1600" dirty="0"/>
              <a:t> и многие другие. Идейным вдохновителем </a:t>
            </a:r>
            <a:r>
              <a:rPr lang="ru-RU" sz="1600" dirty="0" smtClean="0"/>
              <a:t>группы</a:t>
            </a:r>
            <a:r>
              <a:rPr lang="ru-RU" sz="1600" dirty="0"/>
              <a:t>, а также самым </a:t>
            </a:r>
            <a:endParaRPr lang="ru-RU" sz="1600" dirty="0" smtClean="0"/>
          </a:p>
          <a:p>
            <a:r>
              <a:rPr lang="ru-RU" sz="1600" dirty="0" smtClean="0"/>
              <a:t>энергичным </a:t>
            </a:r>
            <a:r>
              <a:rPr lang="ru-RU" sz="1600" dirty="0"/>
              <a:t>её участником являлся Вадим </a:t>
            </a:r>
            <a:r>
              <a:rPr lang="ru-RU" sz="1600" dirty="0" err="1"/>
              <a:t>Шершеневич</a:t>
            </a:r>
            <a:r>
              <a:rPr lang="ru-RU" sz="1600" dirty="0" smtClean="0"/>
              <a:t>. </a:t>
            </a:r>
            <a:endParaRPr lang="ru-RU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667709"/>
            <a:ext cx="1872209" cy="2234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0097" y="3986482"/>
            <a:ext cx="1451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err="1" smtClean="0"/>
              <a:t>В.Шершеневич</a:t>
            </a:r>
            <a:endParaRPr lang="ru-RU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2051721" y="1667709"/>
            <a:ext cx="6840759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Эта группа пыталась повторить успех </a:t>
            </a:r>
            <a:r>
              <a:rPr lang="ru-RU" sz="1600" dirty="0" err="1"/>
              <a:t>будетлян</a:t>
            </a:r>
            <a:r>
              <a:rPr lang="ru-RU" sz="1600" dirty="0"/>
              <a:t> и противопоставить себя ей </a:t>
            </a:r>
            <a:r>
              <a:rPr lang="ru-RU" sz="1600" dirty="0" smtClean="0"/>
              <a:t>в литературе</a:t>
            </a:r>
            <a:r>
              <a:rPr lang="ru-RU" sz="1600" dirty="0"/>
              <a:t>. Но в "Мезонине поэзии" не было поэтов, </a:t>
            </a:r>
            <a:r>
              <a:rPr lang="ru-RU" sz="1600" dirty="0" smtClean="0"/>
              <a:t>сопоставимых </a:t>
            </a:r>
            <a:r>
              <a:rPr lang="ru-RU" sz="1600" dirty="0"/>
              <a:t>с Маяковским </a:t>
            </a:r>
            <a:r>
              <a:rPr lang="ru-RU" sz="1600" dirty="0" smtClean="0"/>
              <a:t>или </a:t>
            </a:r>
            <a:r>
              <a:rPr lang="ru-RU" sz="1600" dirty="0" err="1"/>
              <a:t>Хлебниковым</a:t>
            </a:r>
            <a:r>
              <a:rPr lang="ru-RU" sz="1600" dirty="0"/>
              <a:t>, поэтому его </a:t>
            </a:r>
            <a:r>
              <a:rPr lang="ru-RU" sz="1600" dirty="0" smtClean="0"/>
              <a:t>участникам </a:t>
            </a:r>
            <a:r>
              <a:rPr lang="ru-RU" sz="1600" dirty="0"/>
              <a:t>было сложно выработать </a:t>
            </a:r>
            <a:r>
              <a:rPr lang="ru-RU" sz="1600" dirty="0" smtClean="0"/>
              <a:t>самостоятельную теоретическую </a:t>
            </a:r>
            <a:r>
              <a:rPr lang="ru-RU" sz="1600" dirty="0"/>
              <a:t>базу своей группы. Они всячески подчёркивали </a:t>
            </a:r>
          </a:p>
          <a:p>
            <a:r>
              <a:rPr lang="ru-RU" sz="1600" dirty="0"/>
              <a:t>родство с петербургскими эгофутуристами, часто публиковались в их изданиях, </a:t>
            </a:r>
            <a:r>
              <a:rPr lang="ru-RU" sz="1600" dirty="0" smtClean="0"/>
              <a:t>но </a:t>
            </a:r>
            <a:r>
              <a:rPr lang="ru-RU" sz="1600" dirty="0"/>
              <a:t>занимали при этом достаточно неопределённую позицию</a:t>
            </a:r>
            <a:r>
              <a:rPr lang="ru-RU" sz="1600" dirty="0" smtClean="0"/>
              <a:t>.</a:t>
            </a:r>
          </a:p>
          <a:p>
            <a:endParaRPr lang="ru-RU" sz="1600" dirty="0"/>
          </a:p>
          <a:p>
            <a:r>
              <a:rPr lang="ru-RU" sz="1600" dirty="0"/>
              <a:t>Из-за отсутствия единства “Мезонин поэзии” распался не просуществовав года, </a:t>
            </a:r>
          </a:p>
          <a:p>
            <a:r>
              <a:rPr lang="ru-RU" sz="1600" dirty="0"/>
              <a:t>однако его существование принесло человечеству такие знаменитые </a:t>
            </a:r>
          </a:p>
          <a:p>
            <a:r>
              <a:rPr lang="ru-RU" sz="1600" dirty="0"/>
              <a:t>произведения, как "Вернисаж", "Пир во время чумы", "Крематорий здравомыслия”</a:t>
            </a:r>
          </a:p>
          <a:p>
            <a:r>
              <a:rPr lang="ru-RU" sz="1600" dirty="0"/>
              <a:t>и многие другие.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40240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603448"/>
            <a:ext cx="8784976" cy="1371600"/>
          </a:xfrm>
        </p:spPr>
        <p:txBody>
          <a:bodyPr/>
          <a:lstStyle/>
          <a:p>
            <a:r>
              <a:rPr lang="en-US" dirty="0" smtClean="0"/>
              <a:t>iv</a:t>
            </a:r>
            <a:r>
              <a:rPr lang="ru-RU" dirty="0" smtClean="0"/>
              <a:t>. </a:t>
            </a:r>
            <a:r>
              <a:rPr lang="ru-RU" dirty="0" err="1" smtClean="0"/>
              <a:t>Гилея</a:t>
            </a:r>
            <a:r>
              <a:rPr lang="ru-RU" dirty="0" smtClean="0"/>
              <a:t> (</a:t>
            </a:r>
            <a:r>
              <a:rPr lang="ru-RU" dirty="0" err="1" smtClean="0"/>
              <a:t>будетляне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-32048" y="692696"/>
            <a:ext cx="832144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"</a:t>
            </a:r>
            <a:r>
              <a:rPr lang="ru-RU" sz="1600" dirty="0" err="1"/>
              <a:t>Гилея</a:t>
            </a:r>
            <a:r>
              <a:rPr lang="ru-RU" sz="1600" dirty="0"/>
              <a:t>" – первая футуристическая группа в России. Они называли себя также </a:t>
            </a:r>
            <a:endParaRPr lang="ru-RU" sz="1600" dirty="0" smtClean="0"/>
          </a:p>
          <a:p>
            <a:r>
              <a:rPr lang="ru-RU" sz="1600" dirty="0" smtClean="0"/>
              <a:t>"</a:t>
            </a:r>
            <a:r>
              <a:rPr lang="ru-RU" sz="1600" dirty="0" err="1"/>
              <a:t>кубофутуристы</a:t>
            </a:r>
            <a:r>
              <a:rPr lang="ru-RU" sz="1600" dirty="0"/>
              <a:t>" или "</a:t>
            </a:r>
            <a:r>
              <a:rPr lang="ru-RU" sz="1600" dirty="0" err="1" smtClean="0"/>
              <a:t>будетляне</a:t>
            </a:r>
            <a:r>
              <a:rPr lang="en-US" sz="1600" dirty="0" smtClean="0"/>
              <a:t>”</a:t>
            </a:r>
            <a:r>
              <a:rPr lang="ru-RU" sz="1600" dirty="0" smtClean="0"/>
              <a:t>. В </a:t>
            </a:r>
            <a:r>
              <a:rPr lang="ru-RU" sz="1600" dirty="0"/>
              <a:t>начале 1910 года в Петербурге "</a:t>
            </a:r>
            <a:r>
              <a:rPr lang="ru-RU" sz="1600" dirty="0" err="1"/>
              <a:t>Гилея</a:t>
            </a:r>
            <a:r>
              <a:rPr lang="ru-RU" sz="1600" dirty="0"/>
              <a:t>" </a:t>
            </a:r>
            <a:endParaRPr lang="ru-RU" sz="1600" dirty="0" smtClean="0"/>
          </a:p>
          <a:p>
            <a:r>
              <a:rPr lang="ru-RU" sz="1600" dirty="0" smtClean="0"/>
              <a:t>заявила </a:t>
            </a:r>
            <a:r>
              <a:rPr lang="ru-RU" sz="1600" dirty="0"/>
              <a:t>о своём существовании </a:t>
            </a:r>
            <a:r>
              <a:rPr lang="ru-RU" sz="1600" dirty="0" smtClean="0"/>
              <a:t>в </a:t>
            </a:r>
            <a:r>
              <a:rPr lang="ru-RU" sz="1600" dirty="0"/>
              <a:t>составе Д. и </a:t>
            </a:r>
            <a:r>
              <a:rPr lang="ru-RU" sz="1600" dirty="0" err="1"/>
              <a:t>Н.Бурлюков</a:t>
            </a:r>
            <a:r>
              <a:rPr lang="ru-RU" sz="1600" dirty="0"/>
              <a:t>, </a:t>
            </a:r>
            <a:r>
              <a:rPr lang="ru-RU" sz="1600" dirty="0" err="1"/>
              <a:t>В.Хлебникова</a:t>
            </a:r>
            <a:r>
              <a:rPr lang="ru-RU" sz="1600" dirty="0"/>
              <a:t>, </a:t>
            </a:r>
            <a:endParaRPr lang="ru-RU" sz="1600" dirty="0" smtClean="0"/>
          </a:p>
          <a:p>
            <a:r>
              <a:rPr lang="ru-RU" sz="1600" dirty="0" err="1" smtClean="0"/>
              <a:t>В.Маяковского</a:t>
            </a:r>
            <a:r>
              <a:rPr lang="ru-RU" sz="1600" dirty="0" smtClean="0"/>
              <a:t> и </a:t>
            </a:r>
            <a:r>
              <a:rPr lang="ru-RU" sz="1600" dirty="0" err="1" smtClean="0"/>
              <a:t>А.Кручёных</a:t>
            </a:r>
            <a:r>
              <a:rPr lang="ru-RU" sz="1600" dirty="0" smtClean="0"/>
              <a:t> .</a:t>
            </a:r>
          </a:p>
          <a:p>
            <a:r>
              <a:rPr lang="ru-RU" sz="1600" dirty="0" smtClean="0"/>
              <a:t>Программным </a:t>
            </a:r>
            <a:r>
              <a:rPr lang="ru-RU" sz="1600" dirty="0"/>
              <a:t>стал их </a:t>
            </a:r>
            <a:r>
              <a:rPr lang="ru-RU" sz="1600" dirty="0" smtClean="0"/>
              <a:t>манифест</a:t>
            </a:r>
            <a:r>
              <a:rPr lang="ru-RU" sz="1600" dirty="0"/>
              <a:t> </a:t>
            </a:r>
            <a:r>
              <a:rPr lang="ru-RU" sz="1600" dirty="0" smtClean="0"/>
              <a:t> </a:t>
            </a:r>
            <a:r>
              <a:rPr lang="ru-RU" sz="1600" b="1" dirty="0" smtClean="0"/>
              <a:t>"</a:t>
            </a:r>
            <a:r>
              <a:rPr lang="ru-RU" sz="1600" b="1" dirty="0"/>
              <a:t>Пощёчина общественному </a:t>
            </a:r>
            <a:r>
              <a:rPr lang="ru-RU" sz="1600" b="1" dirty="0" smtClean="0"/>
              <a:t>вкусу</a:t>
            </a:r>
            <a:r>
              <a:rPr lang="en-US" sz="1600" b="1" dirty="0" smtClean="0"/>
              <a:t>”</a:t>
            </a:r>
            <a:r>
              <a:rPr lang="ru-RU" sz="1600" b="1" dirty="0" smtClean="0"/>
              <a:t>.</a:t>
            </a:r>
          </a:p>
          <a:p>
            <a:r>
              <a:rPr lang="ru-RU" sz="1600" dirty="0"/>
              <a:t>Проявляя обострённое чутьё к слову, футуристы доходили до абсурда, занимаясь </a:t>
            </a:r>
            <a:endParaRPr lang="ru-RU" sz="1600" dirty="0" smtClean="0"/>
          </a:p>
          <a:p>
            <a:r>
              <a:rPr lang="ru-RU" sz="1600" dirty="0" smtClean="0"/>
              <a:t>конструированием</a:t>
            </a:r>
            <a:r>
              <a:rPr lang="ru-RU" sz="1600" dirty="0"/>
              <a:t>. Особое значение они придавали словотворчеству, </a:t>
            </a:r>
            <a:endParaRPr lang="ru-RU" sz="1600" dirty="0" smtClean="0"/>
          </a:p>
          <a:p>
            <a:r>
              <a:rPr lang="ru-RU" sz="1600" dirty="0" smtClean="0"/>
              <a:t>"</a:t>
            </a:r>
            <a:r>
              <a:rPr lang="ru-RU" sz="1600" dirty="0" err="1"/>
              <a:t>самовитому</a:t>
            </a:r>
            <a:r>
              <a:rPr lang="ru-RU" sz="1600" dirty="0"/>
              <a:t> слову". </a:t>
            </a:r>
            <a:endParaRPr lang="ru-RU" sz="1600" dirty="0" smtClean="0"/>
          </a:p>
          <a:p>
            <a:r>
              <a:rPr lang="ru-RU" sz="1600" dirty="0" smtClean="0"/>
              <a:t>Самым </a:t>
            </a:r>
            <a:r>
              <a:rPr lang="ru-RU" sz="1600" dirty="0"/>
              <a:t>знаменитым стихом </a:t>
            </a:r>
            <a:r>
              <a:rPr lang="ru-RU" sz="1600" dirty="0" err="1"/>
              <a:t>кубофутуристов</a:t>
            </a:r>
            <a:r>
              <a:rPr lang="ru-RU" sz="1600" dirty="0"/>
              <a:t> стал “Дыр </a:t>
            </a:r>
            <a:r>
              <a:rPr lang="ru-RU" sz="1600" dirty="0" err="1"/>
              <a:t>бул</a:t>
            </a:r>
            <a:r>
              <a:rPr lang="ru-RU" sz="1600" dirty="0"/>
              <a:t> </a:t>
            </a:r>
            <a:r>
              <a:rPr lang="ru-RU" sz="1600" dirty="0" err="1"/>
              <a:t>щил</a:t>
            </a:r>
            <a:r>
              <a:rPr lang="ru-RU" sz="1600" dirty="0"/>
              <a:t>” </a:t>
            </a:r>
            <a:r>
              <a:rPr lang="ru-RU" sz="1600" dirty="0" smtClean="0"/>
              <a:t>Алексея Крученых. </a:t>
            </a:r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131840" y="3689808"/>
            <a:ext cx="25202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/>
              <a:t>Дыр   </a:t>
            </a:r>
            <a:r>
              <a:rPr lang="ru-RU" sz="1400" i="1" dirty="0" err="1"/>
              <a:t>бул</a:t>
            </a:r>
            <a:r>
              <a:rPr lang="ru-RU" sz="1400" i="1" dirty="0"/>
              <a:t>   </a:t>
            </a:r>
            <a:r>
              <a:rPr lang="ru-RU" sz="1400" i="1" dirty="0" err="1"/>
              <a:t>щыл</a:t>
            </a:r>
            <a:endParaRPr lang="ru-RU" sz="1400" i="1" dirty="0"/>
          </a:p>
          <a:p>
            <a:r>
              <a:rPr lang="ru-RU" sz="1400" i="1" dirty="0" err="1"/>
              <a:t>убеш</a:t>
            </a:r>
            <a:r>
              <a:rPr lang="ru-RU" sz="1400" i="1" dirty="0"/>
              <a:t>  щур</a:t>
            </a:r>
          </a:p>
          <a:p>
            <a:r>
              <a:rPr lang="ru-RU" sz="1400" i="1" dirty="0" err="1"/>
              <a:t>скум</a:t>
            </a:r>
            <a:endParaRPr lang="ru-RU" sz="1400" i="1" dirty="0"/>
          </a:p>
          <a:p>
            <a:r>
              <a:rPr lang="ru-RU" sz="1400" i="1" dirty="0"/>
              <a:t>вы   со   </a:t>
            </a:r>
            <a:r>
              <a:rPr lang="ru-RU" sz="1400" i="1" dirty="0" err="1"/>
              <a:t>бу</a:t>
            </a:r>
            <a:endParaRPr lang="ru-RU" sz="1400" i="1" dirty="0"/>
          </a:p>
          <a:p>
            <a:r>
              <a:rPr lang="ru-RU" sz="1400" i="1" dirty="0"/>
              <a:t>р   л   </a:t>
            </a:r>
            <a:r>
              <a:rPr lang="ru-RU" sz="1400" i="1" dirty="0" err="1"/>
              <a:t>эз</a:t>
            </a:r>
            <a:r>
              <a:rPr lang="ru-RU" sz="1400" i="1" dirty="0"/>
              <a:t>                </a:t>
            </a:r>
            <a:endParaRPr lang="ru-RU" sz="1400" i="1" dirty="0" smtClean="0"/>
          </a:p>
          <a:p>
            <a:r>
              <a:rPr lang="ru-RU" sz="1400" i="1" dirty="0"/>
              <a:t> </a:t>
            </a:r>
            <a:r>
              <a:rPr lang="ru-RU" sz="1400" i="1" dirty="0" smtClean="0"/>
              <a:t>                       (</a:t>
            </a:r>
            <a:r>
              <a:rPr lang="ru-RU" sz="1400" i="1" dirty="0"/>
              <a:t>1913)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71800" y="5625263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Автор утверждал, что "в этом пятистишии более русского национального, чем во </a:t>
            </a:r>
            <a:r>
              <a:rPr lang="ru-RU" sz="1400" dirty="0" smtClean="0"/>
              <a:t>всей </a:t>
            </a:r>
            <a:r>
              <a:rPr lang="ru-RU" sz="1400" dirty="0"/>
              <a:t>поэзии Пушкина".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52120" y="3255367"/>
            <a:ext cx="3096344" cy="181588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/>
              <a:t>Результатом подобной деятельности футуристов явился небывалый всплеск </a:t>
            </a:r>
            <a:r>
              <a:rPr lang="ru-RU" sz="1600" dirty="0" smtClean="0"/>
              <a:t>словотворчества</a:t>
            </a:r>
            <a:r>
              <a:rPr lang="ru-RU" sz="1600" dirty="0"/>
              <a:t>, что в конце концов привело к созданию теории "заумного языка" – зауми.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117" y="3001020"/>
            <a:ext cx="2406332" cy="3452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687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781" y="205418"/>
            <a:ext cx="7848872" cy="92333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Футуристы</a:t>
            </a:r>
            <a:r>
              <a:rPr lang="ru-RU" dirty="0"/>
              <a:t>, как правило, не окончили не только университетов, но и гимназий, бравируя своей </a:t>
            </a:r>
            <a:r>
              <a:rPr lang="ru-RU" dirty="0" err="1"/>
              <a:t>антикультурностью</a:t>
            </a:r>
            <a:r>
              <a:rPr lang="ru-RU" dirty="0"/>
              <a:t>, необразованностью, «дикостью»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3" y="1268760"/>
            <a:ext cx="8640960" cy="120032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Николай Гумилев </a:t>
            </a:r>
            <a:r>
              <a:rPr lang="ru-RU" dirty="0" smtClean="0"/>
              <a:t>: </a:t>
            </a:r>
            <a:r>
              <a:rPr lang="ru-RU" dirty="0">
                <a:solidFill>
                  <a:srgbClr val="C00000"/>
                </a:solidFill>
              </a:rPr>
              <a:t>«Мы присутствуем при новом вторжении варваров, сильных своею талантливостью и ужасных своею </a:t>
            </a:r>
            <a:r>
              <a:rPr lang="ru-RU" dirty="0" err="1">
                <a:solidFill>
                  <a:srgbClr val="C00000"/>
                </a:solidFill>
              </a:rPr>
              <a:t>небрезгливостью</a:t>
            </a:r>
            <a:r>
              <a:rPr lang="ru-RU" dirty="0">
                <a:solidFill>
                  <a:srgbClr val="C00000"/>
                </a:solidFill>
              </a:rPr>
              <a:t>. Только будущее покажет, „германцы“ ли это, или… гунны, от которых не останется и следа».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7502" y="2708920"/>
            <a:ext cx="4680522" cy="923330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Футуризм выдохся примерно </a:t>
            </a:r>
            <a:r>
              <a:rPr lang="ru-RU" dirty="0">
                <a:solidFill>
                  <a:schemeClr val="bg1"/>
                </a:solidFill>
              </a:rPr>
              <a:t>к 1915 году, а те, кто к </a:t>
            </a:r>
            <a:r>
              <a:rPr lang="ru-RU" dirty="0" smtClean="0">
                <a:solidFill>
                  <a:schemeClr val="bg1"/>
                </a:solidFill>
              </a:rPr>
              <a:t>нему относились, </a:t>
            </a:r>
            <a:r>
              <a:rPr lang="ru-RU" dirty="0">
                <a:solidFill>
                  <a:schemeClr val="bg1"/>
                </a:solidFill>
              </a:rPr>
              <a:t>побрели своими путями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02" y="4144470"/>
            <a:ext cx="7865177" cy="175432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Серьезного же внимания среди них заслуживает </a:t>
            </a:r>
            <a:r>
              <a:rPr lang="ru-RU" b="1" dirty="0" err="1">
                <a:solidFill>
                  <a:srgbClr val="C00000"/>
                </a:solidFill>
              </a:rPr>
              <a:t>В.Маяковский</a:t>
            </a:r>
            <a:r>
              <a:rPr lang="ru-RU" b="1" dirty="0">
                <a:solidFill>
                  <a:srgbClr val="C00000"/>
                </a:solidFill>
              </a:rPr>
              <a:t>, </a:t>
            </a:r>
          </a:p>
          <a:p>
            <a:r>
              <a:rPr lang="ru-RU" dirty="0"/>
              <a:t>одна из </a:t>
            </a:r>
            <a:r>
              <a:rPr lang="ru-RU" dirty="0" err="1"/>
              <a:t>заметнейших</a:t>
            </a:r>
            <a:r>
              <a:rPr lang="ru-RU" dirty="0"/>
              <a:t> фигур как «серебряного века», так и советской литературы</a:t>
            </a:r>
            <a:r>
              <a:rPr lang="ru-RU" dirty="0" smtClean="0"/>
              <a:t>. </a:t>
            </a:r>
          </a:p>
          <a:p>
            <a:r>
              <a:rPr lang="ru-RU" dirty="0"/>
              <a:t>Футуризм Маяковского был прежде всего поэзией города  и опытом новой живописи словом и новых ритмов.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469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0743"/>
            <a:ext cx="8219256" cy="1371600"/>
          </a:xfrm>
        </p:spPr>
        <p:txBody>
          <a:bodyPr/>
          <a:lstStyle/>
          <a:p>
            <a:pPr algn="ctr"/>
            <a:r>
              <a:rPr lang="ru-RU" dirty="0"/>
              <a:t>Художественный мир лирики Маяковского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512" y="1392678"/>
            <a:ext cx="878009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 </a:t>
            </a:r>
            <a:r>
              <a:rPr lang="ru-RU" dirty="0" err="1"/>
              <a:t>будетлянами</a:t>
            </a:r>
            <a:r>
              <a:rPr lang="ru-RU" dirty="0"/>
              <a:t> Маяковского объединяет лишь внимание к словесной фактуре, </a:t>
            </a:r>
            <a:endParaRPr lang="ru-RU" dirty="0" smtClean="0"/>
          </a:p>
          <a:p>
            <a:r>
              <a:rPr lang="ru-RU" dirty="0" smtClean="0"/>
              <a:t>постоянные </a:t>
            </a:r>
            <a:r>
              <a:rPr lang="ru-RU" dirty="0"/>
              <a:t>стилистические эксперименты. </a:t>
            </a:r>
            <a:endParaRPr lang="ru-RU" dirty="0" smtClean="0"/>
          </a:p>
          <a:p>
            <a:r>
              <a:rPr lang="ru-RU" dirty="0"/>
              <a:t>Важная особенность его поэзии –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ораторская интонация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 </a:t>
            </a:r>
            <a:r>
              <a:rPr lang="ru-RU" dirty="0"/>
              <a:t>поисках формулы крика Маяковский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ломает привычную ритмическую 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структуру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стиха. </a:t>
            </a:r>
            <a:r>
              <a:rPr lang="ru-RU" dirty="0"/>
              <a:t>Он варьирует в одном тексте стихи разной длины, </a:t>
            </a:r>
            <a:endParaRPr lang="ru-RU" dirty="0" smtClean="0"/>
          </a:p>
          <a:p>
            <a:r>
              <a:rPr lang="ru-RU" dirty="0" smtClean="0"/>
              <a:t>интонационные </a:t>
            </a:r>
            <a:r>
              <a:rPr lang="ru-RU" dirty="0"/>
              <a:t>куски располагает лесенкой, тем самым приближая стих к </a:t>
            </a:r>
            <a:endParaRPr lang="ru-RU" dirty="0" smtClean="0"/>
          </a:p>
          <a:p>
            <a:r>
              <a:rPr lang="ru-RU" dirty="0" smtClean="0"/>
              <a:t>разговорной </a:t>
            </a:r>
            <a:r>
              <a:rPr lang="ru-RU" dirty="0"/>
              <a:t>речи. Основой стиховой речи Маяковского становится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ритмически 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выделенное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слово.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15816" y="3501008"/>
            <a:ext cx="5214313" cy="329320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600" dirty="0"/>
              <a:t>Гражданин фининспектор!</a:t>
            </a:r>
          </a:p>
          <a:p>
            <a:r>
              <a:rPr lang="ru-RU" sz="1600" dirty="0"/>
              <a:t>       Простите за беспокойство.</a:t>
            </a:r>
          </a:p>
          <a:p>
            <a:r>
              <a:rPr lang="ru-RU" sz="1600" dirty="0"/>
              <a:t>Спасибо…</a:t>
            </a:r>
          </a:p>
          <a:p>
            <a:r>
              <a:rPr lang="ru-RU" sz="1600" dirty="0"/>
              <a:t>     </a:t>
            </a:r>
            <a:r>
              <a:rPr lang="ru-RU" sz="1600" dirty="0" smtClean="0"/>
              <a:t>   не </a:t>
            </a:r>
            <a:r>
              <a:rPr lang="ru-RU" sz="1600" dirty="0"/>
              <a:t>тревожьтесь…</a:t>
            </a:r>
          </a:p>
          <a:p>
            <a:r>
              <a:rPr lang="ru-RU" sz="1600" dirty="0"/>
              <a:t>       </a:t>
            </a:r>
            <a:r>
              <a:rPr lang="ru-RU" sz="1600" dirty="0" smtClean="0"/>
              <a:t>        я </a:t>
            </a:r>
            <a:r>
              <a:rPr lang="ru-RU" sz="1600" dirty="0"/>
              <a:t>постою….</a:t>
            </a:r>
          </a:p>
          <a:p>
            <a:r>
              <a:rPr lang="ru-RU" sz="1600" dirty="0"/>
              <a:t>У меня к вам</a:t>
            </a:r>
          </a:p>
          <a:p>
            <a:r>
              <a:rPr lang="ru-RU" sz="1600" dirty="0"/>
              <a:t>        дело</a:t>
            </a:r>
          </a:p>
          <a:p>
            <a:r>
              <a:rPr lang="ru-RU" sz="1600" dirty="0"/>
              <a:t>             </a:t>
            </a:r>
            <a:r>
              <a:rPr lang="ru-RU" sz="1600" dirty="0" smtClean="0"/>
              <a:t>деликатного </a:t>
            </a:r>
            <a:r>
              <a:rPr lang="ru-RU" sz="1600" dirty="0"/>
              <a:t>свойства:</a:t>
            </a:r>
          </a:p>
          <a:p>
            <a:r>
              <a:rPr lang="ru-RU" sz="1600" dirty="0"/>
              <a:t>О месте</a:t>
            </a:r>
          </a:p>
          <a:p>
            <a:r>
              <a:rPr lang="ru-RU" sz="1600" dirty="0"/>
              <a:t>           поэта</a:t>
            </a:r>
          </a:p>
          <a:p>
            <a:r>
              <a:rPr lang="ru-RU" sz="1600" dirty="0"/>
              <a:t>               </a:t>
            </a:r>
            <a:r>
              <a:rPr lang="ru-RU" sz="1600" dirty="0" smtClean="0"/>
              <a:t>    в </a:t>
            </a:r>
            <a:r>
              <a:rPr lang="ru-RU" sz="1600" dirty="0"/>
              <a:t>рабочем строю.             </a:t>
            </a:r>
            <a:endParaRPr lang="ru-RU" sz="1600" dirty="0" smtClean="0"/>
          </a:p>
          <a:p>
            <a:r>
              <a:rPr lang="ru-RU" sz="1600" dirty="0"/>
              <a:t> </a:t>
            </a:r>
            <a:r>
              <a:rPr lang="ru-RU" sz="1600" dirty="0" smtClean="0"/>
              <a:t>                         </a:t>
            </a:r>
          </a:p>
          <a:p>
            <a:r>
              <a:rPr lang="ru-RU" sz="1600" dirty="0"/>
              <a:t> </a:t>
            </a:r>
            <a:r>
              <a:rPr lang="ru-RU" sz="1600" dirty="0" smtClean="0"/>
              <a:t>     («</a:t>
            </a:r>
            <a:r>
              <a:rPr lang="ru-RU" sz="1600" dirty="0"/>
              <a:t>Разговор с фининспектором о поэзии», 1926)</a:t>
            </a:r>
          </a:p>
        </p:txBody>
      </p:sp>
    </p:spTree>
    <p:extLst>
      <p:ext uri="{BB962C8B-B14F-4D97-AF65-F5344CB8AC3E}">
        <p14:creationId xmlns:p14="http://schemas.microsoft.com/office/powerpoint/2010/main" val="301989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1279</TotalTime>
  <Words>700</Words>
  <Application>Microsoft Office PowerPoint</Application>
  <PresentationFormat>Экран (4:3)</PresentationFormat>
  <Paragraphs>68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Главная</vt:lpstr>
      <vt:lpstr>II. Группа “центрифуга”</vt:lpstr>
      <vt:lpstr>iii. “мезонин поэзии”</vt:lpstr>
      <vt:lpstr>iv. Гилея (будетляне)</vt:lpstr>
      <vt:lpstr>Презентация PowerPoint</vt:lpstr>
      <vt:lpstr>Художественный мир лирики Маяковского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7я</dc:creator>
  <cp:lastModifiedBy>7я</cp:lastModifiedBy>
  <cp:revision>69</cp:revision>
  <dcterms:created xsi:type="dcterms:W3CDTF">2016-04-16T17:08:04Z</dcterms:created>
  <dcterms:modified xsi:type="dcterms:W3CDTF">2019-05-03T15:43:30Z</dcterms:modified>
</cp:coreProperties>
</file>