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notesMasterIdLst>
    <p:notesMasterId r:id="rId15"/>
  </p:notesMasterIdLst>
  <p:sldIdLst>
    <p:sldId id="256" r:id="rId2"/>
    <p:sldId id="286" r:id="rId3"/>
    <p:sldId id="262" r:id="rId4"/>
    <p:sldId id="263" r:id="rId5"/>
    <p:sldId id="289" r:id="rId6"/>
    <p:sldId id="276" r:id="rId7"/>
    <p:sldId id="273" r:id="rId8"/>
    <p:sldId id="280" r:id="rId9"/>
    <p:sldId id="283" r:id="rId10"/>
    <p:sldId id="284" r:id="rId11"/>
    <p:sldId id="290" r:id="rId12"/>
    <p:sldId id="291" r:id="rId13"/>
    <p:sldId id="292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39" autoAdjust="0"/>
    <p:restoredTop sz="98694" autoAdjust="0"/>
  </p:normalViewPr>
  <p:slideViewPr>
    <p:cSldViewPr>
      <p:cViewPr>
        <p:scale>
          <a:sx n="90" d="100"/>
          <a:sy n="90" d="100"/>
        </p:scale>
        <p:origin x="-834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D7E5B-3501-49A7-AE9F-F8EF7DA8507D}" type="datetimeFigureOut">
              <a:rPr lang="ru-RU" smtClean="0"/>
              <a:pPr/>
              <a:t>31.10.2016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E88D9-2DF1-49F1-8BE0-3B30DF5FB66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E88D9-2DF1-49F1-8BE0-3B30DF5FB66E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10/31/2016</a:t>
            </a:fld>
            <a:endParaRPr lang="en-US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599" y="2971800"/>
            <a:ext cx="8305801" cy="1981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100" b="0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</a:rPr>
            </a:br>
            <a:r>
              <a:rPr lang="ru-RU" dirty="0" smtClean="0"/>
              <a:t> </a:t>
            </a:r>
            <a:r>
              <a:rPr lang="ru-RU" sz="4000" dirty="0" smtClean="0"/>
              <a:t>МЕТОДЫ РАЗВИТИЯ  МЕЛКОЙ МОТОРИКИ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4648200"/>
            <a:ext cx="4572000" cy="1371600"/>
          </a:xfrm>
        </p:spPr>
        <p:txBody>
          <a:bodyPr>
            <a:normAutofit lnSpcReduction="10000"/>
          </a:bodyPr>
          <a:lstStyle/>
          <a:p>
            <a:pPr algn="ctr"/>
            <a:r>
              <a:rPr lang="be-BY" b="1" dirty="0" smtClean="0">
                <a:latin typeface="Batang" pitchFamily="18" charset="-127"/>
                <a:ea typeface="Batang" pitchFamily="18" charset="-127"/>
                <a:cs typeface="Aharoni" pitchFamily="2" charset="-79"/>
              </a:rPr>
              <a:t>“Ум ребенка находится</a:t>
            </a:r>
            <a:endParaRPr lang="ru-RU" b="1" dirty="0" smtClean="0"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algn="ctr"/>
            <a:r>
              <a:rPr lang="be-BY" b="1" dirty="0" smtClean="0">
                <a:latin typeface="Batang" pitchFamily="18" charset="-127"/>
                <a:ea typeface="Batang" pitchFamily="18" charset="-127"/>
                <a:cs typeface="Aharoni" pitchFamily="2" charset="-79"/>
              </a:rPr>
              <a:t>на кончиках его пальцев.”</a:t>
            </a:r>
            <a:endParaRPr lang="ru-RU" b="1" dirty="0" smtClean="0"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algn="ctr"/>
            <a:r>
              <a:rPr lang="be-BY" b="1" i="1" dirty="0" smtClean="0">
                <a:latin typeface="Batang" pitchFamily="18" charset="-127"/>
                <a:ea typeface="Batang" pitchFamily="18" charset="-127"/>
                <a:cs typeface="Aharoni" pitchFamily="2" charset="-79"/>
              </a:rPr>
              <a:t>В.А. Сухомлинский</a:t>
            </a:r>
            <a:endParaRPr lang="be-BY" b="1" i="1" dirty="0">
              <a:latin typeface="Batang" pitchFamily="18" charset="-127"/>
              <a:ea typeface="Batang" pitchFamily="18" charset="-127"/>
              <a:cs typeface="Aharoni" pitchFamily="2" charset="-79"/>
            </a:endParaRPr>
          </a:p>
        </p:txBody>
      </p:sp>
      <p:pic>
        <p:nvPicPr>
          <p:cNvPr id="6" name="Picture 8" descr="C:\Documents and Settings\222\Мои документы\Мои рисунки\2008-04 (апр)\сканирование00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4419600"/>
            <a:ext cx="2514600" cy="21353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10" descr="C:\Documents and Settings\222\Мои документы\Мои рисунки\2008-04 (апр)\сканирование00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04800"/>
            <a:ext cx="25908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13" descr="C:\Documents and Settings\222\Мои документы\Мои рисунки\2008-04 (апр)\сканирование00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228600"/>
            <a:ext cx="2514600" cy="259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10600" cy="609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Шнуровка, </a:t>
            </a:r>
            <a:r>
              <a:rPr lang="ru-RU" sz="3600" b="1" dirty="0" err="1" smtClean="0"/>
              <a:t>резиночки</a:t>
            </a:r>
            <a:r>
              <a:rPr lang="ru-RU" sz="3600" b="1" dirty="0" smtClean="0"/>
              <a:t>, нанизывание бус</a:t>
            </a:r>
            <a:endParaRPr lang="ru-RU" sz="3600" b="1" dirty="0"/>
          </a:p>
        </p:txBody>
      </p:sp>
      <p:pic>
        <p:nvPicPr>
          <p:cNvPr id="4099" name="Picture 3" descr="C:\Users\Катюха\Desktop\P3060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4708636" cy="2438400"/>
          </a:xfrm>
          <a:prstGeom prst="rect">
            <a:avLst/>
          </a:prstGeom>
          <a:noFill/>
        </p:spPr>
      </p:pic>
      <p:pic>
        <p:nvPicPr>
          <p:cNvPr id="4100" name="Picture 4" descr="C:\Users\Катюха\Desktop\P1310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581400"/>
            <a:ext cx="4351283" cy="27432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 flipH="1">
            <a:off x="8686799" y="914400"/>
            <a:ext cx="45719" cy="762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НЕТРАДИЦИОННЫЕ МЕТОДЫ РАЗВИТИЯ  МЕЛКОЙ МОТОРИКИ: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Аппликация из пуговиц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Оригами из бумаги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Обрывная аппликация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 err="1" smtClean="0"/>
              <a:t>Квиллинг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Аппликация из ватных дисков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Аппликация из природных материалов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Торцевание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Оттиски, </a:t>
            </a:r>
            <a:r>
              <a:rPr lang="ru-RU" dirty="0" err="1" smtClean="0"/>
              <a:t>штампики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 err="1" smtClean="0"/>
              <a:t>Кляксография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</a:t>
            </a:r>
            <a:r>
              <a:rPr lang="ru-RU" dirty="0" err="1" smtClean="0"/>
              <a:t>Пластилинография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Рисование на </a:t>
            </a:r>
            <a:r>
              <a:rPr lang="ru-RU" dirty="0" smtClean="0"/>
              <a:t>манке, песке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Др.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524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ТОРЦЕВАНИЕ</a:t>
            </a:r>
            <a:r>
              <a:rPr lang="ru-RU" sz="2400" dirty="0" smtClean="0"/>
              <a:t> - один из видов бумажного рукоделия. С помощью этой техники можно создавать удивительные объёмные картины, мозаики, открытки. Данная техника привлекает детей необычным эффектом "пушистости".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8686799" y="1935480"/>
            <a:ext cx="45719" cy="4572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Тат\Documents\работа в детском саду\фото по работе\мелк моторика\P10111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3048000" cy="2286000"/>
          </a:xfrm>
          <a:prstGeom prst="rect">
            <a:avLst/>
          </a:prstGeom>
          <a:noFill/>
        </p:spPr>
      </p:pic>
      <p:pic>
        <p:nvPicPr>
          <p:cNvPr id="4099" name="Picture 3" descr="C:\Users\Тат\Documents\работа в детском саду\фото по работе\мелк моторика\P10111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057400"/>
            <a:ext cx="2844800" cy="2133600"/>
          </a:xfrm>
          <a:prstGeom prst="rect">
            <a:avLst/>
          </a:prstGeom>
          <a:noFill/>
        </p:spPr>
      </p:pic>
      <p:pic>
        <p:nvPicPr>
          <p:cNvPr id="4100" name="Picture 4" descr="C:\Users\Тат\Documents\работа в детском саду\фото по работе\мелк моторика\P10111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495800"/>
            <a:ext cx="27432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Торцевание: материалы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Тат\Documents\работа в детском саду\фото по работе\мелк моторика\P1011173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43000"/>
            <a:ext cx="721360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914400"/>
            <a:ext cx="8229600" cy="9334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Мелкая моторика </a:t>
            </a:r>
            <a:r>
              <a:rPr lang="ru-RU" sz="2800" dirty="0" smtClean="0"/>
              <a:t>– </a:t>
            </a:r>
            <a:r>
              <a:rPr lang="ru-RU" sz="2800" b="1" dirty="0" smtClean="0"/>
              <a:t>основа развития психических процессов: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2971800"/>
            <a:ext cx="1905000" cy="1143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Внимания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76600" y="2057400"/>
            <a:ext cx="2133600" cy="1143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Памяти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19800" y="2971800"/>
            <a:ext cx="2057400" cy="1143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Восприятия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95400" y="4876800"/>
            <a:ext cx="19812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Мышления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10200" y="4876800"/>
            <a:ext cx="2057400" cy="10668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Речи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2192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>
                <a:solidFill>
                  <a:schemeClr val="accent2"/>
                </a:solidFill>
              </a:rPr>
              <a:t/>
            </a:r>
            <a:br>
              <a:rPr lang="ru-RU" sz="4000" b="1" dirty="0" smtClean="0">
                <a:solidFill>
                  <a:schemeClr val="accent2"/>
                </a:solidFill>
              </a:rPr>
            </a:br>
            <a:r>
              <a:rPr lang="ru-RU" sz="4000" b="1" dirty="0" smtClean="0">
                <a:solidFill>
                  <a:schemeClr val="accent2"/>
                </a:solidFill>
              </a:rPr>
              <a:t>Зачем нужно развивать</a:t>
            </a:r>
            <a:br>
              <a:rPr lang="ru-RU" sz="4000" b="1" dirty="0" smtClean="0">
                <a:solidFill>
                  <a:schemeClr val="accent2"/>
                </a:solidFill>
              </a:rPr>
            </a:br>
            <a:r>
              <a:rPr lang="ru-RU" sz="4000" b="1" dirty="0" smtClean="0">
                <a:solidFill>
                  <a:schemeClr val="accent2"/>
                </a:solidFill>
              </a:rPr>
              <a:t> мелкую моторику?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153400" cy="3657600"/>
          </a:xfrm>
        </p:spPr>
        <p:txBody>
          <a:bodyPr>
            <a:normAutofit/>
          </a:bodyPr>
          <a:lstStyle/>
          <a:p>
            <a:pPr eaLnBrk="1" hangingPunct="1"/>
            <a:endParaRPr lang="ru-RU" sz="2400" b="1" dirty="0" smtClean="0"/>
          </a:p>
          <a:p>
            <a:pPr eaLnBrk="1" hangingPunct="1"/>
            <a:r>
              <a:rPr lang="ru-RU" sz="2400" b="1" dirty="0" smtClean="0"/>
              <a:t>Развитие мелкой моторики ребенка</a:t>
            </a:r>
            <a:r>
              <a:rPr lang="ru-RU" sz="2400" dirty="0" smtClean="0"/>
              <a:t> - тонких движений кистей и пальцев рук - один из показателей психического развития ребенка.</a:t>
            </a:r>
          </a:p>
          <a:p>
            <a:pPr eaLnBrk="1" hangingPunct="1"/>
            <a:endParaRPr lang="ru-RU" sz="2400" dirty="0" smtClean="0"/>
          </a:p>
          <a:p>
            <a:pPr eaLnBrk="1" hangingPunct="1"/>
            <a:r>
              <a:rPr lang="ru-RU" sz="2400" dirty="0" smtClean="0"/>
              <a:t>Высокий уровень развития мелкой моторики свидетельствует о функциональной зрелости коры головного мозга и о </a:t>
            </a:r>
            <a:r>
              <a:rPr lang="ru-RU" sz="2400" b="1" dirty="0" smtClean="0"/>
              <a:t>психологической готовности ребенка к школе. </a:t>
            </a:r>
          </a:p>
          <a:p>
            <a:pPr eaLnBrk="1" hangingPunct="1">
              <a:buNone/>
            </a:pPr>
            <a:endParaRPr lang="ru-RU" sz="2400" b="1" dirty="0" smtClean="0"/>
          </a:p>
        </p:txBody>
      </p:sp>
      <p:sp>
        <p:nvSpPr>
          <p:cNvPr id="717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3CB9FE-4E35-45CF-8CE3-82456452E793}" type="slidenum">
              <a:rPr lang="ru-RU"/>
              <a:pPr/>
              <a:t>3</a:t>
            </a:fld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i="1" dirty="0" smtClean="0">
                <a:solidFill>
                  <a:schemeClr val="accent2"/>
                </a:solidFill>
              </a:rPr>
              <a:t>При недостатках развития мелкой моторики:</a:t>
            </a:r>
            <a:endParaRPr lang="ru-RU" sz="4000" b="1" dirty="0" smtClean="0">
              <a:solidFill>
                <a:schemeClr val="accent2"/>
              </a:solidFill>
            </a:endParaRPr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i="1" dirty="0" smtClean="0"/>
              <a:t>Неспособность провести прямую линию</a:t>
            </a:r>
            <a:r>
              <a:rPr lang="ru-RU" sz="2400" dirty="0" smtClean="0"/>
              <a:t> (вертикальную, горизонтальную).</a:t>
            </a:r>
          </a:p>
          <a:p>
            <a:pPr eaLnBrk="1" hangingPunct="1">
              <a:lnSpc>
                <a:spcPct val="90000"/>
              </a:lnSpc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lang="ru-RU" sz="2400" b="1" i="1" dirty="0" smtClean="0"/>
              <a:t>Трудность формирования правильной траектории движений при выполнении графического элемента</a:t>
            </a:r>
            <a:r>
              <a:rPr lang="ru-RU" sz="2400" dirty="0" smtClean="0"/>
              <a:t> (буквы, цифры, геометрической фигуры).</a:t>
            </a:r>
          </a:p>
          <a:p>
            <a:pPr eaLnBrk="1" hangingPunct="1">
              <a:lnSpc>
                <a:spcPct val="90000"/>
              </a:lnSpc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lang="ru-RU" sz="2400" b="1" i="1" dirty="0" smtClean="0"/>
              <a:t>Неустойчивый почерк</a:t>
            </a:r>
            <a:r>
              <a:rPr lang="ru-RU" sz="2400" dirty="0" smtClean="0"/>
              <a:t> (неровные штрихи, различная высота и протяженность графических элементов)</a:t>
            </a:r>
          </a:p>
          <a:p>
            <a:pPr eaLnBrk="1" hangingPunct="1">
              <a:lnSpc>
                <a:spcPct val="90000"/>
              </a:lnSpc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</a:pPr>
            <a:r>
              <a:rPr lang="ru-RU" sz="2400" b="1" i="1" dirty="0" smtClean="0"/>
              <a:t>Очень медленный темп письма.</a:t>
            </a:r>
          </a:p>
        </p:txBody>
      </p:sp>
      <p:sp>
        <p:nvSpPr>
          <p:cNvPr id="819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3825B5-688D-4289-8A2D-8A2DF415653E}" type="slidenum">
              <a:rPr lang="ru-RU"/>
              <a:pPr/>
              <a:t>4</a:t>
            </a:fld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19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752600"/>
            <a:ext cx="7543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ЦЕЛИ: </a:t>
            </a:r>
          </a:p>
          <a:p>
            <a:pPr algn="ctr">
              <a:buFont typeface="Arial" pitchFamily="34" charset="0"/>
              <a:buChar char="•"/>
            </a:pPr>
            <a:r>
              <a:rPr lang="ru-RU" sz="3200" b="1" dirty="0" smtClean="0"/>
              <a:t> </a:t>
            </a:r>
            <a:r>
              <a:rPr lang="ru-RU" sz="2000" b="1" dirty="0" smtClean="0"/>
              <a:t>РАЗВИТИЕ ПОЗНАВАТЕЛЬНЫХ ПРОЦЕССОВ,               МЫШЛЕНИЯ, РЕЧИ </a:t>
            </a:r>
          </a:p>
          <a:p>
            <a:pPr algn="ctr"/>
            <a:endParaRPr lang="ru-RU" sz="2000" b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2000" b="1" dirty="0" smtClean="0"/>
              <a:t>  ПОДГОТОВКА РУКИ К ПИСЬМУ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457200"/>
            <a:ext cx="8153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</a:rPr>
              <a:t>Занятия по развитию мелкой моторики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28600" y="0"/>
            <a:ext cx="8915400" cy="6324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ТРАДИЦИОННЫЕ МЕТОДЫ РАЗВИТИЯ  МЕЛКОЙ МОТОРИКИ: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ПАЛЬЧИКОВЫЕ ИГРЫ</a:t>
            </a:r>
          </a:p>
          <a:p>
            <a:pPr algn="ctr">
              <a:buNone/>
            </a:pP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 descr="K:\мама\мама\презинтации\Мелкая моторика рук\фото\P31501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295400"/>
            <a:ext cx="2514600" cy="2286000"/>
          </a:xfrm>
          <a:prstGeom prst="rect">
            <a:avLst/>
          </a:prstGeom>
          <a:noFill/>
        </p:spPr>
      </p:pic>
      <p:pic>
        <p:nvPicPr>
          <p:cNvPr id="5" name="Picture 2" descr="K:\мама\мама\презинтации\Мелкая моторика рук\фото\P31601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295400"/>
            <a:ext cx="2982939" cy="2237403"/>
          </a:xfrm>
          <a:prstGeom prst="rect">
            <a:avLst/>
          </a:prstGeom>
          <a:noFill/>
        </p:spPr>
      </p:pic>
      <p:pic>
        <p:nvPicPr>
          <p:cNvPr id="1026" name="Picture 2" descr="C:\Users\Тат\Documents\работа в детском саду\фото по работе\мелк моторика\P10111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962400"/>
            <a:ext cx="3251200" cy="2438400"/>
          </a:xfrm>
          <a:prstGeom prst="rect">
            <a:avLst/>
          </a:prstGeom>
          <a:noFill/>
        </p:spPr>
      </p:pic>
      <p:pic>
        <p:nvPicPr>
          <p:cNvPr id="1027" name="Picture 3" descr="C:\Users\Тат\Documents\работа в детском саду\фото по работе\мелк моторика\P101117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3810000"/>
            <a:ext cx="3276600" cy="24574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sz="3200" b="1" dirty="0" smtClean="0"/>
              <a:t>ИГРЫ С РИСОВАНИЕМ</a:t>
            </a:r>
            <a:endParaRPr lang="ru-RU" b="1" dirty="0"/>
          </a:p>
        </p:txBody>
      </p:sp>
      <p:pic>
        <p:nvPicPr>
          <p:cNvPr id="2050" name="Picture 2" descr="C:\Users\Тат\Documents\работа в детском саду\фото по работе\мелк моторика\P10111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4622800" cy="3467100"/>
          </a:xfrm>
          <a:prstGeom prst="rect">
            <a:avLst/>
          </a:prstGeom>
          <a:noFill/>
        </p:spPr>
      </p:pic>
      <p:pic>
        <p:nvPicPr>
          <p:cNvPr id="2051" name="Picture 3" descr="C:\Users\Тат\Documents\работа в детском саду\фото по работе\мелк моторика\P10111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819400"/>
            <a:ext cx="5029200" cy="37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Игры с предметами </a:t>
            </a:r>
            <a:endParaRPr lang="ru-RU" sz="3600" b="1" dirty="0"/>
          </a:p>
        </p:txBody>
      </p:sp>
      <p:pic>
        <p:nvPicPr>
          <p:cNvPr id="2050" name="Picture 2" descr="K:\мама\мама\презинтации\Мелкая моторика рук\фото\P31501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962400"/>
            <a:ext cx="3047999" cy="2286000"/>
          </a:xfrm>
          <a:prstGeom prst="rect">
            <a:avLst/>
          </a:prstGeom>
          <a:noFill/>
        </p:spPr>
      </p:pic>
      <p:pic>
        <p:nvPicPr>
          <p:cNvPr id="3074" name="Picture 2" descr="K:\мама\мама\презинтации\Мелкая моторика рук\фото\P22801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381000" y="1143000"/>
            <a:ext cx="3048000" cy="2286000"/>
          </a:xfrm>
          <a:prstGeom prst="rect">
            <a:avLst/>
          </a:prstGeom>
          <a:noFill/>
        </p:spPr>
      </p:pic>
      <p:pic>
        <p:nvPicPr>
          <p:cNvPr id="3075" name="Picture 3" descr="K:\мама\мама\презинтации\Мелкая моторика рук\фото\P22801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3962400"/>
            <a:ext cx="2743200" cy="2209800"/>
          </a:xfrm>
          <a:prstGeom prst="rect">
            <a:avLst/>
          </a:prstGeom>
          <a:noFill/>
        </p:spPr>
      </p:pic>
      <p:pic>
        <p:nvPicPr>
          <p:cNvPr id="3076" name="Picture 4" descr="K:\мама\мама\презинтации\Мелкая моторика рук\фото\P22801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3886200" y="1143000"/>
            <a:ext cx="2641366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Мозаики, </a:t>
            </a:r>
            <a:r>
              <a:rPr lang="ru-RU" sz="4000" b="1" dirty="0" err="1" smtClean="0"/>
              <a:t>пазлы</a:t>
            </a:r>
            <a:r>
              <a:rPr lang="ru-RU" sz="4000" b="1" dirty="0" smtClean="0"/>
              <a:t>, </a:t>
            </a:r>
            <a:r>
              <a:rPr lang="ru-RU" sz="4000" b="1" dirty="0" err="1" smtClean="0"/>
              <a:t>лего</a:t>
            </a:r>
            <a:endParaRPr lang="ru-RU" sz="4000" b="1" dirty="0"/>
          </a:p>
        </p:txBody>
      </p:sp>
      <p:pic>
        <p:nvPicPr>
          <p:cNvPr id="3077" name="Picture 5" descr="C:\Users\Катюха\Desktop\P20101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066800"/>
            <a:ext cx="2895600" cy="1691931"/>
          </a:xfrm>
          <a:prstGeom prst="rect">
            <a:avLst/>
          </a:prstGeom>
          <a:noFill/>
        </p:spPr>
      </p:pic>
      <p:pic>
        <p:nvPicPr>
          <p:cNvPr id="3074" name="Picture 2" descr="K:\мама\мама\презинтации\Мелкая моторика рук\фото\P13101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19200"/>
            <a:ext cx="3124200" cy="1855787"/>
          </a:xfrm>
          <a:prstGeom prst="rect">
            <a:avLst/>
          </a:prstGeom>
          <a:noFill/>
        </p:spPr>
      </p:pic>
      <p:pic>
        <p:nvPicPr>
          <p:cNvPr id="3078" name="Picture 6" descr="C:\Users\Катюха\Desktop\P30901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667000"/>
            <a:ext cx="3124200" cy="1905000"/>
          </a:xfrm>
          <a:prstGeom prst="rect">
            <a:avLst/>
          </a:prstGeom>
          <a:noFill/>
        </p:spPr>
      </p:pic>
      <p:pic>
        <p:nvPicPr>
          <p:cNvPr id="3" name="Picture 2" descr="C:\Users\Тат\Documents\работа в детском саду\фото по работе\мелк моторика\P10111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343400"/>
            <a:ext cx="2895600" cy="2171700"/>
          </a:xfrm>
          <a:prstGeom prst="rect">
            <a:avLst/>
          </a:prstGeom>
          <a:noFill/>
        </p:spPr>
      </p:pic>
      <p:pic>
        <p:nvPicPr>
          <p:cNvPr id="4" name="Picture 3" descr="C:\Users\Тат\Documents\работа в детском саду\фото по работе\мелк моторика\P101117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343400"/>
            <a:ext cx="2895600" cy="2171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1271</TotalTime>
  <Words>245</Words>
  <PresentationFormat>Экран (4:3)</PresentationFormat>
  <Paragraphs>54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                  МЕТОДЫ РАЗВИТИЯ  МЕЛКОЙ МОТОРИКИ </vt:lpstr>
      <vt:lpstr>Мелкая моторика – основа развития психических процессов:</vt:lpstr>
      <vt:lpstr> Зачем нужно развивать  мелкую моторику?</vt:lpstr>
      <vt:lpstr>При недостатках развития мелкой моторики:</vt:lpstr>
      <vt:lpstr>Слайд 5</vt:lpstr>
      <vt:lpstr>Слайд 6</vt:lpstr>
      <vt:lpstr>  ИГРЫ С РИСОВАНИЕМ</vt:lpstr>
      <vt:lpstr>Игры с предметами </vt:lpstr>
      <vt:lpstr>Мозаики, пазлы, лего</vt:lpstr>
      <vt:lpstr>Шнуровка, резиночки, нанизывание бус</vt:lpstr>
      <vt:lpstr>НЕТРАДИЦИОННЫЕ МЕТОДЫ РАЗВИТИЯ  МЕЛКОЙ МОТОРИКИ:</vt:lpstr>
      <vt:lpstr>ТОРЦЕВАНИЕ - один из видов бумажного рукоделия. С помощью этой техники можно создавать удивительные объёмные картины, мозаики, открытки. Данная техника привлекает детей необычным эффектом "пушистости".</vt:lpstr>
      <vt:lpstr>Торцевание: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мелкой моторики  рук в игре и на занятиях»</dc:title>
  <dc:creator>Катюха</dc:creator>
  <cp:lastModifiedBy>Тат</cp:lastModifiedBy>
  <cp:revision>118</cp:revision>
  <dcterms:created xsi:type="dcterms:W3CDTF">2013-11-04T17:41:03Z</dcterms:created>
  <dcterms:modified xsi:type="dcterms:W3CDTF">2016-10-31T13:57:30Z</dcterms:modified>
</cp:coreProperties>
</file>