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62" r:id="rId6"/>
    <p:sldId id="263" r:id="rId7"/>
    <p:sldId id="264" r:id="rId8"/>
    <p:sldId id="265" r:id="rId9"/>
    <p:sldId id="267" r:id="rId10"/>
    <p:sldId id="268" r:id="rId11"/>
    <p:sldId id="269" r:id="rId12"/>
    <p:sldId id="270" r:id="rId13"/>
    <p:sldId id="271" r:id="rId14"/>
    <p:sldId id="291" r:id="rId15"/>
    <p:sldId id="292" r:id="rId16"/>
    <p:sldId id="293" r:id="rId17"/>
    <p:sldId id="295" r:id="rId18"/>
    <p:sldId id="296" r:id="rId19"/>
    <p:sldId id="279" r:id="rId20"/>
    <p:sldId id="281" r:id="rId21"/>
    <p:sldId id="280" r:id="rId22"/>
    <p:sldId id="282" r:id="rId23"/>
    <p:sldId id="283" r:id="rId24"/>
    <p:sldId id="285" r:id="rId25"/>
    <p:sldId id="286" r:id="rId26"/>
    <p:sldId id="287" r:id="rId27"/>
    <p:sldId id="288" r:id="rId28"/>
    <p:sldId id="289" r:id="rId29"/>
    <p:sldId id="297" r:id="rId30"/>
    <p:sldId id="300" r:id="rId31"/>
    <p:sldId id="299" r:id="rId32"/>
    <p:sldId id="301" r:id="rId33"/>
    <p:sldId id="302" r:id="rId34"/>
    <p:sldId id="305" r:id="rId35"/>
    <p:sldId id="306" r:id="rId36"/>
    <p:sldId id="307" r:id="rId37"/>
    <p:sldId id="308" r:id="rId38"/>
    <p:sldId id="309" r:id="rId39"/>
    <p:sldId id="260" r:id="rId40"/>
    <p:sldId id="304"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FF9933"/>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259508-64C4-44C0-ADCE-AA8F828944F2}" type="slidenum">
              <a:rPr lang="ru-RU" smtClean="0"/>
              <a:t>‹#›</a:t>
            </a:fld>
            <a:endParaRPr lang="ru-RU"/>
          </a:p>
        </p:txBody>
      </p:sp>
      <p:pic>
        <p:nvPicPr>
          <p:cNvPr id="7" name="Picture 9" descr="C:\Мои документы\СКРАП-НАБОРЫ\Школьные скрап-наборы\раскрытая книга.png"/>
          <p:cNvPicPr>
            <a:picLocks noChangeAspect="1" noChangeArrowheads="1"/>
          </p:cNvPicPr>
          <p:nvPr userDrawn="1"/>
        </p:nvPicPr>
        <p:blipFill>
          <a:blip r:embed="rId2" cstate="print"/>
          <a:srcRect/>
          <a:stretch>
            <a:fillRect/>
          </a:stretch>
        </p:blipFill>
        <p:spPr bwMode="auto">
          <a:xfrm>
            <a:off x="5940152" y="5157192"/>
            <a:ext cx="2960870" cy="1500174"/>
          </a:xfrm>
          <a:prstGeom prst="rect">
            <a:avLst/>
          </a:prstGeom>
          <a:noFill/>
        </p:spPr>
      </p:pic>
    </p:spTree>
    <p:extLst>
      <p:ext uri="{BB962C8B-B14F-4D97-AF65-F5344CB8AC3E}">
        <p14:creationId xmlns:p14="http://schemas.microsoft.com/office/powerpoint/2010/main" val="542472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2887128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2365979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237187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1945058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3B320C3-4540-4548-9970-496D61DBA4F2}" type="datetimeFigureOut">
              <a:rPr lang="ru-RU" smtClean="0"/>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164177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3B320C3-4540-4548-9970-496D61DBA4F2}" type="datetimeFigureOut">
              <a:rPr lang="ru-RU" smtClean="0"/>
              <a:t>22.04.2019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3143383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3B320C3-4540-4548-9970-496D61DBA4F2}" type="datetimeFigureOut">
              <a:rPr lang="ru-RU" smtClean="0"/>
              <a:t>22.04.2019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476504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3B320C3-4540-4548-9970-496D61DBA4F2}" type="datetimeFigureOut">
              <a:rPr lang="ru-RU" smtClean="0"/>
              <a:t>22.04.2019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2329956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3B320C3-4540-4548-9970-496D61DBA4F2}" type="datetimeFigureOut">
              <a:rPr lang="ru-RU" smtClean="0"/>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301887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3B320C3-4540-4548-9970-496D61DBA4F2}" type="datetimeFigureOut">
              <a:rPr lang="ru-RU" smtClean="0"/>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259508-64C4-44C0-ADCE-AA8F828944F2}" type="slidenum">
              <a:rPr lang="ru-RU" smtClean="0"/>
              <a:t>‹#›</a:t>
            </a:fld>
            <a:endParaRPr lang="ru-RU"/>
          </a:p>
        </p:txBody>
      </p:sp>
    </p:spTree>
    <p:extLst>
      <p:ext uri="{BB962C8B-B14F-4D97-AF65-F5344CB8AC3E}">
        <p14:creationId xmlns:p14="http://schemas.microsoft.com/office/powerpoint/2010/main" val="2963741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B320C3-4540-4548-9970-496D61DBA4F2}" type="datetimeFigureOut">
              <a:rPr lang="ru-RU" smtClean="0"/>
              <a:t>22.04.2019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59508-64C4-44C0-ADCE-AA8F828944F2}" type="slidenum">
              <a:rPr lang="ru-RU" smtClean="0"/>
              <a:t>‹#›</a:t>
            </a:fld>
            <a:endParaRPr lang="ru-RU"/>
          </a:p>
        </p:txBody>
      </p:sp>
    </p:spTree>
    <p:extLst>
      <p:ext uri="{BB962C8B-B14F-4D97-AF65-F5344CB8AC3E}">
        <p14:creationId xmlns:p14="http://schemas.microsoft.com/office/powerpoint/2010/main" val="743484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5.xml"/><Relationship Id="rId18" Type="http://schemas.openxmlformats.org/officeDocument/2006/relationships/slide" Target="slide20.xml"/><Relationship Id="rId26" Type="http://schemas.openxmlformats.org/officeDocument/2006/relationships/slide" Target="slide28.xml"/><Relationship Id="rId3" Type="http://schemas.openxmlformats.org/officeDocument/2006/relationships/slide" Target="slide5.xml"/><Relationship Id="rId21" Type="http://schemas.openxmlformats.org/officeDocument/2006/relationships/slide" Target="slide23.xml"/><Relationship Id="rId34" Type="http://schemas.openxmlformats.org/officeDocument/2006/relationships/slide" Target="slide36.xml"/><Relationship Id="rId7" Type="http://schemas.openxmlformats.org/officeDocument/2006/relationships/slide" Target="slide9.xml"/><Relationship Id="rId12" Type="http://schemas.openxmlformats.org/officeDocument/2006/relationships/slide" Target="slide14.xml"/><Relationship Id="rId17" Type="http://schemas.openxmlformats.org/officeDocument/2006/relationships/slide" Target="slide19.xml"/><Relationship Id="rId25" Type="http://schemas.openxmlformats.org/officeDocument/2006/relationships/slide" Target="slide27.xml"/><Relationship Id="rId33" Type="http://schemas.openxmlformats.org/officeDocument/2006/relationships/slide" Target="slide35.xml"/><Relationship Id="rId2" Type="http://schemas.openxmlformats.org/officeDocument/2006/relationships/slide" Target="slide4.xml"/><Relationship Id="rId16" Type="http://schemas.openxmlformats.org/officeDocument/2006/relationships/slide" Target="slide18.xml"/><Relationship Id="rId20" Type="http://schemas.openxmlformats.org/officeDocument/2006/relationships/slide" Target="slide22.xml"/><Relationship Id="rId29" Type="http://schemas.openxmlformats.org/officeDocument/2006/relationships/slide" Target="slide31.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3.xml"/><Relationship Id="rId24" Type="http://schemas.openxmlformats.org/officeDocument/2006/relationships/slide" Target="slide26.xml"/><Relationship Id="rId32" Type="http://schemas.openxmlformats.org/officeDocument/2006/relationships/slide" Target="slide34.xml"/><Relationship Id="rId37" Type="http://schemas.openxmlformats.org/officeDocument/2006/relationships/slide" Target="slide39.xml"/><Relationship Id="rId5" Type="http://schemas.openxmlformats.org/officeDocument/2006/relationships/slide" Target="slide7.xml"/><Relationship Id="rId15" Type="http://schemas.openxmlformats.org/officeDocument/2006/relationships/slide" Target="slide17.xml"/><Relationship Id="rId23" Type="http://schemas.openxmlformats.org/officeDocument/2006/relationships/slide" Target="slide25.xml"/><Relationship Id="rId28" Type="http://schemas.openxmlformats.org/officeDocument/2006/relationships/slide" Target="slide30.xml"/><Relationship Id="rId36" Type="http://schemas.openxmlformats.org/officeDocument/2006/relationships/slide" Target="slide38.xml"/><Relationship Id="rId10" Type="http://schemas.openxmlformats.org/officeDocument/2006/relationships/slide" Target="slide12.xml"/><Relationship Id="rId19" Type="http://schemas.openxmlformats.org/officeDocument/2006/relationships/slide" Target="slide21.xml"/><Relationship Id="rId31" Type="http://schemas.openxmlformats.org/officeDocument/2006/relationships/slide" Target="slide33.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6.xml"/><Relationship Id="rId22" Type="http://schemas.openxmlformats.org/officeDocument/2006/relationships/slide" Target="slide24.xml"/><Relationship Id="rId27" Type="http://schemas.openxmlformats.org/officeDocument/2006/relationships/slide" Target="slide29.xml"/><Relationship Id="rId30" Type="http://schemas.openxmlformats.org/officeDocument/2006/relationships/slide" Target="slide32.xml"/><Relationship Id="rId35" Type="http://schemas.openxmlformats.org/officeDocument/2006/relationships/slide" Target="slide37.xml"/></Relationships>
</file>

<file path=ppt/slides/_rels/slide3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C:\Мои документы\Островский ГРОЗА\9 портрет.jpg"/>
          <p:cNvPicPr>
            <a:picLocks noChangeAspect="1" noChangeArrowheads="1"/>
          </p:cNvPicPr>
          <p:nvPr/>
        </p:nvPicPr>
        <p:blipFill>
          <a:blip r:embed="rId2" cstate="print"/>
          <a:srcRect/>
          <a:stretch>
            <a:fillRect/>
          </a:stretch>
        </p:blipFill>
        <p:spPr bwMode="auto">
          <a:xfrm>
            <a:off x="4644008" y="4292921"/>
            <a:ext cx="1872327" cy="2357430"/>
          </a:xfrm>
          <a:prstGeom prst="rect">
            <a:avLst/>
          </a:prstGeom>
          <a:noFill/>
          <a:effectLst>
            <a:softEdge rad="635000"/>
          </a:effec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920" y="2426402"/>
            <a:ext cx="1409221" cy="1730379"/>
          </a:xfrm>
          <a:prstGeom prst="rect">
            <a:avLst/>
          </a:prstGeom>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322223" y="455557"/>
            <a:ext cx="7772400" cy="1758057"/>
          </a:xfrm>
        </p:spPr>
        <p:txBody>
          <a:bodyPr>
            <a:normAutofit/>
          </a:bodyPr>
          <a:lstStyle/>
          <a:p>
            <a:r>
              <a:rPr lang="ru-RU" b="1" i="1" dirty="0">
                <a:solidFill>
                  <a:srgbClr val="993300"/>
                </a:solidFill>
                <a:effectLst>
                  <a:outerShdw blurRad="38100" dist="38100" dir="2700000" algn="tl">
                    <a:srgbClr val="000000">
                      <a:alpha val="43137"/>
                    </a:srgbClr>
                  </a:outerShdw>
                </a:effectLst>
                <a:latin typeface="Georgia" panose="02040502050405020303" pitchFamily="18" charset="0"/>
              </a:rPr>
              <a:t>Интеллектуальная </a:t>
            </a:r>
            <a:r>
              <a:rPr lang="ru-RU" b="1" i="1" dirty="0" smtClean="0">
                <a:solidFill>
                  <a:srgbClr val="993300"/>
                </a:solidFill>
                <a:effectLst>
                  <a:outerShdw blurRad="38100" dist="38100" dir="2700000" algn="tl">
                    <a:srgbClr val="000000">
                      <a:alpha val="43137"/>
                    </a:srgbClr>
                  </a:outerShdw>
                </a:effectLst>
                <a:latin typeface="Georgia" panose="02040502050405020303" pitchFamily="18" charset="0"/>
              </a:rPr>
              <a:t/>
            </a:r>
            <a:br>
              <a:rPr lang="ru-RU" b="1" i="1" dirty="0" smtClean="0">
                <a:solidFill>
                  <a:srgbClr val="993300"/>
                </a:solidFill>
                <a:effectLst>
                  <a:outerShdw blurRad="38100" dist="38100" dir="2700000" algn="tl">
                    <a:srgbClr val="000000">
                      <a:alpha val="43137"/>
                    </a:srgbClr>
                  </a:outerShdw>
                </a:effectLst>
                <a:latin typeface="Georgia" panose="02040502050405020303" pitchFamily="18" charset="0"/>
              </a:rPr>
            </a:br>
            <a:r>
              <a:rPr lang="ru-RU" b="1" i="1" dirty="0" smtClean="0">
                <a:solidFill>
                  <a:srgbClr val="993300"/>
                </a:solidFill>
                <a:effectLst>
                  <a:outerShdw blurRad="38100" dist="38100" dir="2700000" algn="tl">
                    <a:srgbClr val="000000">
                      <a:alpha val="43137"/>
                    </a:srgbClr>
                  </a:outerShdw>
                </a:effectLst>
                <a:latin typeface="Georgia" panose="02040502050405020303" pitchFamily="18" charset="0"/>
              </a:rPr>
              <a:t>игра</a:t>
            </a:r>
            <a:endParaRPr lang="ru-RU"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5" name="Прямоугольник 4"/>
          <p:cNvSpPr/>
          <p:nvPr/>
        </p:nvSpPr>
        <p:spPr>
          <a:xfrm>
            <a:off x="1998752" y="2426402"/>
            <a:ext cx="4517583" cy="1569660"/>
          </a:xfrm>
          <a:prstGeom prst="rect">
            <a:avLst/>
          </a:prstGeom>
        </p:spPr>
        <p:txBody>
          <a:bodyPr wrap="none">
            <a:spAutoFit/>
          </a:bodyPr>
          <a:lstStyle/>
          <a:p>
            <a:r>
              <a:rPr lang="ru-RU" sz="4800" b="1" dirty="0">
                <a:solidFill>
                  <a:srgbClr val="993300"/>
                </a:solidFill>
                <a:effectLst>
                  <a:outerShdw blurRad="38100" dist="38100" dir="2700000" algn="tl">
                    <a:srgbClr val="000000">
                      <a:alpha val="43137"/>
                    </a:srgbClr>
                  </a:outerShdw>
                </a:effectLst>
                <a:latin typeface="Georgia" panose="02040502050405020303" pitchFamily="18" charset="0"/>
              </a:rPr>
              <a:t>« Знатоки </a:t>
            </a:r>
            <a:endParaRPr lang="ru-RU" sz="48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r>
              <a:rPr lang="ru-RU" sz="4800" b="1" dirty="0" smtClean="0">
                <a:solidFill>
                  <a:srgbClr val="993300"/>
                </a:solidFill>
                <a:effectLst>
                  <a:outerShdw blurRad="38100" dist="38100" dir="2700000" algn="tl">
                    <a:srgbClr val="000000">
                      <a:alpha val="43137"/>
                    </a:srgbClr>
                  </a:outerShdw>
                </a:effectLst>
                <a:latin typeface="Georgia" panose="02040502050405020303" pitchFamily="18" charset="0"/>
              </a:rPr>
              <a:t>литературы</a:t>
            </a:r>
            <a:r>
              <a:rPr lang="ru-RU" sz="4800" b="1" dirty="0">
                <a:solidFill>
                  <a:srgbClr val="993300"/>
                </a:solidFill>
                <a:effectLst>
                  <a:outerShdw blurRad="38100" dist="38100" dir="2700000" algn="tl">
                    <a:srgbClr val="000000">
                      <a:alpha val="43137"/>
                    </a:srgbClr>
                  </a:outerShdw>
                </a:effectLst>
                <a:latin typeface="Georgia" panose="02040502050405020303" pitchFamily="18" charset="0"/>
              </a:rPr>
              <a:t>»</a:t>
            </a:r>
            <a:endParaRPr lang="ru-RU" sz="4800" dirty="0">
              <a:solidFill>
                <a:srgbClr val="993300"/>
              </a:solidFill>
              <a:effectLst>
                <a:outerShdw blurRad="38100" dist="38100" dir="2700000" algn="tl">
                  <a:srgbClr val="000000">
                    <a:alpha val="43137"/>
                  </a:srgbClr>
                </a:outerShdw>
              </a:effectLst>
              <a:latin typeface="Georgia" panose="02040502050405020303" pitchFamily="18"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3291591"/>
            <a:ext cx="1800200" cy="2321599"/>
          </a:xfrm>
          <a:prstGeom prst="rect">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9386" y="1125465"/>
            <a:ext cx="1784614" cy="2132409"/>
          </a:xfrm>
          <a:prstGeom prst="rect">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4430872"/>
            <a:ext cx="2204474" cy="2219479"/>
          </a:xfrm>
          <a:prstGeom prst="ellipse">
            <a:avLst/>
          </a:prstGeom>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4114400"/>
            <a:ext cx="2719387" cy="2836862"/>
          </a:xfrm>
          <a:prstGeom prst="ellipse">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9950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История русской литературы 20</a:t>
            </a:r>
          </a:p>
        </p:txBody>
      </p:sp>
      <p:sp>
        <p:nvSpPr>
          <p:cNvPr id="3" name="Объект 2"/>
          <p:cNvSpPr>
            <a:spLocks noGrp="1"/>
          </p:cNvSpPr>
          <p:nvPr>
            <p:ph idx="1"/>
          </p:nvPr>
        </p:nvSpPr>
        <p:spPr>
          <a:xfrm>
            <a:off x="457200" y="2132856"/>
            <a:ext cx="8291265" cy="1944216"/>
          </a:xfrm>
        </p:spPr>
        <p:txBody>
          <a:bodyPr/>
          <a:lstStyle/>
          <a:p>
            <a:pPr marL="0" indent="0">
              <a:buNone/>
            </a:pPr>
            <a:r>
              <a:rPr lang="ru-RU" dirty="0">
                <a:latin typeface="Georgia" panose="02040502050405020303" pitchFamily="18" charset="0"/>
              </a:rPr>
              <a:t>Как отнеслась Екатерина II к книге Радищева «Путешествие из Петербурга в Москву»?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15098" y="4825345"/>
            <a:ext cx="8280920" cy="1815882"/>
          </a:xfrm>
          <a:prstGeom prst="rect">
            <a:avLst/>
          </a:prstGeom>
        </p:spPr>
        <p:txBody>
          <a:bodyPr wrap="square">
            <a:spAutoFit/>
          </a:bodyPr>
          <a:lstStyle/>
          <a:p>
            <a:pPr algn="ctr"/>
            <a:r>
              <a:rPr lang="ru-RU" sz="2800" b="1" dirty="0">
                <a:solidFill>
                  <a:srgbClr val="993300"/>
                </a:solidFill>
                <a:effectLst>
                  <a:outerShdw blurRad="38100" dist="38100" dir="2700000" algn="tl">
                    <a:srgbClr val="000000">
                      <a:alpha val="43137"/>
                    </a:srgbClr>
                  </a:outerShdw>
                </a:effectLst>
                <a:latin typeface="Georgia" panose="02040502050405020303" pitchFamily="18" charset="0"/>
              </a:rPr>
              <a:t>Суд приговорил его к смертной казни, которую монархиня заменила лишением чинов и дворянства и ссылкой на 10 лет в Илимский острог в Сибири</a:t>
            </a:r>
          </a:p>
        </p:txBody>
      </p:sp>
    </p:spTree>
    <p:extLst>
      <p:ext uri="{BB962C8B-B14F-4D97-AF65-F5344CB8AC3E}">
        <p14:creationId xmlns:p14="http://schemas.microsoft.com/office/powerpoint/2010/main" val="411658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История русской литературы 30</a:t>
            </a:r>
          </a:p>
        </p:txBody>
      </p:sp>
      <p:sp>
        <p:nvSpPr>
          <p:cNvPr id="3" name="Объект 2"/>
          <p:cNvSpPr>
            <a:spLocks noGrp="1"/>
          </p:cNvSpPr>
          <p:nvPr>
            <p:ph idx="1"/>
          </p:nvPr>
        </p:nvSpPr>
        <p:spPr>
          <a:xfrm>
            <a:off x="457200" y="1600201"/>
            <a:ext cx="8229600" cy="2404864"/>
          </a:xfrm>
        </p:spPr>
        <p:txBody>
          <a:bodyPr>
            <a:normAutofit/>
          </a:bodyPr>
          <a:lstStyle/>
          <a:p>
            <a:pPr marL="0" indent="0">
              <a:buNone/>
            </a:pPr>
            <a:r>
              <a:rPr lang="ru-RU" dirty="0">
                <a:latin typeface="Georgia" panose="02040502050405020303" pitchFamily="18" charset="0"/>
              </a:rPr>
              <a:t>Роман какого писателя заканчивается картиной заброшенного сельского кладбища, на котором похоронен основной герой этого произведения?</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1619672" y="5080276"/>
            <a:ext cx="5710217" cy="1200329"/>
          </a:xfrm>
          <a:prstGeom prst="rect">
            <a:avLst/>
          </a:prstGeom>
        </p:spPr>
        <p:txBody>
          <a:bodyPr wrap="none">
            <a:spAutoFit/>
          </a:bodyPr>
          <a:lstStyle/>
          <a:p>
            <a:pPr algn="ct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Роман И.С. Тургенева </a:t>
            </a:r>
            <a:endPar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«Отцы </a:t>
            </a: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и дети»</a:t>
            </a:r>
          </a:p>
        </p:txBody>
      </p:sp>
    </p:spTree>
    <p:extLst>
      <p:ext uri="{BB962C8B-B14F-4D97-AF65-F5344CB8AC3E}">
        <p14:creationId xmlns:p14="http://schemas.microsoft.com/office/powerpoint/2010/main" val="3834890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История русской литературы 40</a:t>
            </a:r>
          </a:p>
        </p:txBody>
      </p:sp>
      <p:sp>
        <p:nvSpPr>
          <p:cNvPr id="3" name="Объект 2"/>
          <p:cNvSpPr>
            <a:spLocks noGrp="1"/>
          </p:cNvSpPr>
          <p:nvPr>
            <p:ph idx="1"/>
          </p:nvPr>
        </p:nvSpPr>
        <p:spPr>
          <a:xfrm>
            <a:off x="457200" y="1600201"/>
            <a:ext cx="8229600" cy="2404864"/>
          </a:xfrm>
        </p:spPr>
        <p:txBody>
          <a:bodyPr/>
          <a:lstStyle/>
          <a:p>
            <a:pPr marL="0" indent="0">
              <a:buNone/>
            </a:pPr>
            <a:r>
              <a:rPr lang="ru-RU" dirty="0">
                <a:latin typeface="Georgia" panose="02040502050405020303" pitchFamily="18" charset="0"/>
              </a:rPr>
              <a:t>Чьи это псевдонимы: «Врач без пациентов», «Человек без селезенки», «Брат моего брата»?</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3195663" y="5491153"/>
            <a:ext cx="2752678" cy="646331"/>
          </a:xfrm>
          <a:prstGeom prst="rect">
            <a:avLst/>
          </a:prstGeom>
        </p:spPr>
        <p:txBody>
          <a:bodyPr wrap="none">
            <a:spAutoFit/>
          </a:bodyPr>
          <a:lstStyle/>
          <a:p>
            <a:pPr algn="ctr"/>
            <a:r>
              <a:rPr lang="ru-RU" sz="3600" b="1" dirty="0" err="1" smtClean="0">
                <a:solidFill>
                  <a:srgbClr val="993300"/>
                </a:solidFill>
                <a:effectLst>
                  <a:outerShdw blurRad="38100" dist="38100" dir="2700000" algn="tl">
                    <a:srgbClr val="000000">
                      <a:alpha val="43137"/>
                    </a:srgbClr>
                  </a:outerShdw>
                </a:effectLst>
                <a:latin typeface="Georgia" panose="02040502050405020303" pitchFamily="18" charset="0"/>
              </a:rPr>
              <a:t>А.П.Чехов</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186508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История русской литературы 50</a:t>
            </a:r>
          </a:p>
        </p:txBody>
      </p:sp>
      <p:sp>
        <p:nvSpPr>
          <p:cNvPr id="3" name="Объект 2"/>
          <p:cNvSpPr>
            <a:spLocks noGrp="1"/>
          </p:cNvSpPr>
          <p:nvPr>
            <p:ph idx="1"/>
          </p:nvPr>
        </p:nvSpPr>
        <p:spPr>
          <a:xfrm>
            <a:off x="457200" y="1600201"/>
            <a:ext cx="7787208" cy="2476872"/>
          </a:xfrm>
        </p:spPr>
        <p:txBody>
          <a:bodyPr>
            <a:noAutofit/>
          </a:bodyPr>
          <a:lstStyle/>
          <a:p>
            <a:pPr marL="0" indent="0">
              <a:buNone/>
            </a:pPr>
            <a:r>
              <a:rPr lang="ru-RU" sz="3000" dirty="0">
                <a:latin typeface="Georgia" panose="02040502050405020303" pitchFamily="18" charset="0"/>
              </a:rPr>
              <a:t>В1987 году по решению ЮНЕСКО мировая общественность отмечала 800 лет этому произведению. Юбилейные торжества показали, что не перевелись еще исследователи, ставящие под сомнение его подлинность. Что это за реликвия славянского народа?</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1240311" y="5606164"/>
            <a:ext cx="5872121"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Слово о полку Игореве</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0236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Поместья 10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500850" y="924577"/>
            <a:ext cx="8533367" cy="4156496"/>
          </a:xfrm>
        </p:spPr>
        <p:txBody>
          <a:bodyPr>
            <a:noAutofit/>
          </a:bodyPr>
          <a:lstStyle/>
          <a:p>
            <a:pPr marL="0" indent="0">
              <a:buNone/>
            </a:pPr>
            <a:r>
              <a:rPr lang="ru-RU" sz="2700" dirty="0">
                <a:latin typeface="Georgia" panose="02040502050405020303" pitchFamily="18" charset="0"/>
              </a:rPr>
              <a:t>Определите название художественного произведения и его автора по описанию усадьбы.</a:t>
            </a:r>
          </a:p>
          <a:p>
            <a:pPr marL="0" indent="0">
              <a:buNone/>
            </a:pPr>
            <a:r>
              <a:rPr lang="ru-RU" sz="2700" dirty="0">
                <a:latin typeface="Georgia" panose="02040502050405020303" pitchFamily="18" charset="0"/>
              </a:rPr>
              <a:t> «</a:t>
            </a:r>
            <a:r>
              <a:rPr lang="ru-RU" sz="2700" i="1" dirty="0">
                <a:latin typeface="Georgia" panose="02040502050405020303" pitchFamily="18" charset="0"/>
              </a:rPr>
              <a:t>Он с радостным изумлением, как будто в первый раз, осмотрел и обежал кругом  родительский дом, с покривившимися набок воротами, с осевшей на середине деревянной кровлей, на  которой рос зелёный мох, с шатающимся крыльцом, разными пристройками и  надстройками и с запущенным садом</a:t>
            </a:r>
            <a:r>
              <a:rPr lang="ru-RU" sz="2700" dirty="0">
                <a:latin typeface="Georgia" panose="02040502050405020303" pitchFamily="18" charset="0"/>
              </a:rPr>
              <a:t>»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1779516" y="5081073"/>
            <a:ext cx="4880716" cy="1569660"/>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Обломов»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И.А. Гончаров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Дом Обломова) </a:t>
            </a:r>
          </a:p>
        </p:txBody>
      </p:sp>
    </p:spTree>
    <p:extLst>
      <p:ext uri="{BB962C8B-B14F-4D97-AF65-F5344CB8AC3E}">
        <p14:creationId xmlns:p14="http://schemas.microsoft.com/office/powerpoint/2010/main" val="5636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Поместья 20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348966" y="1265371"/>
            <a:ext cx="8533367" cy="4156496"/>
          </a:xfrm>
        </p:spPr>
        <p:txBody>
          <a:bodyPr>
            <a:normAutofit fontScale="92500" lnSpcReduction="10000"/>
          </a:bodyPr>
          <a:lstStyle/>
          <a:p>
            <a:pPr marL="0" indent="0">
              <a:buNone/>
            </a:pPr>
            <a:r>
              <a:rPr lang="ru-RU" dirty="0">
                <a:latin typeface="Georgia" panose="02040502050405020303" pitchFamily="18" charset="0"/>
              </a:rPr>
              <a:t>Определите название художественного произведения и его автора по описанию усадьбы.</a:t>
            </a:r>
          </a:p>
          <a:p>
            <a:pPr marL="0" indent="0">
              <a:buNone/>
            </a:pPr>
            <a:r>
              <a:rPr lang="ru-RU" dirty="0">
                <a:latin typeface="Georgia" panose="02040502050405020303" pitchFamily="18" charset="0"/>
              </a:rPr>
              <a:t> « </a:t>
            </a:r>
            <a:r>
              <a:rPr lang="ru-RU" i="1" dirty="0">
                <a:latin typeface="Georgia" panose="02040502050405020303" pitchFamily="18" charset="0"/>
              </a:rPr>
              <a:t>На скате пологого холма открылась, наконец, небольшая деревушка. Рядом с нею, в молодой березовой рощице, виднелся дворянский домик под соломенною крышей. У первой  избы стояли два мужика в шапках и бранились</a:t>
            </a:r>
            <a:r>
              <a:rPr lang="ru-RU" dirty="0">
                <a:latin typeface="Georgia" panose="02040502050405020303" pitchFamily="18" charset="0"/>
              </a:rPr>
              <a:t>».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786602" y="5150377"/>
            <a:ext cx="7704857" cy="1077218"/>
          </a:xfrm>
          <a:prstGeom prst="rect">
            <a:avLst/>
          </a:prstGeom>
        </p:spPr>
        <p:txBody>
          <a:bodyPr wrap="square">
            <a:spAutoFit/>
          </a:bodyPr>
          <a:lstStyle/>
          <a:p>
            <a:pPr algn="ct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«Отцы и </a:t>
            </a: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дети» И.С. Тургенев </a:t>
            </a: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Дом стариков  Базаровых). </a:t>
            </a:r>
          </a:p>
        </p:txBody>
      </p:sp>
    </p:spTree>
    <p:extLst>
      <p:ext uri="{BB962C8B-B14F-4D97-AF65-F5344CB8AC3E}">
        <p14:creationId xmlns:p14="http://schemas.microsoft.com/office/powerpoint/2010/main" val="15945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Поместья 30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46944" y="1216720"/>
            <a:ext cx="8533367" cy="4156496"/>
          </a:xfrm>
        </p:spPr>
        <p:txBody>
          <a:bodyPr>
            <a:normAutofit/>
          </a:bodyPr>
          <a:lstStyle/>
          <a:p>
            <a:pPr marL="0" indent="0">
              <a:buNone/>
            </a:pPr>
            <a:r>
              <a:rPr lang="ru-RU" dirty="0">
                <a:latin typeface="Georgia" panose="02040502050405020303" pitchFamily="18" charset="0"/>
              </a:rPr>
              <a:t>Определите название художественного произведения и его автора по описанию усадьбы.</a:t>
            </a:r>
          </a:p>
          <a:p>
            <a:pPr marL="0" indent="0">
              <a:buNone/>
            </a:pPr>
            <a:r>
              <a:rPr lang="ru-RU" sz="2800" i="1" dirty="0">
                <a:latin typeface="Georgia" panose="02040502050405020303" pitchFamily="18" charset="0"/>
              </a:rPr>
              <a:t>«  Мы насадим новый сад, роскошнее этого, ты увидишь его, поймёшь, и радость, тихая, глубокая радость опустится на твою душу, как солнце в вечерний час, и ты улыбнёшься…»</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786603" y="5150377"/>
            <a:ext cx="6089654" cy="1077218"/>
          </a:xfrm>
          <a:prstGeom prst="rect">
            <a:avLst/>
          </a:prstGeom>
        </p:spPr>
        <p:txBody>
          <a:bodyPr wrap="square">
            <a:spAutoFit/>
          </a:bodyPr>
          <a:lstStyle/>
          <a:p>
            <a:pPr algn="ct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«Вишнёвый сад»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А.П</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Чехов</a:t>
            </a:r>
          </a:p>
        </p:txBody>
      </p:sp>
    </p:spTree>
    <p:extLst>
      <p:ext uri="{BB962C8B-B14F-4D97-AF65-F5344CB8AC3E}">
        <p14:creationId xmlns:p14="http://schemas.microsoft.com/office/powerpoint/2010/main" val="1618802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Поместья 40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46944" y="1216720"/>
            <a:ext cx="8533367" cy="4156496"/>
          </a:xfrm>
        </p:spPr>
        <p:txBody>
          <a:bodyPr>
            <a:normAutofit fontScale="92500" lnSpcReduction="20000"/>
          </a:bodyPr>
          <a:lstStyle/>
          <a:p>
            <a:pPr marL="0" indent="0">
              <a:buNone/>
            </a:pPr>
            <a:r>
              <a:rPr lang="ru-RU" dirty="0">
                <a:latin typeface="Georgia" panose="02040502050405020303" pitchFamily="18" charset="0"/>
              </a:rPr>
              <a:t>Определите название художественного произведения и его автора по описанию усадьбы.</a:t>
            </a:r>
          </a:p>
          <a:p>
            <a:pPr marL="0" indent="0">
              <a:buNone/>
            </a:pPr>
            <a:r>
              <a:rPr lang="ru-RU" i="1" dirty="0">
                <a:latin typeface="Georgia" panose="02040502050405020303" pitchFamily="18" charset="0"/>
              </a:rPr>
              <a:t>« Он построил дом, службы и ферму, разбил сад, выкопал пруд и два колодца; но молодые деревца плохо принимались, в пруде воды набралось очень мало, и колодцы оказались </a:t>
            </a:r>
            <a:r>
              <a:rPr lang="ru-RU" i="1" dirty="0" err="1">
                <a:latin typeface="Georgia" panose="02040502050405020303" pitchFamily="18" charset="0"/>
              </a:rPr>
              <a:t>солонковатого</a:t>
            </a:r>
            <a:r>
              <a:rPr lang="ru-RU" i="1" dirty="0">
                <a:latin typeface="Georgia" panose="02040502050405020303" pitchFamily="18" charset="0"/>
              </a:rPr>
              <a:t> вкуса. Одна только беседка из сирени и акаций порядочно разрослась; в ней иногда пили чай и обедали».</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786603" y="5150377"/>
            <a:ext cx="7133770" cy="1077218"/>
          </a:xfrm>
          <a:prstGeom prst="rect">
            <a:avLst/>
          </a:prstGeom>
        </p:spPr>
        <p:txBody>
          <a:bodyPr wrap="square">
            <a:spAutoFit/>
          </a:bodyPr>
          <a:lstStyle/>
          <a:p>
            <a:pPr algn="ct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И.С. Тургенев «Отцы и дети» усадьба Кирсанова Н.П </a:t>
            </a:r>
          </a:p>
        </p:txBody>
      </p:sp>
    </p:spTree>
    <p:extLst>
      <p:ext uri="{BB962C8B-B14F-4D97-AF65-F5344CB8AC3E}">
        <p14:creationId xmlns:p14="http://schemas.microsoft.com/office/powerpoint/2010/main" val="53101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Поместья 50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46944" y="1216720"/>
            <a:ext cx="8533367" cy="4156496"/>
          </a:xfrm>
        </p:spPr>
        <p:txBody>
          <a:bodyPr>
            <a:normAutofit/>
          </a:bodyPr>
          <a:lstStyle/>
          <a:p>
            <a:pPr marL="0" indent="0">
              <a:buNone/>
            </a:pPr>
            <a:r>
              <a:rPr lang="ru-RU" sz="2800" dirty="0">
                <a:latin typeface="Georgia" panose="02040502050405020303" pitchFamily="18" charset="0"/>
              </a:rPr>
              <a:t>Определите название художественного произведения и его автора по описанию усадьбы.</a:t>
            </a:r>
          </a:p>
          <a:p>
            <a:pPr marL="0" indent="0">
              <a:buNone/>
            </a:pPr>
            <a:r>
              <a:rPr lang="ru-RU" sz="2800" i="1" dirty="0" smtClean="0">
                <a:latin typeface="Georgia" panose="02040502050405020303" pitchFamily="18" charset="0"/>
              </a:rPr>
              <a:t>«Барский двор состоял из гумна, надворных построек, конюшен, бани, флигеля и большого дома с полукруглым фронтоном, который ещё строился. Вокруг дома был рассажен молодой сад».</a:t>
            </a:r>
            <a:endParaRPr lang="ru-RU" sz="2800" i="1"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786603" y="5150377"/>
            <a:ext cx="6089654" cy="1077218"/>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Богучарово, Л.Н. Толстой «Война и мир»</a:t>
            </a:r>
            <a:endParaRPr lang="ru-RU" sz="32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48807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162644"/>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Место действия</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1</a:t>
            </a:r>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457200" y="1407130"/>
            <a:ext cx="8291265" cy="4525963"/>
          </a:xfrm>
        </p:spPr>
        <p:txBody>
          <a:bodyPr>
            <a:normAutofit/>
          </a:bodyPr>
          <a:lstStyle/>
          <a:p>
            <a:pPr marL="0" indent="0">
              <a:buNone/>
            </a:pPr>
            <a:r>
              <a:rPr lang="ru-RU" b="1" dirty="0" smtClean="0">
                <a:latin typeface="Georgia" panose="02040502050405020303" pitchFamily="18" charset="0"/>
              </a:rPr>
              <a:t> </a:t>
            </a:r>
            <a:r>
              <a:rPr lang="ru-RU" dirty="0">
                <a:latin typeface="Georgia" panose="02040502050405020303" pitchFamily="18" charset="0"/>
              </a:rPr>
              <a:t>«Редко, где найдётся столько мрачных, редких и странных влияний на душу человека, как в </a:t>
            </a:r>
            <a:r>
              <a:rPr lang="ru-RU" dirty="0" smtClean="0">
                <a:latin typeface="Georgia" panose="02040502050405020303" pitchFamily="18" charset="0"/>
              </a:rPr>
              <a:t>…»,- </a:t>
            </a:r>
            <a:r>
              <a:rPr lang="ru-RU" dirty="0">
                <a:latin typeface="Georgia" panose="02040502050405020303" pitchFamily="18" charset="0"/>
              </a:rPr>
              <a:t>говорит  Свидригайлов</a:t>
            </a:r>
            <a:r>
              <a:rPr lang="ru-RU" dirty="0" smtClean="0">
                <a:latin typeface="Georgia" panose="02040502050405020303" pitchFamily="18" charset="0"/>
              </a:rPr>
              <a:t>.</a:t>
            </a:r>
          </a:p>
          <a:p>
            <a:pPr marL="0" indent="0">
              <a:buNone/>
            </a:pPr>
            <a:r>
              <a:rPr lang="ru-RU" i="1" dirty="0" smtClean="0">
                <a:latin typeface="Georgia" panose="02040502050405020303" pitchFamily="18" charset="0"/>
              </a:rPr>
              <a:t>О каком городе говорит герой романа Ф.М. Достоевского «Преступление и наказание»?</a:t>
            </a:r>
            <a:endParaRPr lang="ru-RU" i="1" dirty="0">
              <a:latin typeface="Georgia" panose="02040502050405020303" pitchFamily="18" charset="0"/>
            </a:endParaRPr>
          </a:p>
          <a:p>
            <a:pPr marL="0" indent="0">
              <a:buNone/>
            </a:pPr>
            <a:r>
              <a:rPr lang="ru-RU" b="1" dirty="0" smtClean="0">
                <a:latin typeface="Georgia" panose="02040502050405020303" pitchFamily="18" charset="0"/>
              </a:rPr>
              <a:t> </a:t>
            </a:r>
            <a:endParaRPr lang="ru-RU" b="1"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672444" y="5724834"/>
            <a:ext cx="2763898"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Петербург</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983983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C:\Мои документы\Островский ГРОЗА\кустодиев б.м. под сводами старинной церкви.jpeg"/>
          <p:cNvPicPr>
            <a:picLocks noChangeAspect="1" noChangeArrowheads="1"/>
          </p:cNvPicPr>
          <p:nvPr/>
        </p:nvPicPr>
        <p:blipFill>
          <a:blip r:embed="rId2" cstate="print"/>
          <a:srcRect/>
          <a:stretch>
            <a:fillRect/>
          </a:stretch>
        </p:blipFill>
        <p:spPr bwMode="auto">
          <a:xfrm>
            <a:off x="-252536" y="2840155"/>
            <a:ext cx="5184576" cy="4167102"/>
          </a:xfrm>
          <a:prstGeom prst="rect">
            <a:avLst/>
          </a:prstGeom>
          <a:noFill/>
          <a:effectLst>
            <a:softEdge rad="635000"/>
          </a:effectLst>
        </p:spPr>
      </p:pic>
      <p:pic>
        <p:nvPicPr>
          <p:cNvPr id="10" name="Содержимое 4" descr="1 действие.jpg"/>
          <p:cNvPicPr>
            <a:picLocks noChangeAspect="1"/>
          </p:cNvPicPr>
          <p:nvPr/>
        </p:nvPicPr>
        <p:blipFill>
          <a:blip r:embed="rId3"/>
          <a:stretch>
            <a:fillRect/>
          </a:stretch>
        </p:blipFill>
        <p:spPr>
          <a:xfrm>
            <a:off x="5724128" y="3051498"/>
            <a:ext cx="3208378" cy="3744416"/>
          </a:xfrm>
          <a:prstGeom prst="rect">
            <a:avLst/>
          </a:prstGeom>
          <a:ln>
            <a:noFill/>
          </a:ln>
          <a:effectLst>
            <a:softEdge rad="635000"/>
          </a:effectLst>
        </p:spPr>
      </p:pic>
      <p:sp>
        <p:nvSpPr>
          <p:cNvPr id="3" name="Заголовок 2"/>
          <p:cNvSpPr>
            <a:spLocks noGrp="1"/>
          </p:cNvSpPr>
          <p:nvPr>
            <p:ph type="title"/>
          </p:nvPr>
        </p:nvSpPr>
        <p:spPr/>
        <p:txBody>
          <a:bodyPr/>
          <a:lstStyle/>
          <a:p>
            <a:endParaRPr lang="ru-RU"/>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8591" y="0"/>
            <a:ext cx="6339726" cy="3230183"/>
          </a:xfrm>
          <a:prstGeom prst="rect">
            <a:avLst/>
          </a:prstGeom>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9408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162644"/>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Место действия</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2</a:t>
            </a:r>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457200" y="1600200"/>
            <a:ext cx="7355160" cy="4525963"/>
          </a:xfrm>
        </p:spPr>
        <p:txBody>
          <a:bodyPr/>
          <a:lstStyle/>
          <a:p>
            <a:pPr marL="0" indent="0">
              <a:buNone/>
            </a:pPr>
            <a:r>
              <a:rPr lang="ru-RU" dirty="0">
                <a:latin typeface="Georgia" panose="02040502050405020303" pitchFamily="18" charset="0"/>
              </a:rPr>
              <a:t>«..пятьдесят лет я каждый день</a:t>
            </a:r>
          </a:p>
          <a:p>
            <a:pPr marL="0" indent="0">
              <a:buNone/>
            </a:pPr>
            <a:r>
              <a:rPr lang="ru-RU" dirty="0">
                <a:latin typeface="Georgia" panose="02040502050405020303" pitchFamily="18" charset="0"/>
              </a:rPr>
              <a:t> смотрю </a:t>
            </a:r>
            <a:r>
              <a:rPr lang="ru-RU" dirty="0" smtClean="0">
                <a:latin typeface="Georgia" panose="02040502050405020303" pitchFamily="18" charset="0"/>
              </a:rPr>
              <a:t>на … </a:t>
            </a:r>
            <a:r>
              <a:rPr lang="ru-RU" dirty="0">
                <a:latin typeface="Georgia" panose="02040502050405020303" pitchFamily="18" charset="0"/>
              </a:rPr>
              <a:t>и всё </a:t>
            </a:r>
          </a:p>
          <a:p>
            <a:pPr marL="0" indent="0">
              <a:buNone/>
            </a:pPr>
            <a:r>
              <a:rPr lang="ru-RU" dirty="0">
                <a:latin typeface="Georgia" panose="02040502050405020303" pitchFamily="18" charset="0"/>
              </a:rPr>
              <a:t>наглядеться не могу</a:t>
            </a:r>
            <a:r>
              <a:rPr lang="ru-RU" dirty="0" smtClean="0">
                <a:latin typeface="Georgia" panose="02040502050405020303" pitchFamily="18" charset="0"/>
              </a:rPr>
              <a:t>».</a:t>
            </a:r>
          </a:p>
          <a:p>
            <a:pPr marL="0" indent="0">
              <a:buNone/>
            </a:pPr>
            <a:r>
              <a:rPr lang="ru-RU" i="1" dirty="0" smtClean="0">
                <a:latin typeface="Georgia" panose="02040502050405020303" pitchFamily="18" charset="0"/>
              </a:rPr>
              <a:t>О какой реке говорит </a:t>
            </a:r>
            <a:r>
              <a:rPr lang="ru-RU" i="1" dirty="0" err="1" smtClean="0">
                <a:latin typeface="Georgia" panose="02040502050405020303" pitchFamily="18" charset="0"/>
              </a:rPr>
              <a:t>Кулигин</a:t>
            </a:r>
            <a:r>
              <a:rPr lang="ru-RU" i="1" dirty="0" smtClean="0">
                <a:latin typeface="Georgia" panose="02040502050405020303" pitchFamily="18" charset="0"/>
              </a:rPr>
              <a:t>, герой пьесы Островского «Гроза»?</a:t>
            </a:r>
            <a:endParaRPr lang="ru-RU" i="1" dirty="0">
              <a:latin typeface="Georgia" panose="02040502050405020303" pitchFamily="18" charset="0"/>
            </a:endParaRPr>
          </a:p>
          <a:p>
            <a:pPr marL="0" indent="0">
              <a:buNone/>
            </a:pPr>
            <a:r>
              <a:rPr lang="ru-RU" dirty="0" smtClean="0">
                <a:latin typeface="Georgia" panose="02040502050405020303" pitchFamily="18" charset="0"/>
              </a:rPr>
              <a:t> </a:t>
            </a: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3208234" y="6048000"/>
            <a:ext cx="1635384"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Волга</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96606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162644"/>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Место действия</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3</a:t>
            </a:r>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899592" y="1196752"/>
            <a:ext cx="7463173" cy="4525963"/>
          </a:xfrm>
        </p:spPr>
        <p:txBody>
          <a:bodyPr>
            <a:normAutofit/>
          </a:bodyPr>
          <a:lstStyle/>
          <a:p>
            <a:pPr marL="0" indent="0">
              <a:buNone/>
            </a:pPr>
            <a:r>
              <a:rPr lang="ru-RU" dirty="0">
                <a:latin typeface="Georgia" panose="02040502050405020303" pitchFamily="18" charset="0"/>
              </a:rPr>
              <a:t>В «Прологе» к первой части </a:t>
            </a:r>
            <a:r>
              <a:rPr lang="ru-RU" dirty="0" smtClean="0">
                <a:latin typeface="Georgia" panose="02040502050405020303" pitchFamily="18" charset="0"/>
              </a:rPr>
              <a:t>поэмы Н. А. Некрасова «Кому на Руси жить хорошо» перечисляются  </a:t>
            </a:r>
            <a:r>
              <a:rPr lang="ru-RU" dirty="0">
                <a:latin typeface="Georgia" panose="02040502050405020303" pitchFamily="18" charset="0"/>
              </a:rPr>
              <a:t>деревни, из которых собрались мужики: </a:t>
            </a:r>
            <a:r>
              <a:rPr lang="ru-RU" i="1" dirty="0" err="1">
                <a:latin typeface="Georgia" panose="02040502050405020303" pitchFamily="18" charset="0"/>
              </a:rPr>
              <a:t>Заплатово</a:t>
            </a:r>
            <a:r>
              <a:rPr lang="ru-RU" i="1" dirty="0">
                <a:latin typeface="Georgia" panose="02040502050405020303" pitchFamily="18" charset="0"/>
              </a:rPr>
              <a:t>, </a:t>
            </a:r>
            <a:r>
              <a:rPr lang="ru-RU" i="1" dirty="0" err="1">
                <a:latin typeface="Georgia" panose="02040502050405020303" pitchFamily="18" charset="0"/>
              </a:rPr>
              <a:t>Дырявино</a:t>
            </a:r>
            <a:r>
              <a:rPr lang="ru-RU" i="1" dirty="0">
                <a:latin typeface="Georgia" panose="02040502050405020303" pitchFamily="18" charset="0"/>
              </a:rPr>
              <a:t>, </a:t>
            </a:r>
            <a:r>
              <a:rPr lang="ru-RU" i="1" dirty="0" err="1">
                <a:latin typeface="Georgia" panose="02040502050405020303" pitchFamily="18" charset="0"/>
              </a:rPr>
              <a:t>Разутово</a:t>
            </a:r>
            <a:r>
              <a:rPr lang="ru-RU" i="1" dirty="0">
                <a:latin typeface="Georgia" panose="02040502050405020303" pitchFamily="18" charset="0"/>
              </a:rPr>
              <a:t>, </a:t>
            </a:r>
            <a:r>
              <a:rPr lang="ru-RU" i="1" dirty="0" err="1">
                <a:latin typeface="Georgia" panose="02040502050405020303" pitchFamily="18" charset="0"/>
              </a:rPr>
              <a:t>Знобишино</a:t>
            </a:r>
            <a:r>
              <a:rPr lang="ru-RU" i="1" dirty="0">
                <a:latin typeface="Georgia" panose="02040502050405020303" pitchFamily="18" charset="0"/>
              </a:rPr>
              <a:t>, Горелова, </a:t>
            </a:r>
            <a:r>
              <a:rPr lang="ru-RU" i="1" dirty="0" err="1">
                <a:latin typeface="Georgia" panose="02040502050405020303" pitchFamily="18" charset="0"/>
              </a:rPr>
              <a:t>Неелово</a:t>
            </a:r>
            <a:r>
              <a:rPr lang="ru-RU" i="1" dirty="0">
                <a:latin typeface="Georgia" panose="02040502050405020303" pitchFamily="18" charset="0"/>
              </a:rPr>
              <a:t>…</a:t>
            </a:r>
          </a:p>
          <a:p>
            <a:pPr marL="0" indent="0">
              <a:buNone/>
            </a:pPr>
            <a:r>
              <a:rPr lang="ru-RU" dirty="0">
                <a:latin typeface="Georgia" panose="02040502050405020303" pitchFamily="18" charset="0"/>
              </a:rPr>
              <a:t>   Дополните название последней  деревни.</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367460" y="6048000"/>
            <a:ext cx="3316935" cy="646331"/>
          </a:xfrm>
          <a:prstGeom prst="rect">
            <a:avLst/>
          </a:prstGeom>
        </p:spPr>
        <p:txBody>
          <a:bodyPr wrap="none">
            <a:spAutoFit/>
          </a:bodyPr>
          <a:lstStyle/>
          <a:p>
            <a:pPr algn="ctr"/>
            <a:r>
              <a:rPr lang="ru-RU" sz="3600" b="1" dirty="0" err="1" smtClean="0">
                <a:solidFill>
                  <a:srgbClr val="993300"/>
                </a:solidFill>
                <a:effectLst>
                  <a:outerShdw blurRad="38100" dist="38100" dir="2700000" algn="tl">
                    <a:srgbClr val="000000">
                      <a:alpha val="43137"/>
                    </a:srgbClr>
                  </a:outerShdw>
                </a:effectLst>
                <a:latin typeface="Georgia" panose="02040502050405020303" pitchFamily="18" charset="0"/>
              </a:rPr>
              <a:t>Неурожайка</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17008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Место действия</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4</a:t>
            </a:r>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783925" y="1628800"/>
            <a:ext cx="7463173" cy="2520280"/>
          </a:xfrm>
        </p:spPr>
        <p:txBody>
          <a:bodyPr>
            <a:normAutofit/>
          </a:bodyPr>
          <a:lstStyle/>
          <a:p>
            <a:pPr marL="0" indent="0">
              <a:buNone/>
            </a:pPr>
            <a:r>
              <a:rPr lang="ru-RU" dirty="0" smtClean="0">
                <a:latin typeface="Georgia" panose="02040502050405020303" pitchFamily="18" charset="0"/>
              </a:rPr>
              <a:t>Историю какого вымышленного города написал Салтыков – Щедрин, указав точные даты его существования: с 1731 по 1826гг?</a:t>
            </a: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3028791" y="5157192"/>
            <a:ext cx="2226892" cy="646331"/>
          </a:xfrm>
          <a:prstGeom prst="rect">
            <a:avLst/>
          </a:prstGeom>
        </p:spPr>
        <p:txBody>
          <a:bodyPr wrap="none">
            <a:spAutoFit/>
          </a:bodyPr>
          <a:lstStyle/>
          <a:p>
            <a:pPr algn="ctr"/>
            <a:r>
              <a:rPr lang="ru-RU" sz="3600" b="1" dirty="0" err="1" smtClean="0">
                <a:solidFill>
                  <a:srgbClr val="993300"/>
                </a:solidFill>
                <a:effectLst>
                  <a:outerShdw blurRad="38100" dist="38100" dir="2700000" algn="tl">
                    <a:srgbClr val="000000">
                      <a:alpha val="43137"/>
                    </a:srgbClr>
                  </a:outerShdw>
                </a:effectLst>
                <a:latin typeface="Georgia" panose="02040502050405020303" pitchFamily="18" charset="0"/>
              </a:rPr>
              <a:t>Глупова</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3912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Место действия</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5</a:t>
            </a:r>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786602" y="1700808"/>
            <a:ext cx="7648171" cy="2736304"/>
          </a:xfrm>
        </p:spPr>
        <p:txBody>
          <a:bodyPr>
            <a:normAutofit/>
          </a:bodyPr>
          <a:lstStyle/>
          <a:p>
            <a:pPr marL="0" indent="0">
              <a:buNone/>
            </a:pPr>
            <a:r>
              <a:rPr lang="ru-RU" b="1" dirty="0" smtClean="0">
                <a:latin typeface="Georgia" panose="02040502050405020303" pitchFamily="18" charset="0"/>
              </a:rPr>
              <a:t>Какой город, давший материал для многих чеховских произведений ( в том числе и для «</a:t>
            </a:r>
            <a:r>
              <a:rPr lang="ru-RU" b="1" dirty="0" err="1" smtClean="0">
                <a:latin typeface="Georgia" panose="02040502050405020303" pitchFamily="18" charset="0"/>
              </a:rPr>
              <a:t>Ионыча</a:t>
            </a:r>
            <a:r>
              <a:rPr lang="ru-RU" b="1" dirty="0" smtClean="0">
                <a:latin typeface="Georgia" panose="02040502050405020303" pitchFamily="18" charset="0"/>
              </a:rPr>
              <a:t>»), является родиной писателя?</a:t>
            </a:r>
            <a:endParaRPr lang="ru-RU" b="1"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925398" y="5157192"/>
            <a:ext cx="2433680"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Таганрог</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60040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Кому принадлежат 10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971600" y="1412776"/>
            <a:ext cx="7463173" cy="2808312"/>
          </a:xfrm>
        </p:spPr>
        <p:txBody>
          <a:bodyPr>
            <a:normAutofit fontScale="92500"/>
          </a:bodyPr>
          <a:lstStyle/>
          <a:p>
            <a:pPr marL="0" indent="0">
              <a:buNone/>
            </a:pPr>
            <a:r>
              <a:rPr lang="ru-RU" dirty="0" smtClean="0">
                <a:latin typeface="Georgia" panose="02040502050405020303" pitchFamily="18" charset="0"/>
              </a:rPr>
              <a:t>Кому принадлежат слова:</a:t>
            </a:r>
          </a:p>
          <a:p>
            <a:pPr marL="0" indent="0">
              <a:buNone/>
            </a:pPr>
            <a:r>
              <a:rPr lang="ru-RU" dirty="0" smtClean="0">
                <a:latin typeface="Georgia" panose="02040502050405020303" pitchFamily="18" charset="0"/>
              </a:rPr>
              <a:t>               Умом Россию не понять,</a:t>
            </a:r>
          </a:p>
          <a:p>
            <a:pPr marL="0" indent="0">
              <a:buNone/>
            </a:pPr>
            <a:r>
              <a:rPr lang="ru-RU" dirty="0" smtClean="0">
                <a:latin typeface="Georgia" panose="02040502050405020303" pitchFamily="18" charset="0"/>
              </a:rPr>
              <a:t>               Аршином общим не измерить:</a:t>
            </a:r>
          </a:p>
          <a:p>
            <a:pPr marL="0" indent="0">
              <a:buNone/>
            </a:pPr>
            <a:r>
              <a:rPr lang="ru-RU" dirty="0" smtClean="0">
                <a:latin typeface="Georgia" panose="02040502050405020303" pitchFamily="18" charset="0"/>
              </a:rPr>
              <a:t>               У ней особенная стать – </a:t>
            </a:r>
          </a:p>
          <a:p>
            <a:pPr marL="0" indent="0">
              <a:buNone/>
            </a:pPr>
            <a:r>
              <a:rPr lang="ru-RU" dirty="0" smtClean="0">
                <a:latin typeface="Georgia" panose="02040502050405020303" pitchFamily="18" charset="0"/>
              </a:rPr>
              <a:t>               В Россию можно только верить.</a:t>
            </a:r>
          </a:p>
          <a:p>
            <a:pPr marL="0" indent="0">
              <a:buNone/>
            </a:pP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433279" y="5157192"/>
            <a:ext cx="3417923"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Ф.И Тютчеву</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49304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Кому принадлежат 20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611560" y="1484784"/>
            <a:ext cx="8136905" cy="2952328"/>
          </a:xfrm>
        </p:spPr>
        <p:txBody>
          <a:bodyPr>
            <a:normAutofit lnSpcReduction="10000"/>
          </a:bodyPr>
          <a:lstStyle/>
          <a:p>
            <a:pPr marL="0" indent="0">
              <a:buNone/>
            </a:pPr>
            <a:r>
              <a:rPr lang="ru-RU" dirty="0" smtClean="0">
                <a:latin typeface="Georgia" panose="02040502050405020303" pitchFamily="18" charset="0"/>
              </a:rPr>
              <a:t>Кому посвящены фетовские строки: «Ты трава, что вдали на могиле твоей, Здесь, на сердце, чем </a:t>
            </a:r>
            <a:r>
              <a:rPr lang="ru-RU" dirty="0" err="1" smtClean="0">
                <a:latin typeface="Georgia" panose="02040502050405020303" pitchFamily="18" charset="0"/>
              </a:rPr>
              <a:t>старе</a:t>
            </a:r>
            <a:r>
              <a:rPr lang="ru-RU" dirty="0" smtClean="0">
                <a:latin typeface="Georgia" panose="02040502050405020303" pitchFamily="18" charset="0"/>
              </a:rPr>
              <a:t> оно, тем свежей. И хоть жизнь без тебя суждено мне влачить, Но мы вместе с тобой, нас нельзя разлучить» ?</a:t>
            </a: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359540" y="5157192"/>
            <a:ext cx="3565400"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Марии </a:t>
            </a:r>
            <a:r>
              <a:rPr lang="ru-RU" sz="3600" b="1" dirty="0" err="1" smtClean="0">
                <a:solidFill>
                  <a:srgbClr val="993300"/>
                </a:solidFill>
                <a:effectLst>
                  <a:outerShdw blurRad="38100" dist="38100" dir="2700000" algn="tl">
                    <a:srgbClr val="000000">
                      <a:alpha val="43137"/>
                    </a:srgbClr>
                  </a:outerShdw>
                </a:effectLst>
                <a:latin typeface="Georgia" panose="02040502050405020303" pitchFamily="18" charset="0"/>
              </a:rPr>
              <a:t>Лазич</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78291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Кому принадлежат 30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15098" y="1412776"/>
            <a:ext cx="8821398" cy="3096344"/>
          </a:xfrm>
        </p:spPr>
        <p:txBody>
          <a:bodyPr>
            <a:normAutofit fontScale="92500" lnSpcReduction="10000"/>
          </a:bodyPr>
          <a:lstStyle/>
          <a:p>
            <a:pPr marL="0" indent="0">
              <a:buNone/>
            </a:pPr>
            <a:r>
              <a:rPr lang="ru-RU" i="1" dirty="0" smtClean="0">
                <a:latin typeface="Georgia" panose="02040502050405020303" pitchFamily="18" charset="0"/>
              </a:rPr>
              <a:t>Кто из героев романа «Преступление и наказание» занимал эту квартиру</a:t>
            </a:r>
            <a:r>
              <a:rPr lang="ru-RU" dirty="0" smtClean="0">
                <a:latin typeface="Georgia" panose="02040502050405020303" pitchFamily="18" charset="0"/>
              </a:rPr>
              <a:t>:    «Это была крошечная клетушка, шагов в шесть длиной, имевшая самый жалкий вид с своими жёлтенькими, пыльным  всюду отставшими от стены обоями, и до того низкая, что чуть- чуть высокому человеку становилось в ней жутко…»</a:t>
            </a: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278587" y="5157192"/>
            <a:ext cx="3727303"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Раскольников</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426011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Кому принадлежат 40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15098" y="1340768"/>
            <a:ext cx="8533367" cy="3312368"/>
          </a:xfrm>
        </p:spPr>
        <p:txBody>
          <a:bodyPr>
            <a:normAutofit fontScale="92500" lnSpcReduction="20000"/>
          </a:bodyPr>
          <a:lstStyle/>
          <a:p>
            <a:pPr marL="0" indent="0">
              <a:buNone/>
            </a:pPr>
            <a:r>
              <a:rPr lang="ru-RU" dirty="0" smtClean="0">
                <a:latin typeface="Georgia" panose="02040502050405020303" pitchFamily="18" charset="0"/>
              </a:rPr>
              <a:t>« ..Сносить обиды, унижения, не сметь открыто заявить, что ты на стороне честных, свободных людей, и самому лгать, улыбаться, и всё это и-за куска хлеба, из-за тёплого  угла, из-за какого- нибудь </a:t>
            </a:r>
            <a:r>
              <a:rPr lang="ru-RU" dirty="0" err="1" smtClean="0">
                <a:latin typeface="Georgia" panose="02040502050405020303" pitchFamily="18" charset="0"/>
              </a:rPr>
              <a:t>чинишка</a:t>
            </a:r>
            <a:r>
              <a:rPr lang="ru-RU" dirty="0" smtClean="0">
                <a:latin typeface="Georgia" panose="02040502050405020303" pitchFamily="18" charset="0"/>
              </a:rPr>
              <a:t>, которому грош цена, - нет, больше жить так невозможно!»  </a:t>
            </a:r>
          </a:p>
          <a:p>
            <a:pPr marL="0" indent="0">
              <a:buNone/>
            </a:pPr>
            <a:r>
              <a:rPr lang="ru-RU" dirty="0" smtClean="0">
                <a:latin typeface="Georgia" panose="02040502050405020303" pitchFamily="18" charset="0"/>
              </a:rPr>
              <a:t>Кому из чеховских героев принадлежат эти мысли?</a:t>
            </a:r>
            <a:endParaRPr lang="ru-RU"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991472" y="4509120"/>
            <a:ext cx="6659194" cy="1569660"/>
          </a:xfrm>
          <a:prstGeom prst="rect">
            <a:avLst/>
          </a:prstGeom>
        </p:spPr>
        <p:txBody>
          <a:bodyPr wrap="non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Ивану Ивановичу </a:t>
            </a:r>
          </a:p>
          <a:p>
            <a:pPr algn="ctr"/>
            <a:r>
              <a:rPr lang="ru-RU" sz="3200" b="1" dirty="0" err="1" smtClean="0">
                <a:solidFill>
                  <a:srgbClr val="993300"/>
                </a:solidFill>
                <a:effectLst>
                  <a:outerShdw blurRad="38100" dist="38100" dir="2700000" algn="tl">
                    <a:srgbClr val="000000">
                      <a:alpha val="43137"/>
                    </a:srgbClr>
                  </a:outerShdw>
                </a:effectLst>
                <a:latin typeface="Georgia" panose="02040502050405020303" pitchFamily="18" charset="0"/>
              </a:rPr>
              <a:t>Чимше</a:t>
            </a: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 Гималайскому </a:t>
            </a: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Рассказ «Человек в футляре»</a:t>
            </a:r>
            <a:endParaRPr lang="ru-RU" sz="32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1201848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Кому принадлежат 50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499063" y="919290"/>
            <a:ext cx="8533367" cy="3312368"/>
          </a:xfrm>
        </p:spPr>
        <p:txBody>
          <a:bodyPr>
            <a:normAutofit/>
          </a:bodyPr>
          <a:lstStyle/>
          <a:p>
            <a:pPr marL="0" indent="0">
              <a:buNone/>
            </a:pPr>
            <a:r>
              <a:rPr lang="ru-RU" b="1" dirty="0" smtClean="0">
                <a:latin typeface="Georgia" panose="02040502050405020303" pitchFamily="18" charset="0"/>
              </a:rPr>
              <a:t>Кому из героев романа Гончарова «Обломов» принадлежат эти предметы?</a:t>
            </a:r>
            <a:endParaRPr lang="ru-RU" b="1"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275477" y="5957739"/>
            <a:ext cx="4091185" cy="584775"/>
          </a:xfrm>
          <a:prstGeom prst="rect">
            <a:avLst/>
          </a:prstGeom>
        </p:spPr>
        <p:txBody>
          <a:bodyPr wrap="non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Ольге Ильинской</a:t>
            </a:r>
            <a:endParaRPr lang="ru-RU" sz="32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pic>
        <p:nvPicPr>
          <p:cNvPr id="7"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098" y="2996952"/>
            <a:ext cx="3122590"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clrChange>
              <a:clrFrom>
                <a:srgbClr val="FFFCFF"/>
              </a:clrFrom>
              <a:clrTo>
                <a:srgbClr val="FFFCFF">
                  <a:alpha val="0"/>
                </a:srgbClr>
              </a:clrTo>
            </a:clrChange>
            <a:extLst>
              <a:ext uri="{28A0092B-C50C-407E-A947-70E740481C1C}">
                <a14:useLocalDpi xmlns:a14="http://schemas.microsoft.com/office/drawing/2010/main" val="0"/>
              </a:ext>
            </a:extLst>
          </a:blip>
          <a:srcRect/>
          <a:stretch>
            <a:fillRect/>
          </a:stretch>
        </p:blipFill>
        <p:spPr bwMode="auto">
          <a:xfrm rot="984021">
            <a:off x="4291635" y="2482143"/>
            <a:ext cx="1744848" cy="234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84168" y="3429000"/>
            <a:ext cx="2469070" cy="150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176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Откуда и кто автор 10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1564208"/>
          </a:xfrm>
        </p:spPr>
        <p:txBody>
          <a:bodyPr>
            <a:noAutofit/>
          </a:bodyPr>
          <a:lstStyle/>
          <a:p>
            <a:pPr marL="0" indent="0">
              <a:buNone/>
            </a:pPr>
            <a:r>
              <a:rPr lang="ru-RU" sz="2800" dirty="0">
                <a:latin typeface="Georgia" panose="02040502050405020303" pitchFamily="18" charset="0"/>
              </a:rPr>
              <a:t>"Вылезши из печки и оправившись, </a:t>
            </a:r>
            <a:r>
              <a:rPr lang="ru-RU" sz="2800" dirty="0" err="1">
                <a:latin typeface="Georgia" panose="02040502050405020303" pitchFamily="18" charset="0"/>
              </a:rPr>
              <a:t>Солоха</a:t>
            </a:r>
            <a:r>
              <a:rPr lang="ru-RU" sz="2800" dirty="0">
                <a:latin typeface="Georgia" panose="02040502050405020303" pitchFamily="18" charset="0"/>
              </a:rPr>
              <a:t>, как добрая хозяйка, начала убирать и ставить всё к своему месту; но мешков не тронула: это </a:t>
            </a:r>
            <a:r>
              <a:rPr lang="ru-RU" sz="2800" dirty="0" err="1">
                <a:latin typeface="Georgia" panose="02040502050405020303" pitchFamily="18" charset="0"/>
              </a:rPr>
              <a:t>Вакула</a:t>
            </a:r>
            <a:r>
              <a:rPr lang="ru-RU" sz="2800" dirty="0">
                <a:latin typeface="Georgia" panose="02040502050405020303" pitchFamily="18" charset="0"/>
              </a:rPr>
              <a:t> принёс, пусть сам и вынесет! Чёрт, между тем, когда ещё влетал в трубу, как-то нечаянно оборотившись, увидел Чуба об руку с кумом… Вылетел он из печки, перебежал им дорогу и начал разрывать кучи замёрзшего снега. Поднялась метель”.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1115616" y="5086308"/>
            <a:ext cx="6408712" cy="1077218"/>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Ночь перед </a:t>
            </a: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рождеством</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Н.В. Гоголь</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43432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717580619"/>
              </p:ext>
            </p:extLst>
          </p:nvPr>
        </p:nvGraphicFramePr>
        <p:xfrm>
          <a:off x="776099" y="160807"/>
          <a:ext cx="7831848" cy="6076505"/>
        </p:xfrm>
        <a:graphic>
          <a:graphicData uri="http://schemas.openxmlformats.org/drawingml/2006/table">
            <a:tbl>
              <a:tblPr firstRow="1" bandRow="1">
                <a:tableStyleId>{5C22544A-7EE6-4342-B048-85BDC9FD1C3A}</a:tableStyleId>
              </a:tblPr>
              <a:tblGrid>
                <a:gridCol w="2435505">
                  <a:extLst>
                    <a:ext uri="{9D8B030D-6E8A-4147-A177-3AD203B41FA5}">
                      <a16:colId xmlns:a16="http://schemas.microsoft.com/office/drawing/2014/main" val="20000"/>
                    </a:ext>
                  </a:extLst>
                </a:gridCol>
                <a:gridCol w="942518">
                  <a:extLst>
                    <a:ext uri="{9D8B030D-6E8A-4147-A177-3AD203B41FA5}">
                      <a16:colId xmlns:a16="http://schemas.microsoft.com/office/drawing/2014/main" val="20001"/>
                    </a:ext>
                  </a:extLst>
                </a:gridCol>
                <a:gridCol w="1052722">
                  <a:extLst>
                    <a:ext uri="{9D8B030D-6E8A-4147-A177-3AD203B41FA5}">
                      <a16:colId xmlns:a16="http://schemas.microsoft.com/office/drawing/2014/main" val="20002"/>
                    </a:ext>
                  </a:extLst>
                </a:gridCol>
                <a:gridCol w="1133701">
                  <a:extLst>
                    <a:ext uri="{9D8B030D-6E8A-4147-A177-3AD203B41FA5}">
                      <a16:colId xmlns:a16="http://schemas.microsoft.com/office/drawing/2014/main" val="20003"/>
                    </a:ext>
                  </a:extLst>
                </a:gridCol>
                <a:gridCol w="1133701">
                  <a:extLst>
                    <a:ext uri="{9D8B030D-6E8A-4147-A177-3AD203B41FA5}">
                      <a16:colId xmlns:a16="http://schemas.microsoft.com/office/drawing/2014/main" val="20004"/>
                    </a:ext>
                  </a:extLst>
                </a:gridCol>
                <a:gridCol w="1133701">
                  <a:extLst>
                    <a:ext uri="{9D8B030D-6E8A-4147-A177-3AD203B41FA5}">
                      <a16:colId xmlns:a16="http://schemas.microsoft.com/office/drawing/2014/main" val="20005"/>
                    </a:ext>
                  </a:extLst>
                </a:gridCol>
              </a:tblGrid>
              <a:tr h="644295">
                <a:tc>
                  <a:txBody>
                    <a:bodyPr/>
                    <a:lstStyle/>
                    <a:p>
                      <a:r>
                        <a:rPr lang="ru-RU" sz="1600" b="1" i="1" baseline="0" dirty="0" smtClean="0">
                          <a:solidFill>
                            <a:schemeClr val="tx1"/>
                          </a:solidFill>
                          <a:latin typeface="Georgia" panose="02040502050405020303" pitchFamily="18" charset="0"/>
                          <a:cs typeface="+mn-cs"/>
                        </a:rPr>
                        <a:t>Мир прекрасного</a:t>
                      </a:r>
                      <a:endParaRPr lang="ru-RU" sz="1600" b="1" i="1" baseline="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solidFill>
                            <a:schemeClr val="tx1"/>
                          </a:solidFill>
                          <a:hlinkClick r:id="rId2" action="ppaction://hlinksldjump"/>
                        </a:rPr>
                        <a:t>10</a:t>
                      </a:r>
                      <a:endParaRPr lang="ru-RU" sz="3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dirty="0" smtClean="0">
                          <a:solidFill>
                            <a:schemeClr val="tx1"/>
                          </a:solidFill>
                          <a:hlinkClick r:id="rId3" action="ppaction://hlinksldjump"/>
                        </a:rPr>
                        <a:t>20</a:t>
                      </a:r>
                      <a:endParaRPr lang="ru-RU"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dirty="0" smtClean="0">
                          <a:solidFill>
                            <a:schemeClr val="tx1"/>
                          </a:solidFill>
                          <a:hlinkClick r:id="rId4" action="ppaction://hlinksldjump"/>
                        </a:rPr>
                        <a:t>30</a:t>
                      </a:r>
                      <a:endParaRPr lang="ru-RU"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dirty="0" smtClean="0">
                          <a:solidFill>
                            <a:schemeClr val="tx1"/>
                          </a:solidFill>
                          <a:hlinkClick r:id="rId5" action="ppaction://hlinksldjump"/>
                        </a:rPr>
                        <a:t>40</a:t>
                      </a:r>
                      <a:endParaRPr lang="ru-RU"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dirty="0" smtClean="0">
                          <a:solidFill>
                            <a:schemeClr val="tx1"/>
                          </a:solidFill>
                          <a:hlinkClick r:id="rId6" action="ppaction://hlinksldjump"/>
                        </a:rPr>
                        <a:t>50</a:t>
                      </a:r>
                      <a:endParaRPr lang="ru-RU"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12045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1" dirty="0" smtClean="0">
                          <a:solidFill>
                            <a:schemeClr val="tx1"/>
                          </a:solidFill>
                          <a:latin typeface="Georgia" panose="02040502050405020303" pitchFamily="18" charset="0"/>
                          <a:cs typeface="Times New Roman" panose="02020603050405020304" pitchFamily="18" charset="0"/>
                        </a:rPr>
                        <a:t>История русской литературы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hlinkClick r:id="rId7"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8"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9"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10"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11"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706266">
                <a:tc>
                  <a:txBody>
                    <a:bodyPr/>
                    <a:lstStyle/>
                    <a:p>
                      <a:r>
                        <a:rPr lang="ru-RU" sz="1600" b="1" i="1" dirty="0" smtClean="0">
                          <a:solidFill>
                            <a:schemeClr val="tx1"/>
                          </a:solidFill>
                          <a:latin typeface="Georgia" panose="02040502050405020303" pitchFamily="18" charset="0"/>
                        </a:rPr>
                        <a:t> Поместья</a:t>
                      </a:r>
                      <a:endParaRPr lang="ru-RU" sz="1600" b="1" i="1" dirty="0">
                        <a:solidFill>
                          <a:schemeClr val="tx1"/>
                        </a:solidFill>
                        <a:latin typeface="Georgia" panose="020405020504050203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hlinkClick r:id="rId12"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13"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14"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15"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16"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837643">
                <a:tc>
                  <a:txBody>
                    <a:bodyPr/>
                    <a:lstStyle/>
                    <a:p>
                      <a:r>
                        <a:rPr lang="ru-RU" sz="1600" b="1" i="1" dirty="0" smtClean="0">
                          <a:solidFill>
                            <a:schemeClr val="tx1"/>
                          </a:solidFill>
                          <a:latin typeface="Georgia" panose="02040502050405020303" pitchFamily="18" charset="0"/>
                        </a:rPr>
                        <a:t>Место действия</a:t>
                      </a:r>
                      <a:endParaRPr lang="ru-RU" sz="1600" b="1" i="1" dirty="0">
                        <a:solidFill>
                          <a:schemeClr val="tx1"/>
                        </a:solidFill>
                        <a:latin typeface="Georgia" panose="020405020504050203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hlinkClick r:id="rId17"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18"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19"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20"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21"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837643">
                <a:tc>
                  <a:txBody>
                    <a:bodyPr/>
                    <a:lstStyle/>
                    <a:p>
                      <a:r>
                        <a:rPr lang="ru-RU" sz="1600" b="1" i="1" dirty="0" smtClean="0">
                          <a:solidFill>
                            <a:schemeClr val="tx1"/>
                          </a:solidFill>
                          <a:latin typeface="Georgia" panose="02040502050405020303" pitchFamily="18" charset="0"/>
                        </a:rPr>
                        <a:t>Кому принадлежат</a:t>
                      </a:r>
                      <a:endParaRPr lang="ru-RU" sz="1600" b="1" i="1" dirty="0">
                        <a:solidFill>
                          <a:schemeClr val="tx1"/>
                        </a:solidFill>
                        <a:latin typeface="Georgia" panose="020405020504050203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hlinkClick r:id="rId22"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23"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24"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25"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26"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1008462">
                <a:tc>
                  <a:txBody>
                    <a:bodyPr/>
                    <a:lstStyle/>
                    <a:p>
                      <a:r>
                        <a:rPr lang="ru-RU" sz="1600" b="1" i="1" dirty="0" smtClean="0">
                          <a:solidFill>
                            <a:schemeClr val="tx1"/>
                          </a:solidFill>
                          <a:latin typeface="Georgia" panose="02040502050405020303" pitchFamily="18" charset="0"/>
                        </a:rPr>
                        <a:t>Откуда и кто</a:t>
                      </a:r>
                      <a:r>
                        <a:rPr lang="ru-RU" sz="1600" b="1" i="1" baseline="0" dirty="0" smtClean="0">
                          <a:solidFill>
                            <a:schemeClr val="tx1"/>
                          </a:solidFill>
                          <a:latin typeface="Georgia" panose="02040502050405020303" pitchFamily="18" charset="0"/>
                        </a:rPr>
                        <a:t> автор</a:t>
                      </a:r>
                      <a:endParaRPr lang="ru-RU" sz="1600" b="1" i="1" dirty="0">
                        <a:solidFill>
                          <a:schemeClr val="tx1"/>
                        </a:solidFill>
                        <a:latin typeface="Georgia" panose="020405020504050203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79000"/>
                      </a:srgbClr>
                    </a:solidFill>
                  </a:tcPr>
                </a:tc>
                <a:tc>
                  <a:txBody>
                    <a:bodyPr/>
                    <a:lstStyle/>
                    <a:p>
                      <a:pPr algn="ctr"/>
                      <a:r>
                        <a:rPr lang="ru-RU" sz="3600" b="1" dirty="0" smtClean="0">
                          <a:hlinkClick r:id="rId27"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28"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29"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30"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31"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837643">
                <a:tc>
                  <a:txBody>
                    <a:bodyPr/>
                    <a:lstStyle/>
                    <a:p>
                      <a:r>
                        <a:rPr lang="ru-RU" sz="1600" b="1" i="1" dirty="0" smtClean="0">
                          <a:solidFill>
                            <a:schemeClr val="tx1"/>
                          </a:solidFill>
                          <a:latin typeface="Georgia" panose="02040502050405020303" pitchFamily="18" charset="0"/>
                        </a:rPr>
                        <a:t>Пословицы</a:t>
                      </a:r>
                      <a:endParaRPr lang="ru-RU" sz="1600" b="1" i="1" dirty="0">
                        <a:solidFill>
                          <a:schemeClr val="tx1"/>
                        </a:solidFill>
                        <a:latin typeface="Georgia" panose="02040502050405020303"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solidFill>
                      <a:srgbClr val="FFCC99">
                        <a:alpha val="57000"/>
                      </a:srgbClr>
                    </a:solidFill>
                  </a:tcPr>
                </a:tc>
                <a:tc>
                  <a:txBody>
                    <a:bodyPr/>
                    <a:lstStyle/>
                    <a:p>
                      <a:pPr algn="ctr"/>
                      <a:r>
                        <a:rPr lang="ru-RU" sz="3600" b="1" dirty="0" smtClean="0">
                          <a:hlinkClick r:id="rId32" action="ppaction://hlinksldjump"/>
                        </a:rPr>
                        <a:t>10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33" action="ppaction://hlinksldjump"/>
                        </a:rPr>
                        <a:t>20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ru-RU" sz="3600" b="1" dirty="0" smtClean="0">
                          <a:hlinkClick r:id="rId34" action="ppaction://hlinksldjump"/>
                        </a:rPr>
                        <a:t>30</a:t>
                      </a:r>
                      <a:endParaRPr lang="ru-RU"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35" action="ppaction://hlinksldjump"/>
                        </a:rPr>
                        <a:t>40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0" u="none" strike="noStrike" kern="1200" cap="none" spc="0" normalizeH="0" baseline="0" noProof="0" dirty="0" smtClean="0">
                          <a:ln>
                            <a:noFill/>
                          </a:ln>
                          <a:solidFill>
                            <a:prstClr val="black"/>
                          </a:solidFill>
                          <a:effectLst/>
                          <a:uLnTx/>
                          <a:uFillTx/>
                          <a:latin typeface="Calibri"/>
                          <a:ea typeface="+mn-ea"/>
                          <a:cs typeface="+mn-cs"/>
                          <a:hlinkClick r:id="rId36" action="ppaction://hlinksldjump"/>
                        </a:rPr>
                        <a:t>50</a:t>
                      </a:r>
                      <a:endParaRPr kumimoji="0" lang="ru-RU" sz="3600" b="1" i="0" u="none" strike="noStrike" kern="1200" cap="none" spc="0" normalizeH="0" baseline="0" noProof="0" dirty="0">
                        <a:ln>
                          <a:noFill/>
                        </a:ln>
                        <a:solidFill>
                          <a:prstClr val="black"/>
                        </a:solidFill>
                        <a:effectLst/>
                        <a:uLnTx/>
                        <a:uFillTx/>
                        <a:latin typeface="Calibr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bl>
          </a:graphicData>
        </a:graphic>
      </p:graphicFrame>
      <p:sp>
        <p:nvSpPr>
          <p:cNvPr id="2" name="Стрелка вправо 1">
            <a:hlinkClick r:id="rId37" action="ppaction://hlinksldjump"/>
          </p:cNvPr>
          <p:cNvSpPr/>
          <p:nvPr/>
        </p:nvSpPr>
        <p:spPr>
          <a:xfrm>
            <a:off x="7629540" y="6572272"/>
            <a:ext cx="978408" cy="200211"/>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792442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fontScale="90000"/>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Откуда и кто автор 20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1564208"/>
          </a:xfrm>
        </p:spPr>
        <p:txBody>
          <a:bodyPr>
            <a:noAutofit/>
          </a:bodyPr>
          <a:lstStyle/>
          <a:p>
            <a:pPr marL="0" indent="0">
              <a:buNone/>
            </a:pPr>
            <a:r>
              <a:rPr lang="ru-RU" dirty="0">
                <a:latin typeface="Georgia" panose="02040502050405020303" pitchFamily="18" charset="0"/>
              </a:rPr>
              <a:t>"Вдруг оба генерала…начали медленно подползать друг к другу и в одно мгновение ока остервенились. Полетели клочья, раздались визг и оханье; один…откусил у своего товарища орден и немедленно проглотил. Но вид текущей крови как будто образумил их”.</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15098" y="4630813"/>
            <a:ext cx="8389350" cy="1569660"/>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Повесть о том, как один мужик двух генералов прокормил”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М.Е</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Салтыков-Щедрин</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121358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fontScale="90000"/>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Откуда и кто автор 30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1564208"/>
          </a:xfrm>
        </p:spPr>
        <p:txBody>
          <a:bodyPr>
            <a:noAutofit/>
          </a:bodyPr>
          <a:lstStyle/>
          <a:p>
            <a:pPr marL="0" indent="0">
              <a:buNone/>
            </a:pPr>
            <a:r>
              <a:rPr lang="ru-RU" sz="3000" dirty="0" smtClean="0">
                <a:latin typeface="Georgia" panose="02040502050405020303" pitchFamily="18" charset="0"/>
              </a:rPr>
              <a:t>"</a:t>
            </a:r>
            <a:r>
              <a:rPr lang="ru-RU" sz="3000" dirty="0">
                <a:latin typeface="Georgia" panose="02040502050405020303" pitchFamily="18" charset="0"/>
              </a:rPr>
              <a:t>Сын мой Пётр! Письмо твоё, в котором ты просишь нас о родительском благословении и согласии на брак с Марьей Ивановной дочерью Мироновой, мы получили…, но моего согласия дать я тебе не намерен… Собираюсь добраться до тебя да за проказы проучить путём”. Я всё понял и вознегодовал на Савельича”.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23549" y="5013176"/>
            <a:ext cx="8308891" cy="1077218"/>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Капитанская дочка”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А.С</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Пушкин</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85619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fontScale="90000"/>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Откуда и кто автор 40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1564208"/>
          </a:xfrm>
        </p:spPr>
        <p:txBody>
          <a:bodyPr>
            <a:noAutofit/>
          </a:bodyPr>
          <a:lstStyle/>
          <a:p>
            <a:pPr marL="0" indent="0">
              <a:buNone/>
            </a:pPr>
            <a:r>
              <a:rPr lang="ru-RU" sz="3000" dirty="0">
                <a:latin typeface="Georgia" panose="02040502050405020303" pitchFamily="18" charset="0"/>
              </a:rPr>
              <a:t>"Жил на свете маленький цветок. Никто и не знал, что он есть на земле. на пустыре, где он рос, трава не росла, а лежали одни старые серые камни, и меж ними была сухая мёртвая глина. Лишь один ветер гулял по пустырю”.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511648" y="4817723"/>
            <a:ext cx="8424936" cy="1077218"/>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Неизвестный цветок”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А</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Платонов</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7354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fontScale="90000"/>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Откуда и кто автор 50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1564208"/>
          </a:xfrm>
        </p:spPr>
        <p:txBody>
          <a:bodyPr>
            <a:noAutofit/>
          </a:bodyPr>
          <a:lstStyle/>
          <a:p>
            <a:pPr marL="0" indent="0">
              <a:buNone/>
            </a:pPr>
            <a:r>
              <a:rPr lang="ru-RU" sz="3000" dirty="0">
                <a:latin typeface="Georgia" panose="02040502050405020303" pitchFamily="18" charset="0"/>
              </a:rPr>
              <a:t>"Я раз слушал его: ну, покамест говорил об…вавилонянах – ещё ничего, а как добрались до Александра Македонского, то я не могу вам сказать, что с ним сделалось. Я думал, что пожар…! Сбежал с кафедры и … хвать стулом об пол. Оно, конечно, Александр Македонский герой, но зачем же стулья ломать? От этого убыток казне”.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1077218"/>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Ревизор” </a:t>
            </a:r>
            <a:endPar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Н.В</a:t>
            </a:r>
            <a:r>
              <a:rPr lang="ru-RU" sz="3200" b="1" dirty="0">
                <a:solidFill>
                  <a:srgbClr val="993300"/>
                </a:solidFill>
                <a:effectLst>
                  <a:outerShdw blurRad="38100" dist="38100" dir="2700000" algn="tl">
                    <a:srgbClr val="000000">
                      <a:alpha val="43137"/>
                    </a:srgbClr>
                  </a:outerShdw>
                </a:effectLst>
                <a:latin typeface="Georgia" panose="02040502050405020303" pitchFamily="18" charset="0"/>
              </a:rPr>
              <a:t>. </a:t>
            </a: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Гоголь</a:t>
            </a:r>
          </a:p>
        </p:txBody>
      </p:sp>
    </p:spTree>
    <p:extLst>
      <p:ext uri="{BB962C8B-B14F-4D97-AF65-F5344CB8AC3E}">
        <p14:creationId xmlns:p14="http://schemas.microsoft.com/office/powerpoint/2010/main" val="50448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Пословицы 10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39688" y="980728"/>
            <a:ext cx="8533367" cy="3862504"/>
          </a:xfrm>
        </p:spPr>
        <p:txBody>
          <a:bodyPr>
            <a:noAutofit/>
          </a:bodyPr>
          <a:lstStyle/>
          <a:p>
            <a:pPr marL="0" indent="0">
              <a:buNone/>
            </a:pPr>
            <a:r>
              <a:rPr lang="ru-RU" sz="3000" dirty="0" smtClean="0">
                <a:latin typeface="Georgia" panose="02040502050405020303" pitchFamily="18" charset="0"/>
              </a:rPr>
              <a:t>Найдите соответствующую пословицу в русском языке</a:t>
            </a:r>
          </a:p>
          <a:p>
            <a:pPr marL="0" indent="0">
              <a:buNone/>
            </a:pPr>
            <a:endParaRPr lang="ru-RU" sz="3000" dirty="0">
              <a:latin typeface="Georgia" panose="02040502050405020303" pitchFamily="18" charset="0"/>
            </a:endParaRPr>
          </a:p>
          <a:p>
            <a:pPr marL="0" indent="0">
              <a:buNone/>
            </a:pPr>
            <a:r>
              <a:rPr lang="ru-RU" sz="3000" dirty="0">
                <a:latin typeface="Georgia" panose="02040502050405020303" pitchFamily="18" charset="0"/>
              </a:rPr>
              <a:t>Осетинская </a:t>
            </a:r>
            <a:r>
              <a:rPr lang="ru-RU" sz="3000" dirty="0" smtClean="0">
                <a:latin typeface="Georgia" panose="02040502050405020303" pitchFamily="18" charset="0"/>
              </a:rPr>
              <a:t>пословица</a:t>
            </a:r>
          </a:p>
          <a:p>
            <a:pPr marL="0" indent="0">
              <a:buNone/>
            </a:pPr>
            <a:r>
              <a:rPr lang="ru-RU" sz="3000" dirty="0" smtClean="0">
                <a:latin typeface="Georgia" panose="02040502050405020303" pitchFamily="18" charset="0"/>
              </a:rPr>
              <a:t>«И </a:t>
            </a:r>
            <a:r>
              <a:rPr lang="ru-RU" sz="3000" dirty="0">
                <a:latin typeface="Georgia" panose="02040502050405020303" pitchFamily="18" charset="0"/>
              </a:rPr>
              <a:t>в хорошем огороде есть гнилые тыквы»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584775"/>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В семье не без урода</a:t>
            </a:r>
          </a:p>
        </p:txBody>
      </p:sp>
    </p:spTree>
    <p:extLst>
      <p:ext uri="{BB962C8B-B14F-4D97-AF65-F5344CB8AC3E}">
        <p14:creationId xmlns:p14="http://schemas.microsoft.com/office/powerpoint/2010/main" val="250576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Пословицы 20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3626530"/>
          </a:xfrm>
        </p:spPr>
        <p:txBody>
          <a:bodyPr>
            <a:noAutofit/>
          </a:bodyPr>
          <a:lstStyle/>
          <a:p>
            <a:pPr marL="0" indent="0">
              <a:buNone/>
            </a:pPr>
            <a:r>
              <a:rPr lang="ru-RU" sz="3000" dirty="0">
                <a:latin typeface="Georgia" panose="02040502050405020303" pitchFamily="18" charset="0"/>
              </a:rPr>
              <a:t>Найдите соответствующую пословицу в русском </a:t>
            </a:r>
            <a:r>
              <a:rPr lang="ru-RU" sz="3000" dirty="0" smtClean="0">
                <a:latin typeface="Georgia" panose="02040502050405020303" pitchFamily="18" charset="0"/>
              </a:rPr>
              <a:t>языке</a:t>
            </a:r>
          </a:p>
          <a:p>
            <a:pPr marL="0" indent="0">
              <a:buNone/>
            </a:pPr>
            <a:endParaRPr lang="ru-RU" sz="3000" dirty="0">
              <a:latin typeface="Georgia" panose="02040502050405020303" pitchFamily="18" charset="0"/>
            </a:endParaRPr>
          </a:p>
          <a:p>
            <a:pPr marL="0" indent="0">
              <a:buNone/>
            </a:pPr>
            <a:r>
              <a:rPr lang="ru-RU" sz="3000" dirty="0" smtClean="0">
                <a:latin typeface="Georgia" panose="02040502050405020303" pitchFamily="18" charset="0"/>
              </a:rPr>
              <a:t>Польская пословица</a:t>
            </a:r>
          </a:p>
          <a:p>
            <a:pPr marL="0" indent="0">
              <a:buNone/>
            </a:pPr>
            <a:r>
              <a:rPr lang="ru-RU" sz="3000" dirty="0" smtClean="0">
                <a:latin typeface="Georgia" panose="02040502050405020303" pitchFamily="18" charset="0"/>
              </a:rPr>
              <a:t> </a:t>
            </a:r>
            <a:r>
              <a:rPr lang="ru-RU" sz="3000" dirty="0">
                <a:latin typeface="Georgia" panose="02040502050405020303" pitchFamily="18" charset="0"/>
              </a:rPr>
              <a:t>«Как псу муха» </a:t>
            </a:r>
          </a:p>
          <a:p>
            <a:pPr marL="0" indent="0">
              <a:buNone/>
            </a:pPr>
            <a:endParaRPr lang="ru-RU" sz="3000" dirty="0" smtClean="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584775"/>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Как о стенку горох</a:t>
            </a:r>
          </a:p>
        </p:txBody>
      </p:sp>
    </p:spTree>
    <p:extLst>
      <p:ext uri="{BB962C8B-B14F-4D97-AF65-F5344CB8AC3E}">
        <p14:creationId xmlns:p14="http://schemas.microsoft.com/office/powerpoint/2010/main" val="4998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Пословицы 30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3312368"/>
          </a:xfrm>
        </p:spPr>
        <p:txBody>
          <a:bodyPr>
            <a:noAutofit/>
          </a:bodyPr>
          <a:lstStyle/>
          <a:p>
            <a:pPr marL="0" indent="0">
              <a:buNone/>
            </a:pPr>
            <a:r>
              <a:rPr lang="ru-RU" sz="3000" dirty="0">
                <a:latin typeface="Georgia" panose="02040502050405020303" pitchFamily="18" charset="0"/>
              </a:rPr>
              <a:t>Найдите соответствующую пословицу в русском языке</a:t>
            </a:r>
          </a:p>
          <a:p>
            <a:pPr marL="0" indent="0">
              <a:buNone/>
            </a:pPr>
            <a:endParaRPr lang="ru-RU" sz="3000" dirty="0" smtClean="0">
              <a:latin typeface="Georgia" panose="02040502050405020303" pitchFamily="18" charset="0"/>
            </a:endParaRPr>
          </a:p>
          <a:p>
            <a:pPr marL="0" indent="0">
              <a:buNone/>
            </a:pPr>
            <a:r>
              <a:rPr lang="ru-RU" sz="3000" dirty="0" smtClean="0">
                <a:latin typeface="Georgia" panose="02040502050405020303" pitchFamily="18" charset="0"/>
              </a:rPr>
              <a:t>Немецкая пословица</a:t>
            </a:r>
          </a:p>
          <a:p>
            <a:pPr marL="0" indent="0">
              <a:buNone/>
            </a:pPr>
            <a:r>
              <a:rPr lang="ru-RU" sz="3000" dirty="0" smtClean="0">
                <a:latin typeface="Georgia" panose="02040502050405020303" pitchFamily="18" charset="0"/>
              </a:rPr>
              <a:t>«Это </a:t>
            </a:r>
            <a:r>
              <a:rPr lang="ru-RU" sz="3000" dirty="0">
                <a:latin typeface="Georgia" panose="02040502050405020303" pitchFamily="18" charset="0"/>
              </a:rPr>
              <a:t>пока записано на звездах»</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584775"/>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Это вилами на воде писано</a:t>
            </a:r>
          </a:p>
        </p:txBody>
      </p:sp>
    </p:spTree>
    <p:extLst>
      <p:ext uri="{BB962C8B-B14F-4D97-AF65-F5344CB8AC3E}">
        <p14:creationId xmlns:p14="http://schemas.microsoft.com/office/powerpoint/2010/main" val="127769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Пословицы 40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4536504"/>
          </a:xfrm>
        </p:spPr>
        <p:txBody>
          <a:bodyPr>
            <a:noAutofit/>
          </a:bodyPr>
          <a:lstStyle/>
          <a:p>
            <a:pPr marL="0" indent="0">
              <a:buNone/>
            </a:pPr>
            <a:r>
              <a:rPr lang="ru-RU" sz="3000" dirty="0">
                <a:latin typeface="Georgia" panose="02040502050405020303" pitchFamily="18" charset="0"/>
              </a:rPr>
              <a:t>Найдите соответствующую пословицу в русском </a:t>
            </a:r>
            <a:r>
              <a:rPr lang="ru-RU" sz="3000" dirty="0" smtClean="0">
                <a:latin typeface="Georgia" panose="02040502050405020303" pitchFamily="18" charset="0"/>
              </a:rPr>
              <a:t>языке</a:t>
            </a:r>
          </a:p>
          <a:p>
            <a:pPr marL="0" indent="0">
              <a:buNone/>
            </a:pPr>
            <a:endParaRPr lang="ru-RU" sz="3000" dirty="0">
              <a:latin typeface="Georgia" panose="02040502050405020303" pitchFamily="18" charset="0"/>
            </a:endParaRPr>
          </a:p>
          <a:p>
            <a:pPr marL="0" indent="0">
              <a:buNone/>
            </a:pPr>
            <a:r>
              <a:rPr lang="ru-RU" sz="3000" dirty="0" err="1" smtClean="0">
                <a:latin typeface="Georgia" panose="02040502050405020303" pitchFamily="18" charset="0"/>
              </a:rPr>
              <a:t>Французскаяпословица</a:t>
            </a:r>
            <a:endParaRPr lang="ru-RU" sz="3000" dirty="0" smtClean="0">
              <a:latin typeface="Georgia" panose="02040502050405020303" pitchFamily="18" charset="0"/>
            </a:endParaRPr>
          </a:p>
          <a:p>
            <a:pPr marL="0" indent="0">
              <a:buNone/>
            </a:pPr>
            <a:r>
              <a:rPr lang="ru-RU" sz="3000" dirty="0" smtClean="0">
                <a:latin typeface="Georgia" panose="02040502050405020303" pitchFamily="18" charset="0"/>
              </a:rPr>
              <a:t> </a:t>
            </a:r>
            <a:r>
              <a:rPr lang="ru-RU" sz="3000" dirty="0">
                <a:latin typeface="Georgia" panose="02040502050405020303" pitchFamily="18" charset="0"/>
              </a:rPr>
              <a:t>«Жить как петух на откормке»</a:t>
            </a:r>
          </a:p>
          <a:p>
            <a:pPr marL="0" indent="0">
              <a:buNone/>
            </a:pPr>
            <a:endParaRPr lang="ru-RU" sz="3000"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584775"/>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Жить как у Христа за пазухой</a:t>
            </a:r>
          </a:p>
        </p:txBody>
      </p:sp>
    </p:spTree>
    <p:extLst>
      <p:ext uri="{BB962C8B-B14F-4D97-AF65-F5344CB8AC3E}">
        <p14:creationId xmlns:p14="http://schemas.microsoft.com/office/powerpoint/2010/main" val="183475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6581"/>
            <a:ext cx="8229600" cy="1034108"/>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Пословицы 50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223549" y="980728"/>
            <a:ext cx="8533367" cy="3862504"/>
          </a:xfrm>
        </p:spPr>
        <p:txBody>
          <a:bodyPr>
            <a:noAutofit/>
          </a:bodyPr>
          <a:lstStyle/>
          <a:p>
            <a:pPr marL="0" indent="0">
              <a:buNone/>
            </a:pPr>
            <a:r>
              <a:rPr lang="ru-RU" sz="3000" dirty="0">
                <a:latin typeface="Georgia" panose="02040502050405020303" pitchFamily="18" charset="0"/>
              </a:rPr>
              <a:t>Найдите соответствующую пословицу в русском </a:t>
            </a:r>
            <a:r>
              <a:rPr lang="ru-RU" sz="3000" dirty="0" smtClean="0">
                <a:latin typeface="Georgia" panose="02040502050405020303" pitchFamily="18" charset="0"/>
              </a:rPr>
              <a:t>языке</a:t>
            </a:r>
          </a:p>
          <a:p>
            <a:pPr marL="0" indent="0">
              <a:buNone/>
            </a:pPr>
            <a:endParaRPr lang="ru-RU" sz="3000" dirty="0" smtClean="0">
              <a:latin typeface="Georgia" panose="02040502050405020303" pitchFamily="18" charset="0"/>
            </a:endParaRPr>
          </a:p>
          <a:p>
            <a:pPr marL="0" indent="0">
              <a:buNone/>
            </a:pPr>
            <a:r>
              <a:rPr lang="ru-RU" sz="3000" dirty="0" smtClean="0">
                <a:latin typeface="Georgia" panose="02040502050405020303" pitchFamily="18" charset="0"/>
              </a:rPr>
              <a:t>Болгарская пословица</a:t>
            </a:r>
          </a:p>
          <a:p>
            <a:pPr marL="0" indent="0">
              <a:buNone/>
            </a:pPr>
            <a:r>
              <a:rPr lang="ru-RU" sz="3000" dirty="0" smtClean="0">
                <a:latin typeface="Georgia" panose="02040502050405020303" pitchFamily="18" charset="0"/>
              </a:rPr>
              <a:t> </a:t>
            </a:r>
            <a:r>
              <a:rPr lang="ru-RU" sz="3000" dirty="0">
                <a:latin typeface="Georgia" panose="02040502050405020303" pitchFamily="18" charset="0"/>
              </a:rPr>
              <a:t>«Когда свинья в желтых шлепанцах вскарабкается на грушу»</a:t>
            </a:r>
          </a:p>
          <a:p>
            <a:pPr marL="0" indent="0">
              <a:buNone/>
            </a:pPr>
            <a:endParaRPr lang="ru-RU" sz="3000" dirty="0">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683568" y="4847672"/>
            <a:ext cx="7776864" cy="584775"/>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Когда рак на горе свистнет</a:t>
            </a:r>
          </a:p>
        </p:txBody>
      </p:sp>
    </p:spTree>
    <p:extLst>
      <p:ext uri="{BB962C8B-B14F-4D97-AF65-F5344CB8AC3E}">
        <p14:creationId xmlns:p14="http://schemas.microsoft.com/office/powerpoint/2010/main" val="3594481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20887"/>
            <a:ext cx="2784996" cy="4258287"/>
          </a:xfrm>
          <a:prstGeom prst="rect">
            <a:avLst/>
          </a:prstGeom>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descr="C:\Users\PrintMaster\Desktop\908000664785504384.jpg"/>
          <p:cNvPicPr>
            <a:picLocks noChangeAspect="1" noChangeArrowheads="1"/>
          </p:cNvPicPr>
          <p:nvPr/>
        </p:nvPicPr>
        <p:blipFill>
          <a:blip r:embed="rId3" cstate="print"/>
          <a:srcRect/>
          <a:stretch>
            <a:fillRect/>
          </a:stretch>
        </p:blipFill>
        <p:spPr bwMode="auto">
          <a:xfrm>
            <a:off x="4353563" y="2348615"/>
            <a:ext cx="4824536" cy="4402830"/>
          </a:xfrm>
          <a:prstGeom prst="rect">
            <a:avLst/>
          </a:prstGeom>
          <a:ln>
            <a:noFill/>
          </a:ln>
          <a:effectLst>
            <a:softEdge rad="635000"/>
          </a:effectLst>
        </p:spPr>
      </p:pic>
      <p:sp>
        <p:nvSpPr>
          <p:cNvPr id="2" name="Заголовок 1"/>
          <p:cNvSpPr>
            <a:spLocks noGrp="1"/>
          </p:cNvSpPr>
          <p:nvPr>
            <p:ph type="title"/>
          </p:nvPr>
        </p:nvSpPr>
        <p:spPr>
          <a:xfrm>
            <a:off x="321115" y="836712"/>
            <a:ext cx="8064896" cy="2088232"/>
          </a:xfrm>
        </p:spPr>
        <p:txBody>
          <a:bodyPr>
            <a:noAutofit/>
          </a:bodyPr>
          <a:lstStyle/>
          <a:p>
            <a:r>
              <a:rPr lang="ru-RU" sz="6000" b="1" dirty="0" smtClean="0">
                <a:solidFill>
                  <a:srgbClr val="993300"/>
                </a:solidFill>
                <a:effectLst>
                  <a:outerShdw blurRad="38100" dist="38100" dir="2700000" algn="tl">
                    <a:srgbClr val="000000">
                      <a:alpha val="43137"/>
                    </a:srgbClr>
                  </a:outerShdw>
                </a:effectLst>
                <a:latin typeface="Georgia" panose="02040502050405020303" pitchFamily="18" charset="0"/>
              </a:rPr>
              <a:t>«Супер- игра»</a:t>
            </a:r>
            <a:endParaRPr lang="ru-RU" sz="4800" dirty="0"/>
          </a:p>
        </p:txBody>
      </p:sp>
    </p:spTree>
    <p:extLst>
      <p:ext uri="{BB962C8B-B14F-4D97-AF65-F5344CB8AC3E}">
        <p14:creationId xmlns:p14="http://schemas.microsoft.com/office/powerpoint/2010/main" val="1009983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116632"/>
            <a:ext cx="8229600" cy="1143000"/>
          </a:xfrm>
        </p:spPr>
        <p:txBody>
          <a:bodyPr>
            <a:normAutofit/>
          </a:bodyPr>
          <a:lstStyle/>
          <a:p>
            <a:r>
              <a:rPr lang="ru-RU" sz="4800" b="1" i="1" dirty="0" smtClean="0">
                <a:solidFill>
                  <a:srgbClr val="993300"/>
                </a:solidFill>
                <a:effectLst>
                  <a:outerShdw blurRad="38100" dist="38100" dir="2700000" algn="tl">
                    <a:srgbClr val="000000">
                      <a:alpha val="43137"/>
                    </a:srgbClr>
                  </a:outerShdw>
                </a:effectLst>
                <a:latin typeface="Georgia" panose="02040502050405020303" pitchFamily="18" charset="0"/>
              </a:rPr>
              <a:t>Мир прекрасного 10</a:t>
            </a:r>
            <a:endParaRPr lang="ru-RU" sz="48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500849" y="1240160"/>
            <a:ext cx="8247615" cy="3773016"/>
          </a:xfrm>
        </p:spPr>
        <p:txBody>
          <a:bodyPr>
            <a:normAutofit/>
          </a:bodyPr>
          <a:lstStyle/>
          <a:p>
            <a:pPr marL="0" indent="0">
              <a:buNone/>
            </a:pPr>
            <a:r>
              <a:rPr lang="ru-RU" dirty="0" smtClean="0">
                <a:latin typeface="Georgia" panose="02040502050405020303" pitchFamily="18" charset="0"/>
              </a:rPr>
              <a:t>Великая </a:t>
            </a:r>
            <a:r>
              <a:rPr lang="ru-RU" dirty="0">
                <a:latin typeface="Georgia" panose="02040502050405020303" pitchFamily="18" charset="0"/>
              </a:rPr>
              <a:t>богиня, жена </a:t>
            </a:r>
            <a:r>
              <a:rPr lang="ru-RU" dirty="0" err="1">
                <a:latin typeface="Georgia" panose="02040502050405020303" pitchFamily="18" charset="0"/>
              </a:rPr>
              <a:t>эгидодержавного</a:t>
            </a:r>
            <a:r>
              <a:rPr lang="ru-RU" dirty="0">
                <a:latin typeface="Georgia" panose="02040502050405020303" pitchFamily="18" charset="0"/>
              </a:rPr>
              <a:t> Зевса, покровительствует браку и охраняет святость и нерушимость брачных союзов. Она посылает супругам многочисленное потомство и благословляет мать во время рождения ребенка. </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7" name="Прямоугольник 6"/>
          <p:cNvSpPr/>
          <p:nvPr/>
        </p:nvSpPr>
        <p:spPr>
          <a:xfrm>
            <a:off x="3586066" y="5606164"/>
            <a:ext cx="1330814"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Гера</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367827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993300"/>
                </a:solidFill>
                <a:effectLst>
                  <a:outerShdw blurRad="38100" dist="38100" dir="2700000" algn="tl">
                    <a:srgbClr val="000000">
                      <a:alpha val="43137"/>
                    </a:srgbClr>
                  </a:outerShdw>
                </a:effectLst>
                <a:latin typeface="Georgia" panose="02040502050405020303" pitchFamily="18" charset="0"/>
              </a:rPr>
              <a:t>Вопрос супер-игры</a:t>
            </a:r>
            <a:endParaRPr lang="ru-RU" dirty="0"/>
          </a:p>
        </p:txBody>
      </p:sp>
      <p:sp>
        <p:nvSpPr>
          <p:cNvPr id="4" name="Прямоугольник 3"/>
          <p:cNvSpPr/>
          <p:nvPr/>
        </p:nvSpPr>
        <p:spPr>
          <a:xfrm>
            <a:off x="179512" y="4876418"/>
            <a:ext cx="4680520" cy="1569660"/>
          </a:xfrm>
          <a:prstGeom prst="rect">
            <a:avLst/>
          </a:prstGeom>
        </p:spPr>
        <p:txBody>
          <a:bodyPr wrap="square">
            <a:spAutoFit/>
          </a:bodyPr>
          <a:lstStyle/>
          <a:p>
            <a:pPr algn="ctr"/>
            <a:r>
              <a:rPr lang="ru-RU" sz="3200" b="1" dirty="0" smtClean="0">
                <a:solidFill>
                  <a:srgbClr val="993300"/>
                </a:solidFill>
                <a:effectLst>
                  <a:outerShdw blurRad="38100" dist="38100" dir="2700000" algn="tl">
                    <a:srgbClr val="000000">
                      <a:alpha val="43137"/>
                    </a:srgbClr>
                  </a:outerShdw>
                </a:effectLst>
                <a:latin typeface="Georgia" panose="02040502050405020303" pitchFamily="18" charset="0"/>
              </a:rPr>
              <a:t>Алексей Константинович Толстой</a:t>
            </a:r>
          </a:p>
        </p:txBody>
      </p:sp>
      <p:sp>
        <p:nvSpPr>
          <p:cNvPr id="5" name="Объект 2"/>
          <p:cNvSpPr>
            <a:spLocks noGrp="1"/>
          </p:cNvSpPr>
          <p:nvPr>
            <p:ph idx="1"/>
          </p:nvPr>
        </p:nvSpPr>
        <p:spPr>
          <a:xfrm>
            <a:off x="268804" y="1412776"/>
            <a:ext cx="8533367" cy="3024336"/>
          </a:xfrm>
        </p:spPr>
        <p:txBody>
          <a:bodyPr>
            <a:normAutofit fontScale="92500"/>
          </a:bodyPr>
          <a:lstStyle/>
          <a:p>
            <a:pPr marL="0" indent="0">
              <a:buNone/>
            </a:pPr>
            <a:r>
              <a:rPr lang="ru-RU" b="1" dirty="0" smtClean="0">
                <a:latin typeface="Georgia" panose="02040502050405020303" pitchFamily="18" charset="0"/>
              </a:rPr>
              <a:t>Поэта – царедворца, заступавшегося перед Александром </a:t>
            </a:r>
            <a:r>
              <a:rPr lang="en-US" b="1" dirty="0" smtClean="0">
                <a:latin typeface="Georgia" panose="02040502050405020303" pitchFamily="18" charset="0"/>
              </a:rPr>
              <a:t>II</a:t>
            </a:r>
            <a:r>
              <a:rPr lang="ru-RU" b="1" dirty="0" smtClean="0">
                <a:latin typeface="Georgia" panose="02040502050405020303" pitchFamily="18" charset="0"/>
              </a:rPr>
              <a:t>  за Тургенева, Шевченко, Чернышевского, власти считали чуть ли не революционером, но в демократических журналах называли ретроградом. Кто этот поэт?</a:t>
            </a:r>
            <a:endParaRPr lang="ru-RU" b="1" dirty="0">
              <a:latin typeface="Georgia" panose="02040502050405020303"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980728"/>
            <a:ext cx="4104456" cy="49685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621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0"/>
            <a:ext cx="8229600" cy="1143000"/>
          </a:xfrm>
        </p:spPr>
        <p:txBody>
          <a:bodyPr>
            <a:normAutofit/>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Мир прекрасного 20</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Объект 2"/>
          <p:cNvSpPr>
            <a:spLocks noGrp="1"/>
          </p:cNvSpPr>
          <p:nvPr>
            <p:ph idx="1"/>
          </p:nvPr>
        </p:nvSpPr>
        <p:spPr>
          <a:xfrm>
            <a:off x="500850" y="1240160"/>
            <a:ext cx="8229600" cy="1540768"/>
          </a:xfrm>
        </p:spPr>
        <p:txBody>
          <a:bodyPr>
            <a:normAutofit/>
          </a:bodyPr>
          <a:lstStyle/>
          <a:p>
            <a:pPr marL="0" indent="0" algn="ctr">
              <a:buNone/>
            </a:pPr>
            <a:endParaRPr lang="ru-RU" b="1" dirty="0" smtClean="0">
              <a:latin typeface="Georgia" panose="02040502050405020303" pitchFamily="18" charset="0"/>
            </a:endParaRPr>
          </a:p>
          <a:p>
            <a:pPr marL="0" indent="0" algn="ctr">
              <a:buNone/>
            </a:pPr>
            <a:r>
              <a:rPr lang="ru-RU" sz="3000" dirty="0" smtClean="0">
                <a:latin typeface="Georgia" panose="02040502050405020303" pitchFamily="18" charset="0"/>
              </a:rPr>
              <a:t>Кто </a:t>
            </a:r>
            <a:r>
              <a:rPr lang="ru-RU" sz="3000" dirty="0">
                <a:latin typeface="Georgia" panose="02040502050405020303" pitchFamily="18" charset="0"/>
              </a:rPr>
              <a:t>такая </a:t>
            </a:r>
            <a:r>
              <a:rPr lang="ru-RU" sz="3000" dirty="0" err="1">
                <a:latin typeface="Georgia" panose="02040502050405020303" pitchFamily="18" charset="0"/>
              </a:rPr>
              <a:t>терпсихора</a:t>
            </a:r>
            <a:r>
              <a:rPr lang="ru-RU" sz="3000" dirty="0">
                <a:latin typeface="Georgia" panose="02040502050405020303" pitchFamily="18" charset="0"/>
              </a:rPr>
              <a:t>? </a:t>
            </a:r>
          </a:p>
        </p:txBody>
      </p:sp>
      <p:sp>
        <p:nvSpPr>
          <p:cNvPr id="8" name="Прямоугольник 7"/>
          <p:cNvSpPr/>
          <p:nvPr/>
        </p:nvSpPr>
        <p:spPr>
          <a:xfrm>
            <a:off x="1115616" y="4410978"/>
            <a:ext cx="6505306" cy="1754326"/>
          </a:xfrm>
          <a:prstGeom prst="rect">
            <a:avLst/>
          </a:prstGeom>
        </p:spPr>
        <p:txBody>
          <a:bodyPr wrap="none">
            <a:spAutoFit/>
          </a:bodyPr>
          <a:lstStyle/>
          <a:p>
            <a:pPr algn="ct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в греческой </a:t>
            </a: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мифологии</a:t>
            </a:r>
          </a:p>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 одна из </a:t>
            </a: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9 муз, </a:t>
            </a:r>
            <a:endPar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endParaRPr>
          </a:p>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покровительница </a:t>
            </a: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танцев</a:t>
            </a:r>
          </a:p>
        </p:txBody>
      </p:sp>
    </p:spTree>
    <p:extLst>
      <p:ext uri="{BB962C8B-B14F-4D97-AF65-F5344CB8AC3E}">
        <p14:creationId xmlns:p14="http://schemas.microsoft.com/office/powerpoint/2010/main" val="232337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000"/>
                                        <p:tgtEl>
                                          <p:spTgt spid="8">
                                            <p:txEl>
                                              <p:pRg st="2" end="2"/>
                                            </p:txEl>
                                          </p:spTgt>
                                        </p:tgtEl>
                                      </p:cBhvr>
                                    </p:animEffect>
                                    <p:anim calcmode="lin" valueType="num">
                                      <p:cBhvr>
                                        <p:cTn id="22"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824" y="0"/>
            <a:ext cx="8229600" cy="1143000"/>
          </a:xfrm>
        </p:spPr>
        <p:txBody>
          <a:bodyPr>
            <a:normAutofit/>
          </a:bodyPr>
          <a:lstStyle/>
          <a:p>
            <a:r>
              <a:rPr lang="ru-RU" sz="5400" b="1" i="1" dirty="0">
                <a:solidFill>
                  <a:srgbClr val="993300"/>
                </a:solidFill>
                <a:effectLst>
                  <a:outerShdw blurRad="38100" dist="38100" dir="2700000" algn="tl">
                    <a:srgbClr val="000000">
                      <a:alpha val="43137"/>
                    </a:srgbClr>
                  </a:outerShdw>
                </a:effectLst>
                <a:latin typeface="Georgia" panose="02040502050405020303" pitchFamily="18" charset="0"/>
              </a:rPr>
              <a:t>Мир прекрасного 30</a:t>
            </a: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Объект 2"/>
          <p:cNvSpPr txBox="1">
            <a:spLocks/>
          </p:cNvSpPr>
          <p:nvPr/>
        </p:nvSpPr>
        <p:spPr>
          <a:xfrm>
            <a:off x="500850" y="1240160"/>
            <a:ext cx="8229600" cy="4366004"/>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dirty="0" smtClean="0">
                <a:latin typeface="Georgia" panose="02040502050405020303" pitchFamily="18" charset="0"/>
              </a:rPr>
              <a:t> </a:t>
            </a:r>
            <a:r>
              <a:rPr lang="ru-RU" sz="5500" dirty="0">
                <a:latin typeface="Georgia" panose="02040502050405020303" pitchFamily="18" charset="0"/>
              </a:rPr>
              <a:t>Тяжелое наказание несет он в загробной жизни за всё коварство, за все обманы, которые совершил на земле. Он осужден вкатывать на высокую, крутую гору громадный камень. Напрягая все силы, трудится он. Пот градом струится с него от тяжкой работы. Всё ближе вершина; ещё усилие, и окончен будет труд; но вырывается из рук его камень и с шумом катится вниз, поднимая облака пыли. Снова принимается он за работу</a:t>
            </a:r>
          </a:p>
        </p:txBody>
      </p:sp>
      <p:sp>
        <p:nvSpPr>
          <p:cNvPr id="8" name="Прямоугольник 7"/>
          <p:cNvSpPr/>
          <p:nvPr/>
        </p:nvSpPr>
        <p:spPr>
          <a:xfrm>
            <a:off x="3336002" y="5606164"/>
            <a:ext cx="1830950"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Сизиф</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323705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097" y="0"/>
            <a:ext cx="8229600" cy="1143000"/>
          </a:xfrm>
        </p:spPr>
        <p:txBody>
          <a:bodyPr>
            <a:normAutofit/>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Мир прекрасного </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40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Объект 2"/>
          <p:cNvSpPr txBox="1">
            <a:spLocks/>
          </p:cNvSpPr>
          <p:nvPr/>
        </p:nvSpPr>
        <p:spPr>
          <a:xfrm>
            <a:off x="500850" y="1240160"/>
            <a:ext cx="8229600" cy="32689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sz="3000" dirty="0" smtClean="0">
                <a:latin typeface="Georgia" panose="02040502050405020303" pitchFamily="18" charset="0"/>
              </a:rPr>
              <a:t>Древнегреческий </a:t>
            </a:r>
            <a:r>
              <a:rPr lang="ru-RU" sz="3000" dirty="0">
                <a:latin typeface="Georgia" panose="02040502050405020303" pitchFamily="18" charset="0"/>
              </a:rPr>
              <a:t>город Олимпия был религиозным центром и местом проведения Олимпийских игр. Здесь были возведены в честь боговых великолепных храмов и статуи.  Но самая огромная и красивая статуя являлась изображением…. </a:t>
            </a:r>
          </a:p>
        </p:txBody>
      </p:sp>
      <p:sp>
        <p:nvSpPr>
          <p:cNvPr id="8" name="Прямоугольник 7"/>
          <p:cNvSpPr/>
          <p:nvPr/>
        </p:nvSpPr>
        <p:spPr>
          <a:xfrm>
            <a:off x="3467449" y="5606164"/>
            <a:ext cx="1568058"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Зевса</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29368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850" y="33355"/>
            <a:ext cx="8229600" cy="1143000"/>
          </a:xfrm>
        </p:spPr>
        <p:txBody>
          <a:bodyPr>
            <a:normAutofit/>
          </a:bodyPr>
          <a:lstStyle/>
          <a:p>
            <a:r>
              <a:rPr lang="ru-RU" sz="4800" b="1" i="1" dirty="0">
                <a:solidFill>
                  <a:srgbClr val="993300"/>
                </a:solidFill>
                <a:effectLst>
                  <a:outerShdw blurRad="38100" dist="38100" dir="2700000" algn="tl">
                    <a:srgbClr val="000000">
                      <a:alpha val="43137"/>
                    </a:srgbClr>
                  </a:outerShdw>
                </a:effectLst>
                <a:latin typeface="Georgia" panose="02040502050405020303" pitchFamily="18" charset="0"/>
              </a:rPr>
              <a:t>Мир прекрасного </a:t>
            </a:r>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 50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Объект 2"/>
          <p:cNvSpPr txBox="1">
            <a:spLocks/>
          </p:cNvSpPr>
          <p:nvPr/>
        </p:nvSpPr>
        <p:spPr>
          <a:xfrm>
            <a:off x="500850" y="1240160"/>
            <a:ext cx="8229600" cy="3340968"/>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dirty="0" smtClean="0">
                <a:latin typeface="Georgia" panose="02040502050405020303" pitchFamily="18" charset="0"/>
              </a:rPr>
              <a:t> </a:t>
            </a:r>
            <a:r>
              <a:rPr lang="ru-RU" dirty="0">
                <a:latin typeface="Georgia" panose="02040502050405020303" pitchFamily="18" charset="0"/>
              </a:rPr>
              <a:t>Существует предание о том, как к мудрому царю Израиля Соломону пришли 2 женщины с одним ребенком. Каждая из женщин уверяла, что именно она является матерью ребенка и требовала отдать ребенка ей. Поставьте себя на место Соломона и за 30 секунд решите спор этих 2 женщин.</a:t>
            </a:r>
          </a:p>
        </p:txBody>
      </p:sp>
      <p:sp>
        <p:nvSpPr>
          <p:cNvPr id="8" name="Прямоугольник 7"/>
          <p:cNvSpPr/>
          <p:nvPr/>
        </p:nvSpPr>
        <p:spPr>
          <a:xfrm>
            <a:off x="786602" y="4750385"/>
            <a:ext cx="7520007" cy="1200329"/>
          </a:xfrm>
          <a:prstGeom prst="rect">
            <a:avLst/>
          </a:prstGeom>
        </p:spPr>
        <p:txBody>
          <a:bodyPr wrap="none">
            <a:spAutoFit/>
          </a:bodyPr>
          <a:lstStyle/>
          <a:p>
            <a:pPr algn="ct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Соломон приказал </a:t>
            </a: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разрубить</a:t>
            </a:r>
          </a:p>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 </a:t>
            </a:r>
            <a:r>
              <a:rPr lang="ru-RU" sz="3600" b="1" dirty="0">
                <a:solidFill>
                  <a:srgbClr val="993300"/>
                </a:solidFill>
                <a:effectLst>
                  <a:outerShdw blurRad="38100" dist="38100" dir="2700000" algn="tl">
                    <a:srgbClr val="000000">
                      <a:alpha val="43137"/>
                    </a:srgbClr>
                  </a:outerShdw>
                </a:effectLst>
                <a:latin typeface="Georgia" panose="02040502050405020303" pitchFamily="18" charset="0"/>
              </a:rPr>
              <a:t>ребенка на 2 половинки</a:t>
            </a:r>
          </a:p>
        </p:txBody>
      </p:sp>
    </p:spTree>
    <p:extLst>
      <p:ext uri="{BB962C8B-B14F-4D97-AF65-F5344CB8AC3E}">
        <p14:creationId xmlns:p14="http://schemas.microsoft.com/office/powerpoint/2010/main" val="322962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5400" b="1" i="1" dirty="0" smtClean="0">
                <a:solidFill>
                  <a:srgbClr val="993300"/>
                </a:solidFill>
                <a:effectLst>
                  <a:outerShdw blurRad="38100" dist="38100" dir="2700000" algn="tl">
                    <a:srgbClr val="000000">
                      <a:alpha val="43137"/>
                    </a:srgbClr>
                  </a:outerShdw>
                </a:effectLst>
                <a:latin typeface="Georgia" panose="02040502050405020303" pitchFamily="18" charset="0"/>
              </a:rPr>
              <a:t>История русской литературы 10</a:t>
            </a:r>
            <a:endParaRPr lang="ru-RU" sz="5400" b="1" i="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
        <p:nvSpPr>
          <p:cNvPr id="3" name="Объект 2"/>
          <p:cNvSpPr>
            <a:spLocks noGrp="1"/>
          </p:cNvSpPr>
          <p:nvPr>
            <p:ph idx="1"/>
          </p:nvPr>
        </p:nvSpPr>
        <p:spPr>
          <a:xfrm>
            <a:off x="457200" y="2060848"/>
            <a:ext cx="8291265" cy="2044823"/>
          </a:xfrm>
        </p:spPr>
        <p:txBody>
          <a:bodyPr/>
          <a:lstStyle/>
          <a:p>
            <a:pPr marL="0" indent="0">
              <a:buNone/>
            </a:pPr>
            <a:r>
              <a:rPr lang="ru-RU" dirty="0" smtClean="0">
                <a:latin typeface="Georgia" panose="02040502050405020303" pitchFamily="18" charset="0"/>
              </a:rPr>
              <a:t>Кто </a:t>
            </a:r>
            <a:r>
              <a:rPr lang="ru-RU" dirty="0">
                <a:latin typeface="Georgia" panose="02040502050405020303" pitchFamily="18" charset="0"/>
              </a:rPr>
              <a:t>из русских писателей был в юности пожалован в пажи Екатерины II, а затем стал ярким врагом самодержавия?</a:t>
            </a:r>
            <a:endParaRPr lang="ru-RU" dirty="0"/>
          </a:p>
        </p:txBody>
      </p:sp>
      <p:sp>
        <p:nvSpPr>
          <p:cNvPr id="4" name="Управляющая кнопка: домой 3">
            <a:hlinkClick r:id="rId2" action="ppaction://hlinksldjump" highlightClick="1"/>
          </p:cNvPr>
          <p:cNvSpPr/>
          <p:nvPr/>
        </p:nvSpPr>
        <p:spPr>
          <a:xfrm>
            <a:off x="215098" y="6165304"/>
            <a:ext cx="571504" cy="504056"/>
          </a:xfrm>
          <a:prstGeom prst="actionButtonHome">
            <a:avLst/>
          </a:prstGeom>
          <a:solidFill>
            <a:srgbClr val="FFCC99"/>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7092281" y="5929330"/>
            <a:ext cx="165618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smtClean="0">
                <a:ln w="11430"/>
                <a:solidFill>
                  <a:srgbClr val="993300"/>
                </a:solidFill>
                <a:effectLst>
                  <a:outerShdw blurRad="76200" dist="50800" dir="5400000" algn="tl" rotWithShape="0">
                    <a:srgbClr val="000000">
                      <a:alpha val="65000"/>
                    </a:srgbClr>
                  </a:outerShdw>
                </a:effectLst>
              </a:rPr>
              <a:t>ответ</a:t>
            </a:r>
            <a:endParaRPr lang="ru-RU" sz="4000" b="1" cap="none" spc="50" dirty="0">
              <a:ln w="11430"/>
              <a:solidFill>
                <a:srgbClr val="99330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3275856" y="5518973"/>
            <a:ext cx="2408032" cy="646331"/>
          </a:xfrm>
          <a:prstGeom prst="rect">
            <a:avLst/>
          </a:prstGeom>
        </p:spPr>
        <p:txBody>
          <a:bodyPr wrap="none">
            <a:spAutoFit/>
          </a:bodyPr>
          <a:lstStyle/>
          <a:p>
            <a:pPr algn="ctr"/>
            <a:r>
              <a:rPr lang="ru-RU" sz="3600" b="1" dirty="0" smtClean="0">
                <a:solidFill>
                  <a:srgbClr val="993300"/>
                </a:solidFill>
                <a:effectLst>
                  <a:outerShdw blurRad="38100" dist="38100" dir="2700000" algn="tl">
                    <a:srgbClr val="000000">
                      <a:alpha val="43137"/>
                    </a:srgbClr>
                  </a:outerShdw>
                </a:effectLst>
                <a:latin typeface="Georgia" panose="02040502050405020303" pitchFamily="18" charset="0"/>
              </a:rPr>
              <a:t>Радищев</a:t>
            </a:r>
            <a:endParaRPr lang="ru-RU" sz="3600" b="1" dirty="0">
              <a:solidFill>
                <a:srgbClr val="993300"/>
              </a:solidFill>
              <a:effectLst>
                <a:outerShdw blurRad="38100" dist="38100" dir="2700000" algn="tl">
                  <a:srgbClr val="000000">
                    <a:alpha val="43137"/>
                  </a:srgbClr>
                </a:outerShdw>
              </a:effectLst>
              <a:latin typeface="Georgia" panose="02040502050405020303" pitchFamily="18" charset="0"/>
            </a:endParaRPr>
          </a:p>
        </p:txBody>
      </p:sp>
    </p:spTree>
    <p:extLst>
      <p:ext uri="{BB962C8B-B14F-4D97-AF65-F5344CB8AC3E}">
        <p14:creationId xmlns:p14="http://schemas.microsoft.com/office/powerpoint/2010/main" val="428028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579</TotalTime>
  <Words>1755</Words>
  <Application>Microsoft Office PowerPoint</Application>
  <PresentationFormat>Экран (4:3)</PresentationFormat>
  <Paragraphs>236</Paragraphs>
  <Slides>40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40</vt:i4>
      </vt:variant>
    </vt:vector>
  </HeadingPairs>
  <TitlesOfParts>
    <vt:vector size="45" baseType="lpstr">
      <vt:lpstr>Arial</vt:lpstr>
      <vt:lpstr>Calibri</vt:lpstr>
      <vt:lpstr>Georgia</vt:lpstr>
      <vt:lpstr>Times New Roman</vt:lpstr>
      <vt:lpstr>Тема Office</vt:lpstr>
      <vt:lpstr>Интеллектуальная  игра</vt:lpstr>
      <vt:lpstr>Презентация PowerPoint</vt:lpstr>
      <vt:lpstr>Презентация PowerPoint</vt:lpstr>
      <vt:lpstr>Мир прекрасного 10</vt:lpstr>
      <vt:lpstr>Мир прекрасного 20</vt:lpstr>
      <vt:lpstr>Мир прекрасного 30</vt:lpstr>
      <vt:lpstr>Мир прекрасного  40</vt:lpstr>
      <vt:lpstr>Мир прекрасного  50</vt:lpstr>
      <vt:lpstr>История русской литературы 10</vt:lpstr>
      <vt:lpstr>История русской литературы 20</vt:lpstr>
      <vt:lpstr>История русской литературы 30</vt:lpstr>
      <vt:lpstr>История русской литературы 40</vt:lpstr>
      <vt:lpstr>История русской литературы 50</vt:lpstr>
      <vt:lpstr>Поместья 10</vt:lpstr>
      <vt:lpstr>Поместья 20</vt:lpstr>
      <vt:lpstr>Поместья 30</vt:lpstr>
      <vt:lpstr>Поместья 40</vt:lpstr>
      <vt:lpstr>Поместья 50</vt:lpstr>
      <vt:lpstr>Место действия 10</vt:lpstr>
      <vt:lpstr>Место действия 20</vt:lpstr>
      <vt:lpstr>Место действия 30</vt:lpstr>
      <vt:lpstr>Место действия 40</vt:lpstr>
      <vt:lpstr>Место действия 50</vt:lpstr>
      <vt:lpstr>Кому принадлежат 10</vt:lpstr>
      <vt:lpstr>Кому принадлежат 20</vt:lpstr>
      <vt:lpstr>Кому принадлежат 30</vt:lpstr>
      <vt:lpstr>Кому принадлежат 40</vt:lpstr>
      <vt:lpstr>Кому принадлежат 50</vt:lpstr>
      <vt:lpstr>Откуда и кто автор 10</vt:lpstr>
      <vt:lpstr>Откуда и кто автор 20</vt:lpstr>
      <vt:lpstr>Откуда и кто автор 30</vt:lpstr>
      <vt:lpstr>Откуда и кто автор 40</vt:lpstr>
      <vt:lpstr>Откуда и кто автор 50</vt:lpstr>
      <vt:lpstr>Пословицы 10</vt:lpstr>
      <vt:lpstr>Пословицы 20</vt:lpstr>
      <vt:lpstr>Пословицы 30</vt:lpstr>
      <vt:lpstr>Пословицы 40</vt:lpstr>
      <vt:lpstr>Пословицы 50</vt:lpstr>
      <vt:lpstr>«Супер- игра»</vt:lpstr>
      <vt:lpstr>Вопрос супер-игры</vt:lpstr>
    </vt:vector>
  </TitlesOfParts>
  <Company>DNA Project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DNA7 X86</dc:creator>
  <cp:lastModifiedBy>ASUS</cp:lastModifiedBy>
  <cp:revision>100</cp:revision>
  <dcterms:created xsi:type="dcterms:W3CDTF">2018-02-26T01:00:22Z</dcterms:created>
  <dcterms:modified xsi:type="dcterms:W3CDTF">2019-04-22T18:20:37Z</dcterms:modified>
</cp:coreProperties>
</file>