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56" r:id="rId2"/>
    <p:sldId id="258" r:id="rId3"/>
    <p:sldId id="272" r:id="rId4"/>
    <p:sldId id="286" r:id="rId5"/>
    <p:sldId id="259" r:id="rId6"/>
    <p:sldId id="274" r:id="rId7"/>
    <p:sldId id="284" r:id="rId8"/>
    <p:sldId id="276" r:id="rId9"/>
    <p:sldId id="275" r:id="rId10"/>
    <p:sldId id="280" r:id="rId11"/>
    <p:sldId id="285" r:id="rId12"/>
    <p:sldId id="278" r:id="rId13"/>
    <p:sldId id="281" r:id="rId14"/>
    <p:sldId id="28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A1653-DADB-49DD-95B7-44996470E42C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557B26-F870-43A2-9321-802458C7B6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2B07-FF58-4E60-85CE-29E179168711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4C19B-B64D-498F-826C-36DD4ED73D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2B07-FF58-4E60-85CE-29E179168711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4C19B-B64D-498F-826C-36DD4ED73D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2B07-FF58-4E60-85CE-29E179168711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4C19B-B64D-498F-826C-36DD4ED73DD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2B07-FF58-4E60-85CE-29E179168711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4C19B-B64D-498F-826C-36DD4ED73D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2B07-FF58-4E60-85CE-29E179168711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4C19B-B64D-498F-826C-36DD4ED73D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2B07-FF58-4E60-85CE-29E179168711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4C19B-B64D-498F-826C-36DD4ED73D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2B07-FF58-4E60-85CE-29E179168711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4C19B-B64D-498F-826C-36DD4ED73D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2B07-FF58-4E60-85CE-29E179168711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4C19B-B64D-498F-826C-36DD4ED73D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2B07-FF58-4E60-85CE-29E179168711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4C19B-B64D-498F-826C-36DD4ED73D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2B07-FF58-4E60-85CE-29E179168711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4C19B-B64D-498F-826C-36DD4ED73D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12B07-FF58-4E60-85CE-29E179168711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4C19B-B64D-498F-826C-36DD4ED73D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DD12B07-FF58-4E60-85CE-29E179168711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2CA4C19B-B64D-498F-826C-36DD4ED73D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1071546"/>
            <a:ext cx="7175351" cy="2232248"/>
          </a:xfrm>
        </p:spPr>
        <p:txBody>
          <a:bodyPr>
            <a:normAutofit/>
          </a:bodyPr>
          <a:lstStyle/>
          <a:p>
            <a:pPr marL="182880" indent="0"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Театрализованная деятельность детей в ДОУ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14546" y="4071942"/>
            <a:ext cx="6357982" cy="1571636"/>
          </a:xfrm>
        </p:spPr>
        <p:txBody>
          <a:bodyPr>
            <a:normAutofit/>
          </a:bodyPr>
          <a:lstStyle/>
          <a:p>
            <a:r>
              <a:rPr lang="ru-RU" sz="1600" dirty="0" smtClean="0"/>
              <a:t>                   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Гармаева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С.В.</a:t>
            </a:r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воспитатель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МБДОУ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Ехэ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Цакирский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/с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68138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357166"/>
            <a:ext cx="828680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Режиссерская игра имеет важное значение для всего психического развития ребенка дошкольного возраста.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В режиссерской игре - одновременном выполнении разных ролей - от ребенка требуется умение регулировать поведение, обдумывать действия и слова, сдерживать свои движения.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Режиссерская игра дошкольника имеет сходство с деятельностью режиссера фильма или спектакля. Режиссёрские игры позволяют ребёнку упражняться во взаимоотношениях, в общении в процессе действий с куклами. Здесь ребёнок остаётся самим собой, ему не надо подчиняться каким – то общим требованиям, он сам придумывает свои правила и сам их выполняет, проявляет своё творчество, свои знания.  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                            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&amp;YAcy;&amp;gcy;&amp;ocy;&amp;dcy;&amp;ycy; &amp;gcy;&amp;ocy;&amp;dcy;&amp;zhcy;&amp;icy; &amp;kcy;&amp;acy;&amp;rcy;&amp;tcy;&amp;icy;&amp;ncy;&amp;kcy;&amp;icy; &amp;kcy; &amp;pcy;&amp;rcy;&amp;ocy;&amp;iecy;&amp;kcy;&amp;tcy;&amp;ucy; &amp;pcy;&amp;ocy; &amp;tcy;&amp;iecy;&amp;acy;&amp;tcy;&amp;rcy;&amp;acy;&amp;lcy;&amp;softcy;&amp;ncy;&amp;ocy;&amp;jcy; &amp;dcy;&amp;iecy;&amp;yacy;&amp;tcy;&amp;iecy;&amp;lcy;&amp;softcy;&amp;ncy;&amp;ocy;&amp;scy;&amp;tcy;&amp;icy; &amp;KHcy;&amp;ucy;&amp;dcy;&amp;iecy;&amp;iecy;&amp;mcy; &amp;vcy;&amp;mcy;&amp;iecy;&amp;scy;&amp;tcy;&amp;iecy;!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4500570"/>
            <a:ext cx="2472098" cy="235743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&amp;Kcy;&amp;ocy;&amp;ncy;&amp;scy;&amp;ucy;&amp;lcy;&amp;softcy;&amp;tcy;&amp;acy;&amp;tscy;&amp;icy;&amp;yacy; &amp;dcy;&amp;lcy;&amp;yacy; &amp;rcy;&amp;ocy;&amp;dcy;&amp;icy;&amp;tcy;&amp;iecy;&amp;lcy;&amp;iecy;&amp;jcy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48" y="3857628"/>
            <a:ext cx="4429156" cy="30003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999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872067" y="2000240"/>
            <a:ext cx="7408333" cy="4125923"/>
          </a:xfrm>
        </p:spPr>
        <p:txBody>
          <a:bodyPr/>
          <a:lstStyle/>
          <a:p>
            <a:r>
              <a:rPr lang="ru-RU" dirty="0" smtClean="0"/>
              <a:t>При организации игр — театрализации необходимы следующие условия: создание уголка театра в каждой возрастной группе, оснащение его разнообразными видами кукольного театра, владеть методикой организации и руководства данным видом деятельности, учитывать взаимосвязь с другими видами деятельности в ДОУ.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Необходимые условия при организации театрализованной деятельности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792088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ОСНОВНЫЕ НАПРАВЛЕНИЯ РАЗВИТИЯ ТЕАТРАЛИЗОВАННОЙ ИГРЫ СОСТОЯТ В ПОСТЕПЕННОМ ПЕРЕХОДЕ РЕБЕНКА: 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412776"/>
            <a:ext cx="8208912" cy="460851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- от </a:t>
            </a:r>
            <a:r>
              <a:rPr lang="ru-RU" dirty="0">
                <a:solidFill>
                  <a:schemeClr val="tx1"/>
                </a:solidFill>
              </a:rPr>
              <a:t>наблюдения театрализованной постановки взрослого к самостоятельной игровой деятельности</a:t>
            </a:r>
            <a:r>
              <a:rPr lang="ru-RU" dirty="0" smtClean="0">
                <a:solidFill>
                  <a:schemeClr val="tx1"/>
                </a:solidFill>
              </a:rPr>
              <a:t>;</a:t>
            </a:r>
          </a:p>
          <a:p>
            <a:pPr marL="342900" indent="-342900">
              <a:buFontTx/>
              <a:buChar char="-"/>
            </a:pPr>
            <a:endParaRPr lang="ru-RU" dirty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- от </a:t>
            </a:r>
            <a:r>
              <a:rPr lang="ru-RU" dirty="0">
                <a:solidFill>
                  <a:schemeClr val="tx1"/>
                </a:solidFill>
              </a:rPr>
              <a:t>индивидуальной игры и «игры рядом» к игре в группе из трех-пяти сверстников, исполняющих роли</a:t>
            </a:r>
            <a:r>
              <a:rPr lang="ru-RU" dirty="0" smtClean="0">
                <a:solidFill>
                  <a:schemeClr val="tx1"/>
                </a:solidFill>
              </a:rPr>
              <a:t>;</a:t>
            </a:r>
          </a:p>
          <a:p>
            <a:pPr marL="342900" indent="-342900">
              <a:buFontTx/>
              <a:buChar char="-"/>
            </a:pPr>
            <a:endParaRPr lang="ru-RU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- от имитации действий фольклорных и литературных персонажей к имитации действий в сочетании с передачей основных эмоций героя и освоению роли как созданию простого «типичного» образа в игре-драматизации.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61145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692696"/>
            <a:ext cx="7772400" cy="936104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Роль педагога в организации и проведении театрализованных игр: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1772816"/>
            <a:ext cx="7992888" cy="266429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 </a:t>
            </a:r>
          </a:p>
          <a:p>
            <a:pPr algn="l"/>
            <a:endParaRPr lang="ru-RU" dirty="0">
              <a:solidFill>
                <a:schemeClr val="tx1"/>
              </a:solidFill>
            </a:endParaRPr>
          </a:p>
          <a:p>
            <a:pPr algn="l"/>
            <a:r>
              <a:rPr lang="ru-RU" sz="3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поставить достаточно четкие задачи;</a:t>
            </a:r>
          </a:p>
          <a:p>
            <a:pPr algn="l"/>
            <a:r>
              <a:rPr lang="ru-RU" sz="3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незаметно передать инициативу детям;</a:t>
            </a:r>
          </a:p>
          <a:p>
            <a:pPr algn="l"/>
            <a:r>
              <a:rPr lang="ru-RU" sz="3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организовать совместную деятельность;</a:t>
            </a:r>
          </a:p>
          <a:p>
            <a:pPr algn="l"/>
            <a:r>
              <a:rPr lang="ru-RU" sz="3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не оставлять вопросы без внимания;</a:t>
            </a:r>
          </a:p>
          <a:p>
            <a:pPr marL="342900" indent="-342900">
              <a:buFontTx/>
              <a:buChar char="-"/>
            </a:pPr>
            <a:endParaRPr lang="ru-RU" dirty="0" smtClean="0"/>
          </a:p>
          <a:p>
            <a:pPr marL="342900" indent="-342900">
              <a:buFontTx/>
              <a:buChar char="-"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4536994"/>
            <a:ext cx="82089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Педагогу очень важно осуществить индивидуальный подход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каждому ребенку.</a:t>
            </a:r>
          </a:p>
        </p:txBody>
      </p:sp>
      <p:pic>
        <p:nvPicPr>
          <p:cNvPr id="3074" name="Picture 2" descr="&amp;Zcy;&amp;acy;&amp;yacy;&amp;vcy;&amp;lcy;&amp;iecy;&amp;ncy;&amp;icy;&amp;iecy; &amp;ncy;&amp;acy; 1 &amp;kcy;&amp;acy;&amp;tcy;&amp;iecy;&amp;gcy;&amp;ocy;&amp;rcy;&amp;icy;&amp;yucy; &amp;vcy;&amp;ocy;&amp;scy;&amp;pcy;&amp;icy;&amp;tcy;&amp;acy;&amp;tcy;&amp;iecy;&amp;lcy;&amp;yacy; - &amp;ocy;&amp;bcy;&amp;mcy;&amp;iecy;&amp;ncy;&amp;icy;&amp;vcy;&amp;acy;&amp;iecy;&amp;mcy;&amp;scy;&amp;yacy; &amp;fcy;&amp;acy;&amp;jcy;&amp;lcy;&amp;acy;&amp;mcy;&amp;icy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5301208"/>
            <a:ext cx="2184453" cy="1447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65025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6700" dirty="0" smtClean="0"/>
              <a:t>Спасибо за внимание !</a:t>
            </a:r>
            <a:endParaRPr lang="ru-RU" sz="6700" dirty="0"/>
          </a:p>
        </p:txBody>
      </p:sp>
    </p:spTree>
    <p:extLst>
      <p:ext uri="{BB962C8B-B14F-4D97-AF65-F5344CB8AC3E}">
        <p14:creationId xmlns="" xmlns:p14="http://schemas.microsoft.com/office/powerpoint/2010/main" val="857850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132856"/>
            <a:ext cx="7096125" cy="312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16" descr="12557816876323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188913"/>
            <a:ext cx="2873375" cy="28733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6227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85394"/>
            <a:ext cx="8229600" cy="3024336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Вся жизнь детей насыщена игрой. Каждый ребенок хочет сыграть свою роль. Научить ребенка играть, брать на себя роль и действовать, вместе с тем помогая ему приобретать жизненный опыт - все это помогает осуществить театр.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8196" name="Picture 4" descr="&amp;Kcy;&amp;ucy;&amp;kcy;&amp;ocy;&amp;lcy;&amp;softcy;&amp;ncy;&amp;ocy;&amp;iecy; &amp;pcy;&amp;rcy;&amp;iecy;&amp;dcy;&amp;scy;&amp;tcy;&amp;acy;&amp;vcy;&amp;lcy;&amp;iecy;&amp;ncy;&amp;icy;&amp;iecy;. - 30 &amp;Mcy;&amp;acy;&amp;yacy; 2014 - &amp;tscy;&amp;iecy;&amp;ncy;&amp;tcy;&amp;rcy; &amp;scy;&amp;ocy;&amp;tscy;&amp;icy;&amp;acy;&amp;lcy;&amp;softcy;&amp;ncy;&amp;ocy;&amp;jcy; &amp;rcy;&amp;iecy;&amp;acy;&amp;bcy;&amp;icy;&amp;lcy;&amp;icy;&amp;tcy;&amp;acy;&amp;tscy;&amp;icy;&amp;icy; &quot;&amp;Mcy;&amp;icy;&amp;lcy;&amp;ocy;&amp;scy;&amp;iecy;&amp;rcy;&amp;dcy;&amp;icy;&amp;iecy;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543722"/>
            <a:ext cx="1884919" cy="200107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&amp;Fcy;&amp;ocy;&amp;tcy;&amp;ocy;&amp;gcy;&amp;rcy;&amp;acy;&amp;fcy;&amp;icy;&amp;yacy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62992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&amp;Fcy;&amp;ocy;&amp;tcy;&amp;ocy;&amp;gcy;&amp;rcy;&amp;acy;&amp;fcy;&amp;icy;&amp;yacy;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319136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 descr="&amp;Fcy;&amp;ocy;&amp;tcy;&amp;ocy;&amp;gcy;&amp;rcy;&amp;acy;&amp;fcy;&amp;icy;&amp;yacy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140968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397818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21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290"/>
            <a:ext cx="9144000" cy="721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1071546"/>
            <a:ext cx="7632848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alt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Основой театрального занятия является театрализованная игра. Театрализованная игра 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творческая игра. Она представляет собой разыгрывание в лицах литературных произведений ( сказок, рассказов, специально написанных инсценировок). </a:t>
            </a:r>
          </a:p>
          <a:p>
            <a:pPr algn="just"/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Герои литературных произведений становятся действующими лицами, а их приключения, события жизни, изменённые детской фантазией – сюжетом игры.</a:t>
            </a:r>
          </a:p>
        </p:txBody>
      </p:sp>
      <p:pic>
        <p:nvPicPr>
          <p:cNvPr id="4098" name="Picture 2" descr="C:\Users\user\Desktop\фото\teatr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6" y="4581128"/>
            <a:ext cx="3699726" cy="22768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9460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332656"/>
            <a:ext cx="7772400" cy="72008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В процессе театрализованных игр: 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340768"/>
            <a:ext cx="8640960" cy="5112568"/>
          </a:xfrm>
        </p:spPr>
        <p:txBody>
          <a:bodyPr>
            <a:normAutofit fontScale="77500" lnSpcReduction="20000"/>
          </a:bodyPr>
          <a:lstStyle/>
          <a:p>
            <a:pPr marL="514350" indent="-514350" algn="l">
              <a:buClrTx/>
              <a:buFont typeface="+mj-lt"/>
              <a:buAutoNum type="arabicPeriod"/>
            </a:pPr>
            <a:r>
              <a:rPr lang="ru-RU" sz="2600" dirty="0" smtClean="0">
                <a:solidFill>
                  <a:schemeClr val="tx1"/>
                </a:solidFill>
              </a:rPr>
              <a:t>Расширяются и углубляются знания детей об окружающем мире.</a:t>
            </a:r>
          </a:p>
          <a:p>
            <a:pPr marL="457200" indent="-457200" algn="l">
              <a:buClrTx/>
              <a:buAutoNum type="arabicPeriod"/>
            </a:pPr>
            <a:r>
              <a:rPr lang="ru-RU" sz="2600" dirty="0" smtClean="0">
                <a:solidFill>
                  <a:schemeClr val="tx1"/>
                </a:solidFill>
              </a:rPr>
              <a:t>Развиваются психические процессы: внимание, память, восприятие, воображение.</a:t>
            </a:r>
          </a:p>
          <a:p>
            <a:pPr marL="457200" indent="-457200" algn="l">
              <a:buClrTx/>
              <a:buAutoNum type="arabicPeriod"/>
            </a:pPr>
            <a:r>
              <a:rPr lang="ru-RU" sz="2600" dirty="0" smtClean="0">
                <a:solidFill>
                  <a:schemeClr val="tx1"/>
                </a:solidFill>
              </a:rPr>
              <a:t>Происходит развитие различных анализаторов: зрительного, слухового, речевого, двигательного.</a:t>
            </a:r>
          </a:p>
          <a:p>
            <a:pPr marL="514350" indent="-514350" algn="l">
              <a:buClrTx/>
              <a:buFont typeface="+mj-lt"/>
              <a:buAutoNum type="arabicPeriod" startAt="4"/>
            </a:pPr>
            <a:r>
              <a:rPr lang="ru-RU" sz="2600" dirty="0" smtClean="0">
                <a:solidFill>
                  <a:schemeClr val="tx1"/>
                </a:solidFill>
              </a:rPr>
              <a:t>Активизируются и совершенствуются словарный, строй речи, звукопроизношение, навыки связной речи, темп, выразительность речи, мелодико-интонационная сторона речи.</a:t>
            </a:r>
          </a:p>
          <a:p>
            <a:pPr marL="514350" indent="-514350" algn="l">
              <a:buClrTx/>
              <a:buFont typeface="+mj-lt"/>
              <a:buAutoNum type="arabicPeriod" startAt="5"/>
            </a:pPr>
            <a:r>
              <a:rPr lang="ru-RU" sz="2600" dirty="0" smtClean="0">
                <a:solidFill>
                  <a:schemeClr val="tx1"/>
                </a:solidFill>
              </a:rPr>
              <a:t>Совершенствуются моторика, координация, плавность, переключаемость, целенаправленность движений.</a:t>
            </a:r>
          </a:p>
          <a:p>
            <a:pPr marL="457200" indent="-457200" algn="l">
              <a:buClrTx/>
              <a:buAutoNum type="arabicPeriod" startAt="6"/>
            </a:pPr>
            <a:r>
              <a:rPr lang="ru-RU" sz="2600" dirty="0" smtClean="0">
                <a:solidFill>
                  <a:schemeClr val="tx1"/>
                </a:solidFill>
              </a:rPr>
              <a:t>Развивается эмоционально-волевая сфера, дети знакомятся с чувствами, настроением героев, осваивают способы их внешнего выражения.</a:t>
            </a:r>
          </a:p>
          <a:p>
            <a:pPr marL="514350" indent="-514350" algn="l">
              <a:buClrTx/>
              <a:buFont typeface="+mj-lt"/>
              <a:buAutoNum type="arabicPeriod" startAt="7"/>
            </a:pPr>
            <a:r>
              <a:rPr lang="ru-RU" sz="2600" dirty="0" smtClean="0">
                <a:solidFill>
                  <a:schemeClr val="tx1"/>
                </a:solidFill>
              </a:rPr>
              <a:t>Происходит коррекция поведения.</a:t>
            </a:r>
          </a:p>
          <a:p>
            <a:pPr marL="514350" indent="-514350" algn="l">
              <a:buClrTx/>
              <a:buFont typeface="+mj-lt"/>
              <a:buAutoNum type="arabicPeriod" startAt="8"/>
            </a:pPr>
            <a:r>
              <a:rPr lang="ru-RU" sz="2600" dirty="0" smtClean="0">
                <a:solidFill>
                  <a:schemeClr val="tx1"/>
                </a:solidFill>
              </a:rPr>
              <a:t>Развивается чувство коллективизма, ответственности друг за друга, формируется опыт нравственного поведения.</a:t>
            </a:r>
          </a:p>
          <a:p>
            <a:pPr marL="457200" indent="-457200" algn="l">
              <a:buClrTx/>
              <a:buAutoNum type="arabicPeriod" startAt="8"/>
            </a:pPr>
            <a:r>
              <a:rPr lang="ru-RU" sz="2600" dirty="0" smtClean="0">
                <a:solidFill>
                  <a:schemeClr val="tx1"/>
                </a:solidFill>
              </a:rPr>
              <a:t>Стимулируется развитие творческой, поисковой активности, самостоятельности.</a:t>
            </a:r>
          </a:p>
          <a:p>
            <a:pPr marL="457200" indent="-457200">
              <a:buAutoNum type="arabicPeriod" startAt="8"/>
            </a:pP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26621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0"/>
            <a:ext cx="8043890" cy="714381"/>
          </a:xfrm>
        </p:spPr>
        <p:txBody>
          <a:bodyPr>
            <a:no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Театрализованные игры: классификация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57158" y="714356"/>
            <a:ext cx="8429684" cy="4786346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Театрализованные игры дошкольников можно разделить на две основные группы: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режиссерские игры и игры-драматизации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857364"/>
            <a:ext cx="8572560" cy="5000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76672"/>
            <a:ext cx="7772400" cy="1656184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Виды режиссерских игр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03648" y="1268761"/>
            <a:ext cx="6417734" cy="2376263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определяются в соответствии с разнообразием театров, используемых в детском саду: настольный, плоскостной, объемный, кукольный (</a:t>
            </a:r>
            <a:r>
              <a:rPr lang="ru-RU" sz="2800" dirty="0" err="1" smtClean="0">
                <a:solidFill>
                  <a:schemeClr val="tx1"/>
                </a:solidFill>
              </a:rPr>
              <a:t>би-ба-бо</a:t>
            </a:r>
            <a:r>
              <a:rPr lang="ru-RU" sz="2800" dirty="0" smtClean="0">
                <a:solidFill>
                  <a:schemeClr val="tx1"/>
                </a:solidFill>
              </a:rPr>
              <a:t>, пальчиковый и т.д.)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581128"/>
            <a:ext cx="2843092" cy="2136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Объект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4293096"/>
            <a:ext cx="1944216" cy="1944216"/>
          </a:xfrm>
          <a:prstGeom prst="rect">
            <a:avLst/>
          </a:prstGeom>
        </p:spPr>
      </p:pic>
      <p:pic>
        <p:nvPicPr>
          <p:cNvPr id="6" name="Picture 4" descr="C:\Users\user\Desktop\фото\DSC0331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41204"/>
            <a:ext cx="1836000" cy="244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28823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908720"/>
            <a:ext cx="7772400" cy="864096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Видами драматизации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являются: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1772816"/>
            <a:ext cx="8136903" cy="3672408"/>
          </a:xfrm>
        </p:spPr>
        <p:txBody>
          <a:bodyPr>
            <a:no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Игры-имитации образов животных, людей, литературных персонажей;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Ролевые диалоги на основе текста;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Инсценировки произведений;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Постановки спектаклей по одному или нескольким произведениям;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Игры-импровизации с разыгрыванием сюжета (или нескольких сюжетов) без предварительной подготовки.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8595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910</TotalTime>
  <Words>585</Words>
  <Application>Microsoft Office PowerPoint</Application>
  <PresentationFormat>Экран (4:3)</PresentationFormat>
  <Paragraphs>57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Волна</vt:lpstr>
      <vt:lpstr>Театрализованная деятельность детей в ДОУ</vt:lpstr>
      <vt:lpstr>Слайд 2</vt:lpstr>
      <vt:lpstr>Вся жизнь детей насыщена игрой. Каждый ребенок хочет сыграть свою роль. Научить ребенка играть, брать на себя роль и действовать, вместе с тем помогая ему приобретать жизненный опыт - все это помогает осуществить театр.</vt:lpstr>
      <vt:lpstr>Слайд 4</vt:lpstr>
      <vt:lpstr>Слайд 5</vt:lpstr>
      <vt:lpstr>В процессе театрализованных игр: </vt:lpstr>
      <vt:lpstr>Театрализованные игры: классификация </vt:lpstr>
      <vt:lpstr>Виды режиссерских игр</vt:lpstr>
      <vt:lpstr>Видами драматизации являются:</vt:lpstr>
      <vt:lpstr>Слайд 10</vt:lpstr>
      <vt:lpstr>Необходимые условия при организации театрализованной деятельности</vt:lpstr>
      <vt:lpstr>ОСНОВНЫЕ НАПРАВЛЕНИЯ РАЗВИТИЯ ТЕАТРАЛИЗОВАННОЙ ИГРЫ СОСТОЯТ В ПОСТЕПЕННОМ ПЕРЕХОДЕ РЕБЕНКА: </vt:lpstr>
      <vt:lpstr>Роль педагога в организации и проведении театрализованных игр:</vt:lpstr>
      <vt:lpstr> Спасибо за внимание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Театрализованная деятельность в ДОУ</dc:title>
  <dc:creator>user</dc:creator>
  <cp:lastModifiedBy>RePack by SPecialiST</cp:lastModifiedBy>
  <cp:revision>94</cp:revision>
  <dcterms:created xsi:type="dcterms:W3CDTF">2015-01-14T13:05:58Z</dcterms:created>
  <dcterms:modified xsi:type="dcterms:W3CDTF">2019-05-03T16:43:06Z</dcterms:modified>
</cp:coreProperties>
</file>