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32"/>
  </p:handoutMasterIdLst>
  <p:sldIdLst>
    <p:sldId id="273" r:id="rId2"/>
    <p:sldId id="278" r:id="rId3"/>
    <p:sldId id="276" r:id="rId4"/>
    <p:sldId id="277" r:id="rId5"/>
    <p:sldId id="300" r:id="rId6"/>
    <p:sldId id="307" r:id="rId7"/>
    <p:sldId id="308" r:id="rId8"/>
    <p:sldId id="260" r:id="rId9"/>
    <p:sldId id="288" r:id="rId10"/>
    <p:sldId id="313" r:id="rId11"/>
    <p:sldId id="290" r:id="rId12"/>
    <p:sldId id="272" r:id="rId13"/>
    <p:sldId id="314" r:id="rId14"/>
    <p:sldId id="289" r:id="rId15"/>
    <p:sldId id="281" r:id="rId16"/>
    <p:sldId id="257" r:id="rId17"/>
    <p:sldId id="284" r:id="rId18"/>
    <p:sldId id="262" r:id="rId19"/>
    <p:sldId id="274" r:id="rId20"/>
    <p:sldId id="315" r:id="rId21"/>
    <p:sldId id="309" r:id="rId22"/>
    <p:sldId id="310" r:id="rId23"/>
    <p:sldId id="271" r:id="rId24"/>
    <p:sldId id="298" r:id="rId25"/>
    <p:sldId id="299" r:id="rId26"/>
    <p:sldId id="295" r:id="rId27"/>
    <p:sldId id="291" r:id="rId28"/>
    <p:sldId id="302" r:id="rId29"/>
    <p:sldId id="296" r:id="rId30"/>
    <p:sldId id="29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33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60"/>
  </p:normalViewPr>
  <p:slideViewPr>
    <p:cSldViewPr>
      <p:cViewPr>
        <p:scale>
          <a:sx n="71" d="100"/>
          <a:sy n="71" d="100"/>
        </p:scale>
        <p:origin x="-13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0797C-C1E7-4CB4-9D71-8D38BF4AA0E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F237C-A2C2-4AB3-AFF6-419CF4E5D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hyperlink" Target="http://nsportal.ru/detskiy-sad/raznoe/2010/08/12/psikhologo-pedagogicheskaya-programma-shkola-malenkikh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G:\занятия жд\1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7300941" cy="451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959270" y="0"/>
            <a:ext cx="184731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1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24366" cy="6858000"/>
          </a:xfrm>
          <a:prstGeom prst="rect">
            <a:avLst/>
          </a:prstGeom>
        </p:spPr>
      </p:pic>
      <p:pic>
        <p:nvPicPr>
          <p:cNvPr id="2" name="Рисунок 1" descr="DSCN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714356"/>
            <a:ext cx="3929090" cy="2946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SCN119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2285992"/>
            <a:ext cx="4214842" cy="3161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48" y="3643314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«Быть примерным пассажиром</a:t>
            </a:r>
          </a:p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разрешается»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1142984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«Мы – будущие железнодорожники»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11" name="Рисунок 10" descr="DSCN18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642918"/>
            <a:ext cx="4000496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N166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607199"/>
            <a:ext cx="3786182" cy="28396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Рисунок 14" descr="DSCN180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3286124"/>
            <a:ext cx="3690963" cy="27682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 descr="DSCN166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85786" y="3286124"/>
            <a:ext cx="3905245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7" name="Рисунок 6" descr="DSCN16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500042"/>
            <a:ext cx="371477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SCN178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428604"/>
            <a:ext cx="4000528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SAM_632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6" y="3286124"/>
            <a:ext cx="4540250" cy="27146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5572132" y="3500438"/>
            <a:ext cx="29204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Творческая деятельность</a:t>
            </a:r>
            <a:endParaRPr lang="ru-RU" sz="3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80366" y="0"/>
            <a:ext cx="9224366" cy="6858000"/>
          </a:xfrm>
          <a:prstGeom prst="rect">
            <a:avLst/>
          </a:prstGeom>
        </p:spPr>
      </p:pic>
      <p:pic>
        <p:nvPicPr>
          <p:cNvPr id="3" name="Рисунок 2" descr="DSCN18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642918"/>
            <a:ext cx="3786214" cy="2839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SCN18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571480"/>
            <a:ext cx="3929058" cy="2946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N181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3214686"/>
            <a:ext cx="3960388" cy="2857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N182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4876" y="3286124"/>
            <a:ext cx="3643338" cy="2732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4" name="Рисунок 3" descr="DSCN203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500042"/>
            <a:ext cx="4000496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DSCN146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571480"/>
            <a:ext cx="3929058" cy="2946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N118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3438" y="3429000"/>
            <a:ext cx="3786214" cy="2839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857224" y="1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Конструктивная       деятельность</a:t>
            </a:r>
            <a:endParaRPr lang="ru-RU" sz="28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DSCN038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85786" y="3357562"/>
            <a:ext cx="3857652" cy="2893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3" name="Рисунок 2" descr="DSC_01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571480"/>
            <a:ext cx="4071934" cy="27074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_DSC819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571480"/>
            <a:ext cx="3563354" cy="4364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_008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6" y="3429380"/>
            <a:ext cx="4143404" cy="27549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5" name="Рисунок 4" descr="SAM_63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3286124"/>
            <a:ext cx="4643470" cy="28128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SAM_63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642918"/>
            <a:ext cx="4572033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429256" y="642918"/>
            <a:ext cx="33345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928670"/>
            <a:ext cx="27433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ИКТ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N161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86380" y="2500306"/>
            <a:ext cx="3595681" cy="26967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2" name="Рисунок 1" descr="DSCN14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500042"/>
            <a:ext cx="3929059" cy="2946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DSCN16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571480"/>
            <a:ext cx="3643338" cy="2732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DSCN023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6" y="3357562"/>
            <a:ext cx="3929090" cy="2946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143108" y="0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Педагогический                диалог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N171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3438" y="3286124"/>
            <a:ext cx="3857652" cy="2893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4" name="Рисунок 3" descr="DSCN149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4717857" y="1068565"/>
            <a:ext cx="3976683" cy="2982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DSCN16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642918"/>
            <a:ext cx="3905245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N160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57224" y="3429000"/>
            <a:ext cx="3786214" cy="2953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714877" y="4572008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Интерактивные </a:t>
            </a:r>
          </a:p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6" name="Рисунок 5" descr="DSCN20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571480"/>
            <a:ext cx="3857652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DSCN20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786" y="500042"/>
            <a:ext cx="3905277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072066" y="3929066"/>
            <a:ext cx="3330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Работа в тетрадях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SCN20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2910" y="3429000"/>
            <a:ext cx="4024309" cy="301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1429755933_dsc_319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71538" y="1428736"/>
            <a:ext cx="3786214" cy="5143512"/>
          </a:xfrm>
          <a:prstGeom prst="roundRect">
            <a:avLst>
              <a:gd name="adj" fmla="val 16667"/>
            </a:avLst>
          </a:prstGeom>
          <a:ln w="28575">
            <a:solidFill>
              <a:srgbClr val="0000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786314" y="1428736"/>
            <a:ext cx="414340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9933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Жилина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Татьяна Викторовна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 первой квалификационной категории </a:t>
            </a:r>
            <a:endParaRPr lang="ru-RU" dirty="0" smtClean="0">
              <a:solidFill>
                <a:srgbClr val="0000FF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3071810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1071547"/>
            <a:ext cx="364333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 ты, человек, ты сильный и смелый,</a:t>
            </a:r>
            <a:b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Судьбою дорогу железную сделай.</a:t>
            </a:r>
            <a:b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Иди против ветра, на месте не стой,</a:t>
            </a:r>
            <a:b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Достойная смена идет за тобой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6198990"/>
            <a:ext cx="3214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Руководитель центра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2436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728" y="785794"/>
            <a:ext cx="6655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Программно-методическое обеспечение работы центра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ранней профориентации 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«Веселый паровозик»</a:t>
            </a:r>
            <a:endParaRPr lang="ru-RU" sz="2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643050"/>
            <a:ext cx="811405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ООПДО в детском саду №230 ОАО «РЖД»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Комплексная образовательная программа дошкольного образования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«Детство»/ Т.И Бабаева, А.И Гогоберидзе, О.В Солнцева и др. – СПб.: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ООО «Издательство «Детство Пресс», 2016  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Методическая разработка «Мы будущие железнодорожники» Т.Н. 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Сташковой и         Л.Н. </a:t>
            </a:r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Шеболдиной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М.,  «Гном», 2007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Раскраски-подсказки авторы </a:t>
            </a:r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Шеболдина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Л.Н. и Сташкова Т.Н. 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«Железная дорога» и тетради развивающих занятий по ознакомлению     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малышей с магистралью, М.: Ритм, 2008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      Авторские </a:t>
            </a:r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о железной дороге,  авторы </a:t>
            </a:r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Шеболдина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Л.Н. и 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Сташкова Т.Н., 2008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Хрестоматия «В гостях у королевы Магистрали» (стихи, сказки, песни, загадки, считалки  о железной дороге). Составлена </a:t>
            </a:r>
            <a:r>
              <a:rPr lang="ru-RU" sz="1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Шеболдина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Л.Н. и Сташкова Т.Н.. 2008г.</a:t>
            </a:r>
          </a:p>
          <a:p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b="1" dirty="0">
              <a:solidFill>
                <a:srgbClr val="0000FF"/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 flipH="1">
            <a:off x="857224" y="1714488"/>
            <a:ext cx="285752" cy="285752"/>
          </a:xfrm>
          <a:prstGeom prst="star4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 flipH="1">
            <a:off x="857224" y="2000240"/>
            <a:ext cx="214314" cy="214314"/>
          </a:xfrm>
          <a:prstGeom prst="star4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flipH="1">
            <a:off x="857224" y="2714620"/>
            <a:ext cx="214314" cy="214314"/>
          </a:xfrm>
          <a:prstGeom prst="star4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 flipH="1">
            <a:off x="857224" y="3143248"/>
            <a:ext cx="214314" cy="214314"/>
          </a:xfrm>
          <a:prstGeom prst="star4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 flipH="1">
            <a:off x="857224" y="3929066"/>
            <a:ext cx="214314" cy="214314"/>
          </a:xfrm>
          <a:prstGeom prst="star4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 flipH="1" flipV="1">
            <a:off x="857224" y="4357694"/>
            <a:ext cx="214314" cy="204790"/>
          </a:xfrm>
          <a:prstGeom prst="star4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642918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Оснащение центра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027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488" y="2000240"/>
            <a:ext cx="314327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0298" y="1142984"/>
            <a:ext cx="2877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Направления деятельности</a:t>
            </a:r>
            <a:endParaRPr lang="ru-RU" dirty="0"/>
          </a:p>
        </p:txBody>
      </p:sp>
      <p:sp>
        <p:nvSpPr>
          <p:cNvPr id="4" name="Пятно 2 3"/>
          <p:cNvSpPr/>
          <p:nvPr/>
        </p:nvSpPr>
        <p:spPr>
          <a:xfrm rot="866898">
            <a:off x="3377858" y="3661328"/>
            <a:ext cx="264320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5715008" y="1428736"/>
            <a:ext cx="264320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 rot="1650337">
            <a:off x="730062" y="3303558"/>
            <a:ext cx="264320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 rot="1348172">
            <a:off x="795310" y="1509698"/>
            <a:ext cx="264320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6143636" y="3071810"/>
            <a:ext cx="2643206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5" name="Рисунок 4" descr="DSC_02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500042"/>
            <a:ext cx="7786710" cy="51773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714356"/>
            <a:ext cx="77867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Целевые ориентиры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азвитие эмоционально-положительного отношения к человеку труда;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формирование представлений о необходимости трудовой деятельности в жизни людей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азвитие познавательной активности, интереса к профессиям взрослых;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обобщенных представлений о структуре трудового процесса,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понимание взаимосвязи между компонентами трудовой деятельности;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воспитание бережного отношения к труду взрослых и результатам их труда;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формирование у детей желания научиться выполнять трудовые действия представителей разных профессий;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-возросший интерес детей к железнодорожным профессиям.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гордятся работой своих родителей, понимают важность их труда. </a:t>
            </a:r>
            <a:endParaRPr lang="ru-RU" sz="1600" b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выражают желание, когда вырастут, стать такими,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их родители, и пойти работать на железную дорогу.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85728"/>
            <a:ext cx="500066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571472" y="1285860"/>
            <a:ext cx="8072494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000" b="1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50" dirty="0" smtClean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14348" y="2357430"/>
            <a:ext cx="80010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технологии (</a:t>
            </a:r>
            <a:r>
              <a:rPr lang="ru-RU" sz="20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гимнастика, пальчиковая гимнастика, подвижная и спортивная игра,</a:t>
            </a:r>
          </a:p>
          <a:p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Технология проектной деятельности</a:t>
            </a:r>
            <a:endParaRPr lang="ru-RU" sz="20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Информационно-коммуникативные технологии</a:t>
            </a:r>
            <a:endParaRPr lang="ru-RU" sz="20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(Интерактивные игры,  презентации, слайд-шоу,   прослушивание аудиозаписей )</a:t>
            </a:r>
          </a:p>
          <a:p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24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(Образовательные ситуации, проблемные ситуации, игровые ситуации,  ситуации провокации, интеграция ОО)</a:t>
            </a:r>
            <a:endParaRPr lang="ru-RU" i="1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Технологии развивающего обучения</a:t>
            </a:r>
            <a:endParaRPr lang="ru-RU" sz="2000" dirty="0" smtClean="0">
              <a:solidFill>
                <a:srgbClr val="FF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0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, мнемотехника, ТРИЗ</a:t>
            </a:r>
            <a:r>
              <a:rPr lang="ru-RU" sz="1600" b="1" i="1" dirty="0" smtClean="0">
                <a:solidFill>
                  <a:srgbClr val="FF00FF"/>
                </a:solidFill>
              </a:rPr>
              <a:t>)</a:t>
            </a: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1"/>
            <a:ext cx="8143932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i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Педагогические технологии, используемые 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аботе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центра  по ранней профориентации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«Веселый паровозик»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0034" y="1142780"/>
            <a:ext cx="7929450" cy="5434910"/>
            <a:chOff x="1172" y="2088"/>
            <a:chExt cx="8866" cy="8990"/>
          </a:xfrm>
        </p:grpSpPr>
        <p:sp>
          <p:nvSpPr>
            <p:cNvPr id="93189" name="AutoShape 5"/>
            <p:cNvSpPr>
              <a:spLocks noChangeArrowheads="1"/>
            </p:cNvSpPr>
            <p:nvPr/>
          </p:nvSpPr>
          <p:spPr bwMode="auto">
            <a:xfrm>
              <a:off x="3168" y="2088"/>
              <a:ext cx="5273" cy="1773"/>
            </a:xfrm>
            <a:prstGeom prst="horizontalScroll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i="1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Интеграция </a:t>
              </a:r>
              <a:r>
                <a:rPr lang="ru-RU" i="1" dirty="0" smtClean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центра ранней профориентации «Веселый паровозик»</a:t>
              </a:r>
              <a:endParaRPr lang="ru-RU" i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192" name="AutoShape 8"/>
            <p:cNvSpPr>
              <a:spLocks noChangeArrowheads="1"/>
            </p:cNvSpPr>
            <p:nvPr/>
          </p:nvSpPr>
          <p:spPr bwMode="auto">
            <a:xfrm>
              <a:off x="1172" y="3979"/>
              <a:ext cx="4872" cy="7090"/>
            </a:xfrm>
            <a:prstGeom prst="verticalScroll">
              <a:avLst/>
            </a:prstGeom>
            <a:solidFill>
              <a:srgbClr val="FFFF00"/>
            </a:solidFill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ru-RU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Центры активности:</a:t>
              </a:r>
            </a:p>
            <a:p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1. Ц.М.Т. «Веселые нотки» 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2. Ц.К. «Мастерская 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Самоделкина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3. Ц.Р.И «Сказки Фиолетового леса»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4.Ц.К.К. «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Почитайка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5 Ц.Р. «Риторик»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6. Ц.Д.А. «Юные олимпийцы»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7. Театральная студия «В гостях у сказки»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8. Ц.П.О. «Мы разные, но мы вместе»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9. Детская телестудия</a:t>
              </a:r>
            </a:p>
            <a:p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 «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Информ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. 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Аюна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. </a:t>
              </a:r>
              <a:r>
                <a:rPr lang="en-US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ru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10.Ц.Э.О.Д. «Росинка»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12. Центр экспериментирования «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Знайка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» 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13. Ц.Р.П.О. «Веселый паровозик»</a:t>
              </a:r>
              <a:b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</a:b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14. Ц.ЭОР. «</a:t>
              </a:r>
              <a:r>
                <a:rPr lang="ru-RU" sz="1400" i="1" dirty="0" err="1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Фиксики</a:t>
              </a:r>
              <a:r>
                <a:rPr lang="ru-RU" sz="1400" i="1" dirty="0" smtClean="0">
                  <a:ln w="18415" cmpd="sng">
                    <a:noFill/>
                    <a:prstDash val="solid"/>
                  </a:ln>
                  <a:solidFill>
                    <a:srgbClr val="0000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» </a:t>
              </a:r>
              <a:endParaRPr lang="ru-RU" sz="1400" dirty="0">
                <a:ln w="18415" cmpd="sng">
                  <a:noFill/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193" name="AutoShape 9"/>
            <p:cNvSpPr>
              <a:spLocks noChangeArrowheads="1"/>
            </p:cNvSpPr>
            <p:nvPr/>
          </p:nvSpPr>
          <p:spPr bwMode="auto">
            <a:xfrm>
              <a:off x="6363" y="3861"/>
              <a:ext cx="3356" cy="2446"/>
            </a:xfrm>
            <a:prstGeom prst="wave">
              <a:avLst/>
            </a:prstGeom>
            <a:ln>
              <a:solidFill>
                <a:srgbClr val="FFFF00"/>
              </a:solidFill>
              <a:headEnd/>
              <a:tailEnd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i="1" dirty="0" smtClean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Взаимодействие с воспитателями возрастных групп</a:t>
              </a:r>
              <a:endParaRPr lang="ru-RU" i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194" name="AutoShape 10"/>
            <p:cNvSpPr>
              <a:spLocks noChangeArrowheads="1"/>
            </p:cNvSpPr>
            <p:nvPr/>
          </p:nvSpPr>
          <p:spPr bwMode="auto">
            <a:xfrm>
              <a:off x="6363" y="6107"/>
              <a:ext cx="3514" cy="2482"/>
            </a:xfrm>
            <a:prstGeom prst="wave">
              <a:avLst/>
            </a:prstGeom>
            <a:ln>
              <a:solidFill>
                <a:srgbClr val="FFFF00"/>
              </a:solidFill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i="1" dirty="0" smtClean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Взаимодействие с родителями</a:t>
              </a:r>
              <a:endParaRPr lang="ru-RU" i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195" name="AutoShape 11"/>
            <p:cNvSpPr>
              <a:spLocks noChangeArrowheads="1"/>
            </p:cNvSpPr>
            <p:nvPr/>
          </p:nvSpPr>
          <p:spPr bwMode="auto">
            <a:xfrm rot="19572334">
              <a:off x="8782" y="3560"/>
              <a:ext cx="267" cy="662"/>
            </a:xfrm>
            <a:prstGeom prst="downArrow">
              <a:avLst>
                <a:gd name="adj1" fmla="val 50000"/>
                <a:gd name="adj2" fmla="val 43750"/>
              </a:avLst>
            </a:prstGeom>
            <a:solidFill>
              <a:srgbClr val="FFFF0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97" name="AutoShape 13"/>
            <p:cNvSpPr>
              <a:spLocks noChangeArrowheads="1"/>
            </p:cNvSpPr>
            <p:nvPr/>
          </p:nvSpPr>
          <p:spPr bwMode="auto">
            <a:xfrm>
              <a:off x="6603" y="8706"/>
              <a:ext cx="3435" cy="2372"/>
            </a:xfrm>
            <a:prstGeom prst="wave">
              <a:avLst/>
            </a:prstGeom>
            <a:ln>
              <a:solidFill>
                <a:srgbClr val="FFFF00"/>
              </a:solidFill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i="1" dirty="0" smtClean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Взаимодействие с социальными партнерами</a:t>
              </a:r>
              <a:endParaRPr lang="ru-RU" i="1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AutoShape 11"/>
          <p:cNvSpPr>
            <a:spLocks noChangeArrowheads="1"/>
          </p:cNvSpPr>
          <p:nvPr/>
        </p:nvSpPr>
        <p:spPr bwMode="auto">
          <a:xfrm rot="14353052">
            <a:off x="4727711" y="2827778"/>
            <a:ext cx="202071" cy="477325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26" name="AutoShape 11"/>
          <p:cNvSpPr>
            <a:spLocks noChangeArrowheads="1"/>
          </p:cNvSpPr>
          <p:nvPr/>
        </p:nvSpPr>
        <p:spPr bwMode="auto">
          <a:xfrm rot="16200000">
            <a:off x="4668802" y="3832264"/>
            <a:ext cx="235026" cy="571505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AutoShape 11"/>
          <p:cNvSpPr>
            <a:spLocks noChangeArrowheads="1"/>
          </p:cNvSpPr>
          <p:nvPr/>
        </p:nvSpPr>
        <p:spPr bwMode="auto">
          <a:xfrm rot="16885138">
            <a:off x="4729746" y="5270226"/>
            <a:ext cx="256011" cy="531337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7429520" y="3571876"/>
            <a:ext cx="214313" cy="401789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7643835" y="5072074"/>
            <a:ext cx="214314" cy="401789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 rot="1606843">
            <a:off x="1946506" y="1817901"/>
            <a:ext cx="250325" cy="455314"/>
          </a:xfrm>
          <a:prstGeom prst="downArrow">
            <a:avLst>
              <a:gd name="adj1" fmla="val 50000"/>
              <a:gd name="adj2" fmla="val 43750"/>
            </a:avLst>
          </a:prstGeom>
          <a:solidFill>
            <a:srgbClr val="FFFF00"/>
          </a:solidFill>
          <a:ln w="19050">
            <a:solidFill>
              <a:schemeClr val="hlink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амка паровозикjp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N131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0"/>
            <a:ext cx="3786214" cy="3268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 Методическая разработка «Мы будущие железнодорожники» Т.Н. Сташковой и Л.Н. </a:t>
            </a:r>
            <a:r>
              <a:rPr lang="ru-RU" dirty="0" err="1" smtClean="0"/>
              <a:t>Шеболдиной</a:t>
            </a:r>
            <a:r>
              <a:rPr lang="ru-RU" dirty="0" smtClean="0"/>
              <a:t>, М.,  «Гном», 2007</a:t>
            </a:r>
          </a:p>
          <a:p>
            <a:r>
              <a:rPr lang="ru-RU" dirty="0" smtClean="0"/>
              <a:t>2. Раскраски-подсказки авторы </a:t>
            </a:r>
            <a:r>
              <a:rPr lang="ru-RU" dirty="0" err="1" smtClean="0"/>
              <a:t>Шеболдина</a:t>
            </a:r>
            <a:r>
              <a:rPr lang="ru-RU" dirty="0" smtClean="0"/>
              <a:t> Л.Н. и Сташкова Т.Н. «</a:t>
            </a:r>
            <a:r>
              <a:rPr lang="ru-RU" b="1" dirty="0" smtClean="0">
                <a:hlinkClick r:id="rId2"/>
              </a:rPr>
              <a:t>Железная дорога</a:t>
            </a:r>
            <a:r>
              <a:rPr lang="ru-RU" dirty="0" smtClean="0"/>
              <a:t>» и тетради развивающих занятий по ознакомлению малышей с магистралью, М.: Ритм, 2008</a:t>
            </a:r>
          </a:p>
          <a:p>
            <a:r>
              <a:rPr lang="ru-RU" dirty="0" smtClean="0"/>
              <a:t>3.  Авторские </a:t>
            </a:r>
            <a:r>
              <a:rPr lang="ru-RU" b="1" dirty="0" err="1" smtClean="0">
                <a:hlinkClick r:id="rId2"/>
              </a:rPr>
              <a:t>пазлы</a:t>
            </a:r>
            <a:r>
              <a:rPr lang="ru-RU" dirty="0" smtClean="0"/>
              <a:t> о железной дороге,  авторы </a:t>
            </a:r>
            <a:r>
              <a:rPr lang="ru-RU" dirty="0" err="1" smtClean="0"/>
              <a:t>Шеболдина</a:t>
            </a:r>
            <a:r>
              <a:rPr lang="ru-RU" dirty="0" smtClean="0"/>
              <a:t> Л.Н. и Сташкова Т.Н., 2008</a:t>
            </a:r>
          </a:p>
          <a:p>
            <a:r>
              <a:rPr lang="ru-RU" dirty="0" smtClean="0"/>
              <a:t>4. Хрестоматия «В гостях у королевы Магистрали» (стихи, сказки, песни, загадки, считалки  о железной дороге). Составлена </a:t>
            </a:r>
            <a:r>
              <a:rPr lang="ru-RU" dirty="0" err="1" smtClean="0"/>
              <a:t>Шеболдина</a:t>
            </a:r>
            <a:r>
              <a:rPr lang="ru-RU" dirty="0" smtClean="0"/>
              <a:t> Л.Н. и Сташкова Т.Н.. 2008г.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N19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00430" y="2357430"/>
            <a:ext cx="3714744" cy="2786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" y="15240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90790" y="0"/>
            <a:ext cx="696241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Перспективный план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500042"/>
            <a:ext cx="8045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младшая группа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Расширение ориентирования в окружающем пространстве.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Знакомство с  понятием «железная дорога», «поезд», с работой машиниста.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285860"/>
            <a:ext cx="75766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группа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Совершенствование ориентирования в окружающем пространстве.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Знакомство с различными видами железнодорожного транспорта,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их 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особеностями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 Расширение знаний о железнодорожном вокзале, железной дороге, элементарных правилах поведения на железной дороге.  Игры на развитие внимания и мышления. Целевые прогулки на железнодорожный вокзал</a:t>
            </a:r>
            <a:r>
              <a:rPr lang="ru-RU" b="1" dirty="0" smtClean="0">
                <a:solidFill>
                  <a:srgbClr val="0000FF"/>
                </a:solidFill>
              </a:rPr>
              <a:t>.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3214686"/>
            <a:ext cx="77727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Подведение к осознанию необходимости соблюдения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 поведения на железной дороге. Правила для пассажиров поездов. Работа семафора.  Движение поездов и электричек.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внимание и мышление. Целевые прогулки на железную дорогу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4643446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Соблюдение правил поведения на железной дороге.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Правила поведения для пассажиров. Работа семафора. Работа машиниста. Работа регулировщика. Знакомство с понятием  «переезд». Игры на закрепление правил поведения на железнодорожном транспорте.. Игры на развитие внимания и мышления.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Целевыепрогулки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на железнодорожный вокзал.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1071547"/>
            <a:ext cx="764386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становление у детей устойчивого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интереса к профессиям  железнодорожников.</a:t>
            </a:r>
            <a:endParaRPr lang="ru-RU" sz="24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Изображение 62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85852" y="1928802"/>
            <a:ext cx="6314165" cy="4688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амка паровозикjp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17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571480"/>
            <a:ext cx="3857652" cy="28932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 descr="DSCN20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3500438"/>
            <a:ext cx="3833807" cy="2875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:\БЛАНК горизонталь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474344"/>
            <a:ext cx="77153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sz="2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системы знаний детей о видах железнодорожного транспорта и разнообразии железнодорожных профессий.</a:t>
            </a:r>
            <a:endParaRPr lang="ru-RU" sz="2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элементарных представлений об общественной значимости той или иной железнодорожной профессии.</a:t>
            </a:r>
            <a:endParaRPr lang="ru-RU" sz="2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Активизация мотивационных и волевых процессов детей, непосредственно влияющих на эффективное формирование эмоционально-положительного отношения к профессиям железнодорожников.</a:t>
            </a:r>
            <a:endParaRPr lang="ru-RU" sz="2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Взаимодействие  детского сада и семьи для создания 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оптимальных условий сознательного выбора будущей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железнодорожной специальности детей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2" name="Рисунок 1" descr="DSC026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3092849">
            <a:off x="673078" y="2012480"/>
            <a:ext cx="2337203" cy="17529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DSC026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4416637">
            <a:off x="2430730" y="1109072"/>
            <a:ext cx="2214566" cy="166092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SC0262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6414101">
            <a:off x="4366918" y="1184983"/>
            <a:ext cx="2215486" cy="166161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0263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7370935">
            <a:off x="6066349" y="1957811"/>
            <a:ext cx="2416927" cy="18126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2643174" y="3643314"/>
            <a:ext cx="421484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Герои центра ранней профориентации</a:t>
            </a:r>
          </a:p>
          <a:p>
            <a:pPr algn="ctr"/>
            <a:r>
              <a:rPr lang="ru-RU" sz="2800" b="1" i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«Веселый паровозик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286116" y="1857364"/>
            <a:ext cx="221457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6248" y="1285860"/>
            <a:ext cx="171451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FF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9933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FF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428868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Интеграция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образовательных областей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207167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85786" y="1928802"/>
            <a:ext cx="2643206" cy="150019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15008" y="1714488"/>
            <a:ext cx="2643206" cy="17145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071802" y="785794"/>
            <a:ext cx="2928958" cy="157163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57356" y="3357562"/>
            <a:ext cx="2928958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000628" y="3429000"/>
            <a:ext cx="2714644" cy="17859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80366" y="0"/>
            <a:ext cx="9224366" cy="6858000"/>
          </a:xfrm>
          <a:prstGeom prst="rect">
            <a:avLst/>
          </a:prstGeom>
        </p:spPr>
      </p:pic>
      <p:pic>
        <p:nvPicPr>
          <p:cNvPr id="2" name="Рисунок 1" descr="DSC_024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57818" y="1785926"/>
            <a:ext cx="3118702" cy="21538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SAM_381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857488" y="3286124"/>
            <a:ext cx="3307189" cy="22895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SAM_631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1643050"/>
            <a:ext cx="2786082" cy="2048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28728" y="714356"/>
            <a:ext cx="6858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образовательного пространства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135729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5" y="1214422"/>
            <a:ext cx="135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14744" y="2857496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2557745">
            <a:off x="3095175" y="1084175"/>
            <a:ext cx="167567" cy="556337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214810" y="1214422"/>
            <a:ext cx="357190" cy="172376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9201492">
            <a:off x="5505224" y="1141335"/>
            <a:ext cx="174735" cy="494509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224366" cy="6858000"/>
          </a:xfrm>
          <a:prstGeom prst="rect">
            <a:avLst/>
          </a:prstGeom>
        </p:spPr>
      </p:pic>
      <p:pic>
        <p:nvPicPr>
          <p:cNvPr id="2" name="Рисунок 1" descr="DSC_01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571480"/>
            <a:ext cx="3940521" cy="2620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IMG865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3214686"/>
            <a:ext cx="4000528" cy="3000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DSCN172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643438" y="500042"/>
            <a:ext cx="3762369" cy="2875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86314" y="3714752"/>
            <a:ext cx="3686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Экскурсия в музей</a:t>
            </a:r>
          </a:p>
          <a:p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«Мы –будущие железнодорожники»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etskie_27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80366" y="0"/>
            <a:ext cx="922436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00562" y="857233"/>
            <a:ext cx="3847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поезде»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DSCN007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1" y="785794"/>
            <a:ext cx="4143404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DSC0236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43372" y="2285992"/>
            <a:ext cx="4214842" cy="3161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142976" y="3643314"/>
            <a:ext cx="3171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«Машинисты»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</TotalTime>
  <Words>560</Words>
  <PresentationFormat>Экран (4:3)</PresentationFormat>
  <Paragraphs>159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2019-05-03T10:05:19Z</dcterms:modified>
</cp:coreProperties>
</file>