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21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7201" y="1794934"/>
            <a:ext cx="5723468" cy="257016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Исследование здорового образа жизни школьников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7200" y="4941168"/>
            <a:ext cx="5712179" cy="319454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931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397957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6381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Book Antiqua" panose="02040602050305030304" pitchFamily="18" charset="0"/>
              </a:rPr>
              <a:t>Здоровый образ жизни</a:t>
            </a:r>
            <a:br>
              <a:rPr lang="ru-RU" dirty="0">
                <a:latin typeface="Book Antiqua" panose="02040602050305030304" pitchFamily="18" charset="0"/>
              </a:rPr>
            </a:br>
            <a:endParaRPr lang="ru-RU" dirty="0"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620688"/>
            <a:ext cx="7920880" cy="59046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Здоровый 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 жизни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это активное состояние. Здоровый образ жизни требует от человека волевых усилий и осмысления поступков, прогнозирования последствий, как для себя лично, так и для других людей, в том числе возможного потомства. Здоровый образ жизни зависит от того: соблюдает ли человек факторы сохранения здоровья, исключает ли человек из своей жизни факторы риска и обладает ли человек:</a:t>
            </a:r>
          </a:p>
          <a:p>
            <a:r>
              <a:rPr lang="ru-RU" sz="16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Нравственным здоровьем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характеризующим духовность человека - систему ценностей, установок и мотивов поведения человека в обществе.</a:t>
            </a:r>
          </a:p>
          <a:p>
            <a:r>
              <a:rPr lang="ru-RU" sz="16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Физическим здоровьем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уровень развития функциональных возможностей органов и систем организма.</a:t>
            </a:r>
          </a:p>
          <a:p>
            <a:r>
              <a:rPr lang="ru-RU" sz="16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Психическим здоровьем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состояние психики человека, его сознание, мышление, эмоции и воля.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это влияет на деятельность, благосостояние общества, ценностные ориентации поведения. На основе этого мы можем сделать вывод: мало исследований, которые изучают механизм формирования здорового образа жизни и ценностных ориентаций современной молодежи.</a:t>
            </a:r>
          </a:p>
          <a:p>
            <a:pPr marL="0" indent="0">
              <a:buNone/>
            </a:pPr>
            <a:r>
              <a:rPr lang="ru-RU" sz="16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Ценностные ориентации молодежи определяют стиль жизни человека: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Здоровый образ жизни, способствующий сохранению, укреплению и развитию здоровья отдельного человека и общества в целом.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Нездоровый - образ жизни, ведущий к разрушению здоровья.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мы решили изучить, как относятся к своему здоровью ученики нашей школы.</a:t>
            </a:r>
          </a:p>
        </p:txBody>
      </p:sp>
    </p:spTree>
    <p:extLst>
      <p:ext uri="{BB962C8B-B14F-4D97-AF65-F5344CB8AC3E}">
        <p14:creationId xmlns:p14="http://schemas.microsoft.com/office/powerpoint/2010/main" val="1858002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188640"/>
            <a:ext cx="5486400" cy="86409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Эмоциональная шкала</a:t>
            </a:r>
            <a:endParaRPr lang="ru-RU" dirty="0"/>
          </a:p>
        </p:txBody>
      </p:sp>
      <p:graphicFrame>
        <p:nvGraphicFramePr>
          <p:cNvPr id="5" name="Рисунок 4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2902566300"/>
              </p:ext>
            </p:extLst>
          </p:nvPr>
        </p:nvGraphicFramePr>
        <p:xfrm>
          <a:off x="1115616" y="1196748"/>
          <a:ext cx="6984776" cy="50516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46194"/>
                <a:gridCol w="1746194"/>
                <a:gridCol w="1746194"/>
                <a:gridCol w="1746194"/>
              </a:tblGrid>
              <a:tr h="240555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классы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уровни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05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высокий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средний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низкий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</a:tr>
              <a:tr h="2405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10</a:t>
                      </a:r>
                      <a:r>
                        <a:rPr lang="ru-RU" sz="1100" dirty="0" smtClean="0">
                          <a:effectLst/>
                        </a:rPr>
                        <a:t> чел</a:t>
                      </a:r>
                      <a:r>
                        <a:rPr lang="ru-RU" sz="1100" baseline="0" dirty="0" smtClean="0">
                          <a:effectLst/>
                        </a:rPr>
                        <a:t> (33%)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15</a:t>
                      </a:r>
                      <a:r>
                        <a:rPr lang="ru-RU" sz="1100" dirty="0" smtClean="0">
                          <a:effectLst/>
                        </a:rPr>
                        <a:t> чел(50%)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5</a:t>
                      </a:r>
                      <a:r>
                        <a:rPr lang="ru-RU" sz="1100" dirty="0" smtClean="0">
                          <a:effectLst/>
                        </a:rPr>
                        <a:t> чел (17%)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</a:tr>
              <a:tr h="2405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9</a:t>
                      </a:r>
                      <a:r>
                        <a:rPr lang="ru-RU" sz="1100" dirty="0" smtClean="0">
                          <a:effectLst/>
                        </a:rPr>
                        <a:t> чел (30%)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16</a:t>
                      </a:r>
                      <a:r>
                        <a:rPr lang="ru-RU" sz="1100" dirty="0" smtClean="0">
                          <a:effectLst/>
                        </a:rPr>
                        <a:t>  чел (53%)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5</a:t>
                      </a:r>
                      <a:r>
                        <a:rPr lang="ru-RU" sz="1100" dirty="0" smtClean="0">
                          <a:effectLst/>
                        </a:rPr>
                        <a:t> чел (17%)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</a:tr>
              <a:tr h="2405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11</a:t>
                      </a:r>
                      <a:r>
                        <a:rPr lang="ru-RU" sz="1100" dirty="0" smtClean="0">
                          <a:effectLst/>
                        </a:rPr>
                        <a:t> чел</a:t>
                      </a:r>
                      <a:r>
                        <a:rPr lang="ru-RU" sz="1100" baseline="0" dirty="0" smtClean="0">
                          <a:effectLst/>
                        </a:rPr>
                        <a:t> (</a:t>
                      </a:r>
                      <a:r>
                        <a:rPr lang="ru-RU" sz="1100" dirty="0" smtClean="0">
                          <a:effectLst/>
                        </a:rPr>
                        <a:t>37%)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11</a:t>
                      </a:r>
                      <a:r>
                        <a:rPr lang="ru-RU" sz="1100" dirty="0" smtClean="0">
                          <a:effectLst/>
                        </a:rPr>
                        <a:t> сел (37%)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8</a:t>
                      </a:r>
                      <a:r>
                        <a:rPr lang="ru-RU" sz="1100" dirty="0" smtClean="0">
                          <a:effectLst/>
                        </a:rPr>
                        <a:t> чел (26%)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</a:tr>
              <a:tr h="2405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4 чел (18%)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13 чел (59%)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 чел (23%)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</a:tr>
              <a:tr h="2405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 чел (14%)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13 чел (59%)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 чел (27%)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</a:tr>
              <a:tr h="2405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 чел (9%)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13 чел (62%)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 чел (29%)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</a:tr>
              <a:tr h="2405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6г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 чел (21%)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11 чел (58%)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4 чел (21%)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</a:tr>
              <a:tr h="2405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 чел (15%)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 чел (46%)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5 чел (39%)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</a:tr>
              <a:tr h="2405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3 чел (18%)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 чел (64%)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3 чел (18%)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</a:tr>
              <a:tr h="2405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 чел (33%)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 чел (33%)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5 чел (33%)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</a:tr>
              <a:tr h="2405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7г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 чел (6%)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12 чел (81%)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 чел (13%)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</a:tr>
              <a:tr h="2405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 чел (11%)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 чел (50%)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7 чел (39%)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</a:tr>
              <a:tr h="2405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 чел (17%)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12 чел (53%)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7 чел (30%)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</a:tr>
              <a:tr h="2405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 чел (43%)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 чел (57%)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0 чел (0%)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</a:tr>
              <a:tr h="2405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 чел (11%)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 чел (58%)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6 чел (31%)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</a:tr>
              <a:tr h="2405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 чел (25%)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12 чел (50%)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6 чел (25%)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</a:tr>
              <a:tr h="2405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 чел (10%)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15 чел (75%)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5 чел (25%)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</a:tr>
              <a:tr h="2405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 чел (31%)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 чел (38%)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6 чел (31%)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</a:tr>
              <a:tr h="2405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13 чел (42%)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12 чел (39%)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6 чел (19%)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</a:tr>
            </a:tbl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9712" y="188640"/>
            <a:ext cx="5486400" cy="360040"/>
          </a:xfrm>
        </p:spPr>
        <p:txBody>
          <a:bodyPr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5233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620688"/>
            <a:ext cx="5486400" cy="432048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Познавательная шкала</a:t>
            </a:r>
            <a:endParaRPr lang="ru-RU" dirty="0"/>
          </a:p>
        </p:txBody>
      </p:sp>
      <p:graphicFrame>
        <p:nvGraphicFramePr>
          <p:cNvPr id="6" name="Рисунок 5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750733374"/>
              </p:ext>
            </p:extLst>
          </p:nvPr>
        </p:nvGraphicFramePr>
        <p:xfrm>
          <a:off x="1187624" y="1124735"/>
          <a:ext cx="6696744" cy="51022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74186"/>
                <a:gridCol w="1674186"/>
                <a:gridCol w="1674186"/>
                <a:gridCol w="1674186"/>
              </a:tblGrid>
              <a:tr h="243456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классы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уровни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34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высокий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средний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низкий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</a:tr>
              <a:tr h="2331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5а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ru-RU" sz="1100" dirty="0" smtClean="0">
                          <a:effectLst/>
                        </a:rPr>
                        <a:t>10 чел (33%)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15 чел (50%)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5</a:t>
                      </a: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ru-RU" sz="1100" dirty="0" smtClean="0">
                          <a:effectLst/>
                        </a:rPr>
                        <a:t> чел (17%)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</a:tr>
              <a:tr h="2434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5б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ru-RU" sz="1100" dirty="0" smtClean="0">
                          <a:effectLst/>
                        </a:rPr>
                        <a:t>9 чел (30%)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ru-RU" sz="1100" dirty="0" smtClean="0">
                          <a:effectLst/>
                        </a:rPr>
                        <a:t>14 чел (47%)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7</a:t>
                      </a: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 </a:t>
                      </a:r>
                      <a:r>
                        <a:rPr lang="ru-RU" sz="1100" dirty="0" smtClean="0">
                          <a:effectLst/>
                        </a:rPr>
                        <a:t>чел (23%)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</a:tr>
              <a:tr h="2434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5в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ru-RU" sz="1100" dirty="0" smtClean="0">
                          <a:effectLst/>
                        </a:rPr>
                        <a:t>5 чел (17%)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ru-RU" sz="1100" dirty="0" smtClean="0">
                          <a:effectLst/>
                        </a:rPr>
                        <a:t>10 чел (33%)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15</a:t>
                      </a: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ru-RU" sz="1100" dirty="0" smtClean="0">
                          <a:effectLst/>
                        </a:rPr>
                        <a:t> чел (50%)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</a:tr>
              <a:tr h="2434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6а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4</a:t>
                      </a:r>
                      <a:r>
                        <a:rPr lang="ru-RU" sz="1000" dirty="0">
                          <a:effectLst/>
                        </a:rPr>
                        <a:t> чел (18%)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</a:t>
                      </a:r>
                      <a:r>
                        <a:rPr lang="ru-RU" sz="1000">
                          <a:effectLst/>
                        </a:rPr>
                        <a:t> чел (23%)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13</a:t>
                      </a:r>
                      <a:r>
                        <a:rPr lang="ru-RU" sz="1000">
                          <a:effectLst/>
                        </a:rPr>
                        <a:t> чел (59%)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</a:tr>
              <a:tr h="2434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6б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5</a:t>
                      </a:r>
                      <a:r>
                        <a:rPr lang="ru-RU" sz="1000" dirty="0">
                          <a:effectLst/>
                        </a:rPr>
                        <a:t> чел (23%)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</a:t>
                      </a:r>
                      <a:r>
                        <a:rPr lang="ru-RU" sz="1000">
                          <a:effectLst/>
                        </a:rPr>
                        <a:t> чел (50%)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</a:t>
                      </a:r>
                      <a:r>
                        <a:rPr lang="ru-RU" sz="1000">
                          <a:effectLst/>
                        </a:rPr>
                        <a:t> чел (27%)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</a:tr>
              <a:tr h="2434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6в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</a:t>
                      </a:r>
                      <a:r>
                        <a:rPr lang="ru-RU" sz="1000">
                          <a:effectLst/>
                        </a:rPr>
                        <a:t> чел (24%)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</a:t>
                      </a:r>
                      <a:r>
                        <a:rPr lang="ru-RU" sz="1000">
                          <a:effectLst/>
                        </a:rPr>
                        <a:t> чел (29%)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</a:t>
                      </a:r>
                      <a:r>
                        <a:rPr lang="ru-RU" sz="1000">
                          <a:effectLst/>
                        </a:rPr>
                        <a:t> чел (47%)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</a:tr>
              <a:tr h="2434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6г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</a:t>
                      </a:r>
                      <a:r>
                        <a:rPr lang="ru-RU" sz="1000">
                          <a:effectLst/>
                        </a:rPr>
                        <a:t> чел (26%)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8</a:t>
                      </a:r>
                      <a:r>
                        <a:rPr lang="ru-RU" sz="1000" dirty="0">
                          <a:effectLst/>
                        </a:rPr>
                        <a:t> чел (42%)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</a:t>
                      </a:r>
                      <a:r>
                        <a:rPr lang="ru-RU" sz="1000">
                          <a:effectLst/>
                        </a:rPr>
                        <a:t> чел (32%)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</a:tr>
              <a:tr h="2434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7а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r>
                        <a:rPr lang="ru-RU" sz="1000">
                          <a:effectLst/>
                        </a:rPr>
                        <a:t> чел (8%)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</a:t>
                      </a:r>
                      <a:r>
                        <a:rPr lang="ru-RU" sz="1000" dirty="0">
                          <a:effectLst/>
                        </a:rPr>
                        <a:t> чел (8%)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</a:t>
                      </a:r>
                      <a:r>
                        <a:rPr lang="ru-RU" sz="1000">
                          <a:effectLst/>
                        </a:rPr>
                        <a:t> чел (84%)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</a:tr>
              <a:tr h="2434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7б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r>
                        <a:rPr lang="ru-RU" sz="1000">
                          <a:effectLst/>
                        </a:rPr>
                        <a:t> чел (18%)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</a:t>
                      </a:r>
                      <a:r>
                        <a:rPr lang="ru-RU" sz="1000" dirty="0">
                          <a:effectLst/>
                        </a:rPr>
                        <a:t> чел (6%)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13</a:t>
                      </a:r>
                      <a:r>
                        <a:rPr lang="ru-RU" sz="1000">
                          <a:effectLst/>
                        </a:rPr>
                        <a:t> чел (76%)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</a:tr>
              <a:tr h="2434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7в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r>
                        <a:rPr lang="ru-RU" sz="1000">
                          <a:effectLst/>
                        </a:rPr>
                        <a:t> чел (20%)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4</a:t>
                      </a:r>
                      <a:r>
                        <a:rPr lang="ru-RU" sz="1000" dirty="0">
                          <a:effectLst/>
                        </a:rPr>
                        <a:t> чел (27%)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</a:t>
                      </a:r>
                      <a:r>
                        <a:rPr lang="ru-RU" sz="1000">
                          <a:effectLst/>
                        </a:rPr>
                        <a:t> чел (53%)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</a:tr>
              <a:tr h="2434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7г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r>
                        <a:rPr lang="ru-RU" sz="1000">
                          <a:effectLst/>
                        </a:rPr>
                        <a:t> чел (0%)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r>
                        <a:rPr lang="ru-RU" sz="1000">
                          <a:effectLst/>
                        </a:rPr>
                        <a:t> чел (20%)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12</a:t>
                      </a:r>
                      <a:r>
                        <a:rPr lang="ru-RU" sz="1000">
                          <a:effectLst/>
                        </a:rPr>
                        <a:t> чел (80%)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</a:tr>
              <a:tr h="2434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8а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</a:t>
                      </a:r>
                      <a:r>
                        <a:rPr lang="ru-RU" sz="1000">
                          <a:effectLst/>
                        </a:rPr>
                        <a:t> чел (62%)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</a:t>
                      </a:r>
                      <a:r>
                        <a:rPr lang="ru-RU" sz="1000">
                          <a:effectLst/>
                        </a:rPr>
                        <a:t> чел (27%)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r>
                        <a:rPr lang="ru-RU" sz="1000">
                          <a:effectLst/>
                        </a:rPr>
                        <a:t> чел (11%)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</a:tr>
              <a:tr h="2434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8б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r>
                        <a:rPr lang="ru-RU" sz="1000">
                          <a:effectLst/>
                        </a:rPr>
                        <a:t> чел (9%)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14</a:t>
                      </a:r>
                      <a:r>
                        <a:rPr lang="ru-RU" sz="1000">
                          <a:effectLst/>
                        </a:rPr>
                        <a:t> чел (61%)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7</a:t>
                      </a:r>
                      <a:r>
                        <a:rPr lang="ru-RU" sz="1000" dirty="0">
                          <a:effectLst/>
                        </a:rPr>
                        <a:t> чел (30%)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</a:tr>
              <a:tr h="2434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8в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r>
                        <a:rPr lang="ru-RU" sz="1000">
                          <a:effectLst/>
                        </a:rPr>
                        <a:t> чел (0%)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r>
                        <a:rPr lang="ru-RU" sz="1000">
                          <a:effectLst/>
                        </a:rPr>
                        <a:t> чел (21%)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11</a:t>
                      </a:r>
                      <a:r>
                        <a:rPr lang="ru-RU" sz="1000" dirty="0">
                          <a:effectLst/>
                        </a:rPr>
                        <a:t> чел (79%)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</a:tr>
              <a:tr h="2434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9а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r>
                        <a:rPr lang="ru-RU" sz="1000">
                          <a:effectLst/>
                        </a:rPr>
                        <a:t> чел (11%)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</a:t>
                      </a:r>
                      <a:r>
                        <a:rPr lang="ru-RU" sz="1000">
                          <a:effectLst/>
                        </a:rPr>
                        <a:t> чел (53%)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7</a:t>
                      </a:r>
                      <a:r>
                        <a:rPr lang="ru-RU" sz="1000" dirty="0">
                          <a:effectLst/>
                        </a:rPr>
                        <a:t> чел (36%)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</a:tr>
              <a:tr h="2434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9б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r>
                        <a:rPr lang="ru-RU" sz="1000">
                          <a:effectLst/>
                        </a:rPr>
                        <a:t> чел (13%)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</a:t>
                      </a:r>
                      <a:r>
                        <a:rPr lang="ru-RU" sz="1000">
                          <a:effectLst/>
                        </a:rPr>
                        <a:t> чел (45%)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10</a:t>
                      </a:r>
                      <a:r>
                        <a:rPr lang="ru-RU" sz="1000" dirty="0">
                          <a:effectLst/>
                        </a:rPr>
                        <a:t> чел (42%)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</a:tr>
              <a:tr h="2434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9в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r>
                        <a:rPr lang="ru-RU" sz="1000">
                          <a:effectLst/>
                        </a:rPr>
                        <a:t> чел (5%)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</a:t>
                      </a:r>
                      <a:r>
                        <a:rPr lang="ru-RU" sz="1000">
                          <a:effectLst/>
                        </a:rPr>
                        <a:t> чел (30%)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13</a:t>
                      </a:r>
                      <a:r>
                        <a:rPr lang="ru-RU" sz="1000" dirty="0">
                          <a:effectLst/>
                        </a:rPr>
                        <a:t> чел (65%)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</a:tr>
              <a:tr h="2434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10а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r>
                        <a:rPr lang="ru-RU" sz="1000">
                          <a:effectLst/>
                        </a:rPr>
                        <a:t> чел (16%)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r>
                        <a:rPr lang="ru-RU" sz="1000">
                          <a:effectLst/>
                        </a:rPr>
                        <a:t> чел (5%)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15</a:t>
                      </a:r>
                      <a:r>
                        <a:rPr lang="ru-RU" sz="1000" dirty="0">
                          <a:effectLst/>
                        </a:rPr>
                        <a:t> чел (79%)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</a:tr>
              <a:tr h="2434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11а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7</a:t>
                      </a:r>
                      <a:r>
                        <a:rPr lang="ru-RU" sz="1000" dirty="0">
                          <a:effectLst/>
                        </a:rPr>
                        <a:t> чел (22%)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12</a:t>
                      </a:r>
                      <a:r>
                        <a:rPr lang="ru-RU" sz="1000" dirty="0">
                          <a:effectLst/>
                        </a:rPr>
                        <a:t> чел (39%)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12</a:t>
                      </a:r>
                      <a:r>
                        <a:rPr lang="ru-RU" sz="1000" dirty="0">
                          <a:effectLst/>
                        </a:rPr>
                        <a:t> чел (39%)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767" marR="54767" marT="0" marB="0"/>
                </a:tc>
              </a:tr>
            </a:tbl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9712" y="116632"/>
            <a:ext cx="5486400" cy="432048"/>
          </a:xfrm>
        </p:spPr>
        <p:txBody>
          <a:bodyPr/>
          <a:lstStyle/>
          <a:p>
            <a:pPr algn="ctr"/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51287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620688"/>
            <a:ext cx="5486400" cy="56673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Практическая шкала</a:t>
            </a:r>
            <a:endParaRPr lang="ru-RU" dirty="0"/>
          </a:p>
        </p:txBody>
      </p:sp>
      <p:graphicFrame>
        <p:nvGraphicFramePr>
          <p:cNvPr id="5" name="Рисунок 4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2162699749"/>
              </p:ext>
            </p:extLst>
          </p:nvPr>
        </p:nvGraphicFramePr>
        <p:xfrm>
          <a:off x="1043608" y="1196748"/>
          <a:ext cx="6912768" cy="49685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8192"/>
                <a:gridCol w="1728192"/>
                <a:gridCol w="1728192"/>
                <a:gridCol w="1728192"/>
              </a:tblGrid>
              <a:tr h="236598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классы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уровни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65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высокий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средний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низкий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3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9 чел (30%)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r>
                        <a:rPr lang="ru-RU" sz="11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чел (37%)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ru-RU" sz="1100" dirty="0" smtClean="0">
                          <a:effectLst/>
                        </a:rPr>
                        <a:t>10</a:t>
                      </a:r>
                      <a:r>
                        <a:rPr lang="ru-RU" sz="1100" baseline="0" dirty="0" smtClean="0">
                          <a:effectLst/>
                        </a:rPr>
                        <a:t> </a:t>
                      </a:r>
                      <a:r>
                        <a:rPr lang="ru-RU" sz="1100" dirty="0" smtClean="0">
                          <a:effectLst/>
                        </a:rPr>
                        <a:t>чел (33%)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3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ru-RU" sz="1100" dirty="0" smtClean="0">
                          <a:effectLst/>
                        </a:rPr>
                        <a:t>6 чел (20%) 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12</a:t>
                      </a: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ru-RU" sz="1100" dirty="0" smtClean="0">
                          <a:effectLst/>
                        </a:rPr>
                        <a:t> чел(40%)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12 чел (40%)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3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ru-RU" sz="1100" dirty="0" smtClean="0">
                          <a:effectLst/>
                        </a:rPr>
                        <a:t>3 чел (10%)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ru-RU" sz="1100" dirty="0" smtClean="0">
                          <a:effectLst/>
                        </a:rPr>
                        <a:t>17 чел</a:t>
                      </a:r>
                      <a:r>
                        <a:rPr lang="ru-RU" sz="1100" baseline="0" dirty="0" smtClean="0">
                          <a:effectLst/>
                        </a:rPr>
                        <a:t> (57%)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ru-RU" sz="1100" dirty="0" smtClean="0">
                          <a:effectLst/>
                        </a:rPr>
                        <a:t>10 чел (33%)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3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8 чел (36%)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 чел (36%)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 чел (28%)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3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 чел (9%)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 чел (41%)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 чел (50%)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3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 чел (48%)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 чел (24%)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 чел (28%)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3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6г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 чел (52%)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7 чел (37%)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 чел (11%)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3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 чел (15%)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6 чел (46%)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 чел (39%)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3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 чел (35%)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 чел (35%)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 чел (30%)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3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 чел (40%)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3 чел (20%)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 чел (40%)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3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7г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 чел (20%)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6 чел (40%)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6 чел (40%)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3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 чел (28%)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12 чел (68%)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 чел (5%)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3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 чел (43%)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 чел (39%)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4 чел (18%)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3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 чел (0%)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 чел (29%)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10 чел (71%)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3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 чел (37%)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 чел (47%)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3 чел (16%)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3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 чел (33%)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 чел (42%)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6 чел (25%)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3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 чел (25%)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 чел (35%)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8 чел (40%)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3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 чел (26%)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 чел (26%)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9 чел (48%)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3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16 чел (52%)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 чел (26%)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7 чел (22%)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</a:tbl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9712" y="0"/>
            <a:ext cx="5486400" cy="360040"/>
          </a:xfrm>
        </p:spPr>
        <p:txBody>
          <a:bodyPr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4088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764704"/>
            <a:ext cx="5486400" cy="432048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Шкала поступков</a:t>
            </a:r>
            <a:endParaRPr lang="ru-RU" dirty="0"/>
          </a:p>
        </p:txBody>
      </p:sp>
      <p:graphicFrame>
        <p:nvGraphicFramePr>
          <p:cNvPr id="6" name="Рисунок 5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3015124134"/>
              </p:ext>
            </p:extLst>
          </p:nvPr>
        </p:nvGraphicFramePr>
        <p:xfrm>
          <a:off x="899592" y="1340764"/>
          <a:ext cx="7128792" cy="48245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82198"/>
                <a:gridCol w="1782198"/>
                <a:gridCol w="1782198"/>
                <a:gridCol w="1782198"/>
              </a:tblGrid>
              <a:tr h="22974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классы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уровни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97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высокий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средний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низкий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297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5а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ru-RU" sz="1100" dirty="0" smtClean="0">
                          <a:effectLst/>
                        </a:rPr>
                        <a:t>8 чел (27%)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ru-RU" sz="1100" dirty="0" smtClean="0">
                          <a:effectLst/>
                        </a:rPr>
                        <a:t>12 чел (40%)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10</a:t>
                      </a: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ru-RU" sz="1100" dirty="0" smtClean="0">
                          <a:effectLst/>
                        </a:rPr>
                        <a:t> чел</a:t>
                      </a:r>
                      <a:r>
                        <a:rPr lang="ru-RU" sz="1100" baseline="0" dirty="0" smtClean="0">
                          <a:effectLst/>
                        </a:rPr>
                        <a:t> (33%)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297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ru-RU" sz="1100" dirty="0" smtClean="0">
                          <a:effectLst/>
                        </a:rPr>
                        <a:t>7 чел (23%)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ru-RU" sz="1100" dirty="0" smtClean="0">
                          <a:effectLst/>
                        </a:rPr>
                        <a:t>15 чел (50%)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ru-RU" sz="1100" dirty="0" smtClean="0">
                          <a:effectLst/>
                        </a:rPr>
                        <a:t>8 чел (27%)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297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ru-RU" sz="1100" dirty="0" smtClean="0">
                          <a:effectLst/>
                        </a:rPr>
                        <a:t>4 чел (13%)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9</a:t>
                      </a: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 </a:t>
                      </a:r>
                      <a:r>
                        <a:rPr lang="ru-RU" sz="1100" dirty="0" smtClean="0">
                          <a:effectLst/>
                        </a:rPr>
                        <a:t>чел (30%)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ru-RU" sz="1100" dirty="0" smtClean="0">
                          <a:effectLst/>
                        </a:rPr>
                        <a:t>17 чел (57%)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297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 чел (37%)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 чел (45%)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 чел (18%)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297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 чел (27%)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 чел (27%)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 чел (46%)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297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 чел (43%)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 чел (43%)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 чел (14%)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297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6г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 чел (6%)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13 чел (68%)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 чел (26%)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297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 чел (23%)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 чел (54%)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 чел (23%)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297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 чел (18%)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 чел (12%)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12 чел (70%)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297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 чел (47%)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 чел (33%)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 чел (20%)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297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7г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 чел (27%)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 чел (33%)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 чел (40%)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297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 чел (39%)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 чел (60%)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 чел (5%)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297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 чел (35%)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 чел (21%)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 чел (44%)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297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 чел (21%)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 чел (50%)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 чел (29%)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297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 чел (32%)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 чел (5%)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12 чел (63%)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297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 чел (33%)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13 чел (54%)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 чел (13%)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297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 чел (35%)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 чел (20%)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 чел (45%)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297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 чел (11%)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 чел (42%)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 чел (47%)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297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15 чел (48%)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5 чел (17%)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11 чел (35%)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</a:tbl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07704" y="0"/>
            <a:ext cx="5486400" cy="360040"/>
          </a:xfrm>
        </p:spPr>
        <p:txBody>
          <a:bodyPr/>
          <a:lstStyle/>
          <a:p>
            <a:pPr algn="ctr"/>
            <a:r>
              <a:rPr lang="ru-RU" dirty="0" smtClean="0"/>
              <a:t>Шкала поступков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7742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692696"/>
            <a:ext cx="5486400" cy="3600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Общий </a:t>
            </a:r>
            <a:r>
              <a:rPr lang="ru-RU" sz="2700" dirty="0" smtClean="0"/>
              <a:t>показатель</a:t>
            </a:r>
            <a:endParaRPr lang="ru-RU" sz="2700" dirty="0"/>
          </a:p>
        </p:txBody>
      </p:sp>
      <p:graphicFrame>
        <p:nvGraphicFramePr>
          <p:cNvPr id="5" name="Рисунок 4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609662549"/>
              </p:ext>
            </p:extLst>
          </p:nvPr>
        </p:nvGraphicFramePr>
        <p:xfrm>
          <a:off x="971600" y="1124739"/>
          <a:ext cx="7128792" cy="49685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82198"/>
                <a:gridCol w="1782198"/>
                <a:gridCol w="1782198"/>
                <a:gridCol w="1782198"/>
              </a:tblGrid>
              <a:tr h="236598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классы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уровни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65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высокий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средний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низкий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3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6 </a:t>
                      </a:r>
                      <a:r>
                        <a:rPr lang="ru-RU" sz="1100" dirty="0" smtClean="0">
                          <a:effectLst/>
                        </a:rPr>
                        <a:t>чел</a:t>
                      </a:r>
                      <a:r>
                        <a:rPr lang="en-US" sz="1100" dirty="0" smtClean="0">
                          <a:effectLst/>
                        </a:rPr>
                        <a:t> (20%)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17</a:t>
                      </a:r>
                      <a:r>
                        <a:rPr lang="ru-RU" sz="1100" dirty="0" smtClean="0">
                          <a:effectLst/>
                        </a:rPr>
                        <a:t> чел (57%)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7</a:t>
                      </a:r>
                      <a:r>
                        <a:rPr lang="ru-RU" sz="1100" dirty="0" smtClean="0">
                          <a:effectLst/>
                        </a:rPr>
                        <a:t> чел</a:t>
                      </a:r>
                      <a:r>
                        <a:rPr lang="ru-RU" sz="1100" baseline="0" dirty="0" smtClean="0">
                          <a:effectLst/>
                        </a:rPr>
                        <a:t> (23%)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3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6</a:t>
                      </a:r>
                      <a:r>
                        <a:rPr lang="ru-RU" sz="1100" dirty="0" smtClean="0">
                          <a:effectLst/>
                        </a:rPr>
                        <a:t> чел (20%)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16</a:t>
                      </a:r>
                      <a:r>
                        <a:rPr lang="ru-RU" sz="1100" dirty="0" smtClean="0">
                          <a:effectLst/>
                        </a:rPr>
                        <a:t> чел (53%)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8</a:t>
                      </a:r>
                      <a:r>
                        <a:rPr lang="ru-RU" sz="1100" dirty="0" smtClean="0">
                          <a:effectLst/>
                        </a:rPr>
                        <a:t> чел</a:t>
                      </a:r>
                      <a:r>
                        <a:rPr lang="ru-RU" sz="1100" baseline="0" dirty="0" smtClean="0">
                          <a:effectLst/>
                        </a:rPr>
                        <a:t> (26%)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3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5</a:t>
                      </a:r>
                      <a:r>
                        <a:rPr lang="ru-RU" sz="1100" dirty="0" smtClean="0">
                          <a:effectLst/>
                        </a:rPr>
                        <a:t> чел (17%)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19</a:t>
                      </a:r>
                      <a:r>
                        <a:rPr lang="ru-RU" sz="1100" dirty="0" smtClean="0">
                          <a:effectLst/>
                        </a:rPr>
                        <a:t> чел (63%)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r>
                        <a:rPr lang="en-US" sz="1100" dirty="0" smtClean="0">
                          <a:effectLst/>
                        </a:rPr>
                        <a:t>6</a:t>
                      </a:r>
                      <a:r>
                        <a:rPr lang="ru-RU" sz="1100" dirty="0" smtClean="0">
                          <a:effectLst/>
                        </a:rPr>
                        <a:t> чел (20%)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3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6 чел (27%)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 чел (51%)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 чел (22%)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3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0 чел (0%)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17 чел (77%)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 чел (23%)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3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4 чел (19%)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 чел (52%)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 чел (29%)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3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6г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 чел (31%)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10 чел (53%)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 чел (16%)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3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 чел (8%)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7 чел (54%)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 чел (38%)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3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 чел (5%)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 чел (59%)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 чел (35%)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3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 чел (20%)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7 чел (47%)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 чел (33%)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3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7г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 чел (0%)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 чел (73%)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 чел (27%)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3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 чел (6%)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13 чел (72%)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4 чел (22%)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3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 чел (9%)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15 чел (65%)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6 чел (26%)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3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 чел (0%)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 чел (43%)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8 чел (57%)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3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 чел (16%)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 чел (47%)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7 чел (37%)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3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9б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 чел (25%)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13 чел (54%)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5 чел (21%)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3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 чел (10%)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 чел (50%)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8 чел (40%)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3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 чел (21%)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 чел (42%)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7 чел (37%)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  <a:tr h="236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 чел (26%)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18 чел (58%)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5 чел (16%)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03" marR="61903" marT="0" marB="0"/>
                </a:tc>
              </a:tr>
            </a:tbl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9712" y="0"/>
            <a:ext cx="5486400" cy="28803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/>
              <a:t>Общий показатель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0947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548681"/>
            <a:ext cx="6965245" cy="792087"/>
          </a:xfrm>
        </p:spPr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340768"/>
            <a:ext cx="7632848" cy="5256584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lnSpc>
                <a:spcPct val="170000"/>
              </a:lnSpc>
              <a:buNone/>
            </a:pPr>
            <a:r>
              <a:rPr lang="ru-RU" dirty="0"/>
              <a:t> 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Исследования </a:t>
            </a: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показывают, что большая часть испытуемых понимают 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осознают важность ЗОЖ. И лишь не большой процент испытуемых имеют ограниченные стереотипные представления о ЗОЖ. У них не сформированы глубинные установки, побуждающие к осознанию важности ЗОЖ для эффективности жизнедеятельности. Также это говорит, что рядом мало людей, являющихся примером для подражания, ведущих ЗОЖ, т.е. эта проблема существует и не решена среди взрослых людей. У них имеется определенный уровень знаний о сохранении здоровья, но на практике они эти знания не используют</a:t>
            </a: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Такая картина настраивает на продолжение целенаправленной работы по воспитанию реальных представлений о ЗОЖ в нашей школе.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7598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6512511" cy="1008112"/>
          </a:xfrm>
        </p:spPr>
        <p:txBody>
          <a:bodyPr/>
          <a:lstStyle/>
          <a:p>
            <a:r>
              <a:rPr lang="ru-RU" dirty="0" smtClean="0"/>
              <a:t>Рекомендации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484784"/>
            <a:ext cx="6400800" cy="4320480"/>
          </a:xfrm>
        </p:spPr>
        <p:txBody>
          <a:bodyPr>
            <a:normAutofit fontScale="47500" lnSpcReduction="20000"/>
          </a:bodyPr>
          <a:lstStyle/>
          <a:p>
            <a:pPr lvl="0">
              <a:lnSpc>
                <a:spcPct val="170000"/>
              </a:lnSpc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вовлечение в спортивные секции;</a:t>
            </a:r>
          </a:p>
          <a:p>
            <a:pPr lvl="0">
              <a:lnSpc>
                <a:spcPct val="170000"/>
              </a:lnSpc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с родителями;</a:t>
            </a:r>
          </a:p>
          <a:p>
            <a:pPr lvl="0">
              <a:lnSpc>
                <a:spcPct val="170000"/>
              </a:lnSpc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встречи с медработниками, спортсменами;</a:t>
            </a:r>
          </a:p>
          <a:p>
            <a:pPr lvl="0">
              <a:lnSpc>
                <a:spcPct val="170000"/>
              </a:lnSpc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активные формы общения с детьми;</a:t>
            </a:r>
          </a:p>
          <a:p>
            <a:pPr lvl="0">
              <a:lnSpc>
                <a:spcPct val="170000"/>
              </a:lnSpc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дополнительные часы физкультуры.</a:t>
            </a:r>
          </a:p>
          <a:p>
            <a:pPr>
              <a:lnSpc>
                <a:spcPct val="170000"/>
              </a:lnSpc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планировании воспитательной работы, можно учитывать данные теста, и рекомендовать классным руководителям ежегодное проведение тестов в классах, что дает возможность отслеживать изменение во взглядах учеников проблемы ЗОЖ.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24476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124</TotalTime>
  <Words>1660</Words>
  <Application>Microsoft Office PowerPoint</Application>
  <PresentationFormat>Экран (4:3)</PresentationFormat>
  <Paragraphs>435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Кнопка</vt:lpstr>
      <vt:lpstr>Исследование здорового образа жизни школьников</vt:lpstr>
      <vt:lpstr>Здоровый образ жизни </vt:lpstr>
      <vt:lpstr>Эмоциональная шкала</vt:lpstr>
      <vt:lpstr>Познавательная шкала</vt:lpstr>
      <vt:lpstr>Практическая шкала</vt:lpstr>
      <vt:lpstr>Шкала поступков</vt:lpstr>
      <vt:lpstr>Общий показатель</vt:lpstr>
      <vt:lpstr>Заключение</vt:lpstr>
      <vt:lpstr>Рекомендации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Здоровый образ жизни </dc:title>
  <dc:creator>Вика</dc:creator>
  <cp:lastModifiedBy>Вика</cp:lastModifiedBy>
  <cp:revision>29</cp:revision>
  <dcterms:created xsi:type="dcterms:W3CDTF">2019-03-10T09:39:50Z</dcterms:created>
  <dcterms:modified xsi:type="dcterms:W3CDTF">2019-03-27T12:25:34Z</dcterms:modified>
</cp:coreProperties>
</file>