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3" r:id="rId6"/>
    <p:sldId id="260" r:id="rId7"/>
    <p:sldId id="264" r:id="rId8"/>
    <p:sldId id="265" r:id="rId9"/>
    <p:sldId id="261" r:id="rId10"/>
    <p:sldId id="262"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82" r:id="rId25"/>
    <p:sldId id="283" r:id="rId26"/>
    <p:sldId id="284" r:id="rId27"/>
    <p:sldId id="285" r:id="rId28"/>
    <p:sldId id="287" r:id="rId29"/>
    <p:sldId id="281" r:id="rId30"/>
    <p:sldId id="286" r:id="rId31"/>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940675A-B579-460E-94D1-54222C63F5DA}" styleName="Нет стиля, сетка таблицы">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Средний стиль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1" d="100"/>
          <a:sy n="61" d="100"/>
        </p:scale>
        <p:origin x="-1524" y="-7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t>30.10.2016</a:t>
            </a:fld>
            <a:endParaRPr lang="ru-RU" dirty="0"/>
          </a:p>
        </p:txBody>
      </p:sp>
      <p:sp>
        <p:nvSpPr>
          <p:cNvPr id="5" name="Нижний колонтитул 4"/>
          <p:cNvSpPr>
            <a:spLocks noGrp="1"/>
          </p:cNvSpPr>
          <p:nvPr>
            <p:ph type="ftr" sz="quarter" idx="11"/>
          </p:nvPr>
        </p:nvSpPr>
        <p:spPr/>
        <p:txBody>
          <a:bodyPr/>
          <a:lstStyle/>
          <a:p>
            <a:endParaRPr lang="ru-RU" dirty="0"/>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t>30.10.2016</a:t>
            </a:fld>
            <a:endParaRPr lang="ru-RU" dirty="0"/>
          </a:p>
        </p:txBody>
      </p:sp>
      <p:sp>
        <p:nvSpPr>
          <p:cNvPr id="5" name="Нижний колонтитул 4"/>
          <p:cNvSpPr>
            <a:spLocks noGrp="1"/>
          </p:cNvSpPr>
          <p:nvPr>
            <p:ph type="ftr" sz="quarter" idx="11"/>
          </p:nvPr>
        </p:nvSpPr>
        <p:spPr/>
        <p:txBody>
          <a:bodyPr/>
          <a:lstStyle/>
          <a:p>
            <a:endParaRPr lang="ru-RU" dirty="0"/>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t>30.10.2016</a:t>
            </a:fld>
            <a:endParaRPr lang="ru-RU" dirty="0"/>
          </a:p>
        </p:txBody>
      </p:sp>
      <p:sp>
        <p:nvSpPr>
          <p:cNvPr id="5" name="Нижний колонтитул 4"/>
          <p:cNvSpPr>
            <a:spLocks noGrp="1"/>
          </p:cNvSpPr>
          <p:nvPr>
            <p:ph type="ftr" sz="quarter" idx="11"/>
          </p:nvPr>
        </p:nvSpPr>
        <p:spPr/>
        <p:txBody>
          <a:bodyPr/>
          <a:lstStyle/>
          <a:p>
            <a:endParaRPr lang="ru-RU" dirty="0"/>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t>30.10.2016</a:t>
            </a:fld>
            <a:endParaRPr lang="ru-RU" dirty="0"/>
          </a:p>
        </p:txBody>
      </p:sp>
      <p:sp>
        <p:nvSpPr>
          <p:cNvPr id="5" name="Нижний колонтитул 4"/>
          <p:cNvSpPr>
            <a:spLocks noGrp="1"/>
          </p:cNvSpPr>
          <p:nvPr>
            <p:ph type="ftr" sz="quarter" idx="11"/>
          </p:nvPr>
        </p:nvSpPr>
        <p:spPr/>
        <p:txBody>
          <a:bodyPr/>
          <a:lstStyle/>
          <a:p>
            <a:endParaRPr lang="ru-RU" dirty="0"/>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B4C71EC6-210F-42DE-9C53-41977AD35B3D}" type="datetimeFigureOut">
              <a:rPr lang="ru-RU" smtClean="0"/>
              <a:t>30.10.2016</a:t>
            </a:fld>
            <a:endParaRPr lang="ru-RU" dirty="0"/>
          </a:p>
        </p:txBody>
      </p:sp>
      <p:sp>
        <p:nvSpPr>
          <p:cNvPr id="5" name="Нижний колонтитул 4"/>
          <p:cNvSpPr>
            <a:spLocks noGrp="1"/>
          </p:cNvSpPr>
          <p:nvPr>
            <p:ph type="ftr" sz="quarter" idx="11"/>
          </p:nvPr>
        </p:nvSpPr>
        <p:spPr/>
        <p:txBody>
          <a:bodyPr/>
          <a:lstStyle/>
          <a:p>
            <a:endParaRPr lang="ru-RU" dirty="0"/>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B4C71EC6-210F-42DE-9C53-41977AD35B3D}" type="datetimeFigureOut">
              <a:rPr lang="ru-RU" smtClean="0"/>
              <a:t>30.10.2016</a:t>
            </a:fld>
            <a:endParaRPr lang="ru-RU" dirty="0"/>
          </a:p>
        </p:txBody>
      </p:sp>
      <p:sp>
        <p:nvSpPr>
          <p:cNvPr id="6" name="Нижний колонтитул 5"/>
          <p:cNvSpPr>
            <a:spLocks noGrp="1"/>
          </p:cNvSpPr>
          <p:nvPr>
            <p:ph type="ftr" sz="quarter" idx="11"/>
          </p:nvPr>
        </p:nvSpPr>
        <p:spPr/>
        <p:txBody>
          <a:bodyPr/>
          <a:lstStyle/>
          <a:p>
            <a:endParaRPr lang="ru-RU" dirty="0"/>
          </a:p>
        </p:txBody>
      </p:sp>
      <p:sp>
        <p:nvSpPr>
          <p:cNvPr id="7" name="Номер слайда 6"/>
          <p:cNvSpPr>
            <a:spLocks noGrp="1"/>
          </p:cNvSpPr>
          <p:nvPr>
            <p:ph type="sldNum" sz="quarter" idx="12"/>
          </p:nvPr>
        </p:nvSpPr>
        <p:spPr/>
        <p:txBody>
          <a:bodyPr/>
          <a:lstStyle/>
          <a:p>
            <a:fld id="{B19B0651-EE4F-4900-A07F-96A6BFA9D0F0}" type="slidenum">
              <a:rPr lang="ru-RU" smtClean="0"/>
              <a:t>‹#›</a:t>
            </a:fld>
            <a:endParaRPr lang="ru-RU"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B4C71EC6-210F-42DE-9C53-41977AD35B3D}" type="datetimeFigureOut">
              <a:rPr lang="ru-RU" smtClean="0"/>
              <a:t>30.10.2016</a:t>
            </a:fld>
            <a:endParaRPr lang="ru-RU" dirty="0"/>
          </a:p>
        </p:txBody>
      </p:sp>
      <p:sp>
        <p:nvSpPr>
          <p:cNvPr id="8" name="Нижний колонтитул 7"/>
          <p:cNvSpPr>
            <a:spLocks noGrp="1"/>
          </p:cNvSpPr>
          <p:nvPr>
            <p:ph type="ftr" sz="quarter" idx="11"/>
          </p:nvPr>
        </p:nvSpPr>
        <p:spPr/>
        <p:txBody>
          <a:bodyPr/>
          <a:lstStyle/>
          <a:p>
            <a:endParaRPr lang="ru-RU" dirty="0"/>
          </a:p>
        </p:txBody>
      </p:sp>
      <p:sp>
        <p:nvSpPr>
          <p:cNvPr id="9" name="Номер слайда 8"/>
          <p:cNvSpPr>
            <a:spLocks noGrp="1"/>
          </p:cNvSpPr>
          <p:nvPr>
            <p:ph type="sldNum" sz="quarter" idx="12"/>
          </p:nvPr>
        </p:nvSpPr>
        <p:spPr/>
        <p:txBody>
          <a:bodyPr/>
          <a:lstStyle/>
          <a:p>
            <a:fld id="{B19B0651-EE4F-4900-A07F-96A6BFA9D0F0}" type="slidenum">
              <a:rPr lang="ru-RU" smtClean="0"/>
              <a:t>‹#›</a:t>
            </a:fld>
            <a:endParaRPr lang="ru-RU"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B4C71EC6-210F-42DE-9C53-41977AD35B3D}" type="datetimeFigureOut">
              <a:rPr lang="ru-RU" smtClean="0"/>
              <a:t>30.10.2016</a:t>
            </a:fld>
            <a:endParaRPr lang="ru-RU" dirty="0"/>
          </a:p>
        </p:txBody>
      </p:sp>
      <p:sp>
        <p:nvSpPr>
          <p:cNvPr id="4" name="Нижний колонтитул 3"/>
          <p:cNvSpPr>
            <a:spLocks noGrp="1"/>
          </p:cNvSpPr>
          <p:nvPr>
            <p:ph type="ftr" sz="quarter" idx="11"/>
          </p:nvPr>
        </p:nvSpPr>
        <p:spPr/>
        <p:txBody>
          <a:bodyPr/>
          <a:lstStyle/>
          <a:p>
            <a:endParaRPr lang="ru-RU" dirty="0"/>
          </a:p>
        </p:txBody>
      </p:sp>
      <p:sp>
        <p:nvSpPr>
          <p:cNvPr id="5" name="Номер слайда 4"/>
          <p:cNvSpPr>
            <a:spLocks noGrp="1"/>
          </p:cNvSpPr>
          <p:nvPr>
            <p:ph type="sldNum" sz="quarter" idx="12"/>
          </p:nvPr>
        </p:nvSpPr>
        <p:spPr/>
        <p:txBody>
          <a:bodyPr/>
          <a:lstStyle/>
          <a:p>
            <a:fld id="{B19B0651-EE4F-4900-A07F-96A6BFA9D0F0}" type="slidenum">
              <a:rPr lang="ru-RU" smtClean="0"/>
              <a:t>‹#›</a:t>
            </a:fld>
            <a:endParaRPr lang="ru-RU"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B4C71EC6-210F-42DE-9C53-41977AD35B3D}" type="datetimeFigureOut">
              <a:rPr lang="ru-RU" smtClean="0"/>
              <a:t>30.10.2016</a:t>
            </a:fld>
            <a:endParaRPr lang="ru-RU" dirty="0"/>
          </a:p>
        </p:txBody>
      </p:sp>
      <p:sp>
        <p:nvSpPr>
          <p:cNvPr id="3" name="Нижний колонтитул 2"/>
          <p:cNvSpPr>
            <a:spLocks noGrp="1"/>
          </p:cNvSpPr>
          <p:nvPr>
            <p:ph type="ftr" sz="quarter" idx="11"/>
          </p:nvPr>
        </p:nvSpPr>
        <p:spPr/>
        <p:txBody>
          <a:bodyPr/>
          <a:lstStyle/>
          <a:p>
            <a:endParaRPr lang="ru-RU" dirty="0"/>
          </a:p>
        </p:txBody>
      </p:sp>
      <p:sp>
        <p:nvSpPr>
          <p:cNvPr id="4" name="Номер слайда 3"/>
          <p:cNvSpPr>
            <a:spLocks noGrp="1"/>
          </p:cNvSpPr>
          <p:nvPr>
            <p:ph type="sldNum" sz="quarter" idx="12"/>
          </p:nvPr>
        </p:nvSpPr>
        <p:spPr/>
        <p:txBody>
          <a:bodyPr/>
          <a:lstStyle/>
          <a:p>
            <a:fld id="{B19B0651-EE4F-4900-A07F-96A6BFA9D0F0}" type="slidenum">
              <a:rPr lang="ru-RU" smtClean="0"/>
              <a:t>‹#›</a:t>
            </a:fld>
            <a:endParaRPr lang="ru-RU"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B4C71EC6-210F-42DE-9C53-41977AD35B3D}" type="datetimeFigureOut">
              <a:rPr lang="ru-RU" smtClean="0"/>
              <a:t>30.10.2016</a:t>
            </a:fld>
            <a:endParaRPr lang="ru-RU" dirty="0"/>
          </a:p>
        </p:txBody>
      </p:sp>
      <p:sp>
        <p:nvSpPr>
          <p:cNvPr id="6" name="Нижний колонтитул 5"/>
          <p:cNvSpPr>
            <a:spLocks noGrp="1"/>
          </p:cNvSpPr>
          <p:nvPr>
            <p:ph type="ftr" sz="quarter" idx="11"/>
          </p:nvPr>
        </p:nvSpPr>
        <p:spPr/>
        <p:txBody>
          <a:bodyPr/>
          <a:lstStyle/>
          <a:p>
            <a:endParaRPr lang="ru-RU" dirty="0"/>
          </a:p>
        </p:txBody>
      </p:sp>
      <p:sp>
        <p:nvSpPr>
          <p:cNvPr id="7" name="Номер слайда 6"/>
          <p:cNvSpPr>
            <a:spLocks noGrp="1"/>
          </p:cNvSpPr>
          <p:nvPr>
            <p:ph type="sldNum" sz="quarter" idx="12"/>
          </p:nvPr>
        </p:nvSpPr>
        <p:spPr/>
        <p:txBody>
          <a:bodyPr/>
          <a:lstStyle/>
          <a:p>
            <a:fld id="{B19B0651-EE4F-4900-A07F-96A6BFA9D0F0}" type="slidenum">
              <a:rPr lang="ru-RU" smtClean="0"/>
              <a:t>‹#›</a:t>
            </a:fld>
            <a:endParaRPr lang="ru-RU"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dirty="0"/>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B4C71EC6-210F-42DE-9C53-41977AD35B3D}" type="datetimeFigureOut">
              <a:rPr lang="ru-RU" smtClean="0"/>
              <a:t>30.10.2016</a:t>
            </a:fld>
            <a:endParaRPr lang="ru-RU" dirty="0"/>
          </a:p>
        </p:txBody>
      </p:sp>
      <p:sp>
        <p:nvSpPr>
          <p:cNvPr id="6" name="Нижний колонтитул 5"/>
          <p:cNvSpPr>
            <a:spLocks noGrp="1"/>
          </p:cNvSpPr>
          <p:nvPr>
            <p:ph type="ftr" sz="quarter" idx="11"/>
          </p:nvPr>
        </p:nvSpPr>
        <p:spPr/>
        <p:txBody>
          <a:bodyPr/>
          <a:lstStyle/>
          <a:p>
            <a:endParaRPr lang="ru-RU" dirty="0"/>
          </a:p>
        </p:txBody>
      </p:sp>
      <p:sp>
        <p:nvSpPr>
          <p:cNvPr id="7" name="Номер слайда 6"/>
          <p:cNvSpPr>
            <a:spLocks noGrp="1"/>
          </p:cNvSpPr>
          <p:nvPr>
            <p:ph type="sldNum" sz="quarter" idx="12"/>
          </p:nvPr>
        </p:nvSpPr>
        <p:spPr/>
        <p:txBody>
          <a:bodyPr/>
          <a:lstStyle/>
          <a:p>
            <a:fld id="{B19B0651-EE4F-4900-A07F-96A6BFA9D0F0}" type="slidenum">
              <a:rPr lang="ru-RU" smtClean="0"/>
              <a:t>‹#›</a:t>
            </a:fld>
            <a:endParaRPr lang="ru-RU"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lumMod val="75000"/>
          </a:schemeClr>
        </a:soli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C71EC6-210F-42DE-9C53-41977AD35B3D}" type="datetimeFigureOut">
              <a:rPr lang="ru-RU" smtClean="0"/>
              <a:t>30.10.2016</a:t>
            </a:fld>
            <a:endParaRPr lang="ru-RU" dirty="0"/>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dirty="0"/>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19B0651-EE4F-4900-A07F-96A6BFA9D0F0}" type="slidenum">
              <a:rPr lang="ru-RU" smtClean="0"/>
              <a:t>‹#›</a:t>
            </a:fld>
            <a:endParaRPr lang="ru-RU"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image" Target="../media/image2.jp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755576" y="332656"/>
            <a:ext cx="7992888" cy="461665"/>
          </a:xfrm>
          <a:prstGeom prst="rect">
            <a:avLst/>
          </a:prstGeom>
          <a:noFill/>
        </p:spPr>
        <p:txBody>
          <a:bodyPr wrap="square" rtlCol="0">
            <a:spAutoFit/>
          </a:bodyPr>
          <a:lstStyle/>
          <a:p>
            <a:pPr algn="ctr"/>
            <a:r>
              <a:rPr lang="ru-RU" sz="2400" dirty="0" smtClean="0">
                <a:solidFill>
                  <a:schemeClr val="bg2">
                    <a:lumMod val="10000"/>
                  </a:schemeClr>
                </a:solidFill>
                <a:latin typeface="Times New Roman" pitchFamily="18" charset="0"/>
                <a:cs typeface="Times New Roman" pitchFamily="18" charset="0"/>
              </a:rPr>
              <a:t>МБОУ Бора-</a:t>
            </a:r>
            <a:r>
              <a:rPr lang="ru-RU" sz="2400" dirty="0" err="1" smtClean="0">
                <a:solidFill>
                  <a:schemeClr val="bg2">
                    <a:lumMod val="10000"/>
                  </a:schemeClr>
                </a:solidFill>
                <a:latin typeface="Times New Roman" pitchFamily="18" charset="0"/>
                <a:cs typeface="Times New Roman" pitchFamily="18" charset="0"/>
              </a:rPr>
              <a:t>Тайгинская</a:t>
            </a:r>
            <a:r>
              <a:rPr lang="ru-RU" sz="2400" dirty="0" smtClean="0">
                <a:solidFill>
                  <a:schemeClr val="bg2">
                    <a:lumMod val="10000"/>
                  </a:schemeClr>
                </a:solidFill>
                <a:latin typeface="Times New Roman" pitchFamily="18" charset="0"/>
                <a:cs typeface="Times New Roman" pitchFamily="18" charset="0"/>
              </a:rPr>
              <a:t> СОШ</a:t>
            </a:r>
            <a:endParaRPr lang="ru-RU" dirty="0">
              <a:solidFill>
                <a:schemeClr val="bg2">
                  <a:lumMod val="10000"/>
                </a:schemeClr>
              </a:solidFill>
              <a:latin typeface="Times New Roman" pitchFamily="18" charset="0"/>
              <a:cs typeface="Times New Roman" pitchFamily="18" charset="0"/>
            </a:endParaRPr>
          </a:p>
        </p:txBody>
      </p:sp>
      <p:sp>
        <p:nvSpPr>
          <p:cNvPr id="5" name="TextBox 4"/>
          <p:cNvSpPr txBox="1"/>
          <p:nvPr/>
        </p:nvSpPr>
        <p:spPr>
          <a:xfrm>
            <a:off x="1295636" y="2420888"/>
            <a:ext cx="6912768" cy="1200329"/>
          </a:xfrm>
          <a:prstGeom prst="rect">
            <a:avLst/>
          </a:prstGeom>
          <a:noFill/>
        </p:spPr>
        <p:txBody>
          <a:bodyPr wrap="square" rtlCol="0">
            <a:spAutoFit/>
          </a:bodyPr>
          <a:lstStyle/>
          <a:p>
            <a:pPr algn="ctr"/>
            <a:r>
              <a:rPr lang="ru-RU" sz="3600" dirty="0" smtClean="0">
                <a:solidFill>
                  <a:srgbClr val="C00000"/>
                </a:solidFill>
                <a:latin typeface="Monotype Corsiva" pitchFamily="66" charset="0"/>
              </a:rPr>
              <a:t>Современный и традиционный урок . </a:t>
            </a:r>
            <a:r>
              <a:rPr lang="ru-RU" sz="3600" dirty="0" smtClean="0">
                <a:solidFill>
                  <a:srgbClr val="C00000"/>
                </a:solidFill>
                <a:latin typeface="Monotype Corsiva" pitchFamily="66" charset="0"/>
              </a:rPr>
              <a:t>достоинства </a:t>
            </a:r>
            <a:r>
              <a:rPr lang="ru-RU" sz="3600" dirty="0" smtClean="0">
                <a:solidFill>
                  <a:srgbClr val="C00000"/>
                </a:solidFill>
                <a:latin typeface="Monotype Corsiva" pitchFamily="66" charset="0"/>
              </a:rPr>
              <a:t>и недостатки</a:t>
            </a:r>
            <a:endParaRPr lang="ru-RU" sz="3600" dirty="0">
              <a:solidFill>
                <a:srgbClr val="C00000"/>
              </a:solidFill>
              <a:latin typeface="Monotype Corsiva" pitchFamily="66" charset="0"/>
            </a:endParaRPr>
          </a:p>
        </p:txBody>
      </p:sp>
      <p:sp>
        <p:nvSpPr>
          <p:cNvPr id="6" name="TextBox 5"/>
          <p:cNvSpPr txBox="1"/>
          <p:nvPr/>
        </p:nvSpPr>
        <p:spPr>
          <a:xfrm>
            <a:off x="5292080" y="4149080"/>
            <a:ext cx="3672408" cy="923330"/>
          </a:xfrm>
          <a:prstGeom prst="rect">
            <a:avLst/>
          </a:prstGeom>
          <a:noFill/>
        </p:spPr>
        <p:txBody>
          <a:bodyPr wrap="square" rtlCol="0">
            <a:spAutoFit/>
          </a:bodyPr>
          <a:lstStyle/>
          <a:p>
            <a:pPr algn="just"/>
            <a:r>
              <a:rPr lang="ru-RU" dirty="0" err="1" smtClean="0">
                <a:solidFill>
                  <a:schemeClr val="bg2">
                    <a:lumMod val="10000"/>
                  </a:schemeClr>
                </a:solidFill>
                <a:latin typeface="Times New Roman" pitchFamily="18" charset="0"/>
                <a:cs typeface="Times New Roman" pitchFamily="18" charset="0"/>
              </a:rPr>
              <a:t>Ондар</a:t>
            </a:r>
            <a:r>
              <a:rPr lang="ru-RU" dirty="0" smtClean="0">
                <a:solidFill>
                  <a:schemeClr val="bg2">
                    <a:lumMod val="10000"/>
                  </a:schemeClr>
                </a:solidFill>
                <a:latin typeface="Times New Roman" pitchFamily="18" charset="0"/>
                <a:cs typeface="Times New Roman" pitchFamily="18" charset="0"/>
              </a:rPr>
              <a:t> Чаяна </a:t>
            </a:r>
            <a:r>
              <a:rPr lang="ru-RU" dirty="0" err="1" smtClean="0">
                <a:solidFill>
                  <a:schemeClr val="bg2">
                    <a:lumMod val="10000"/>
                  </a:schemeClr>
                </a:solidFill>
                <a:latin typeface="Times New Roman" pitchFamily="18" charset="0"/>
                <a:cs typeface="Times New Roman" pitchFamily="18" charset="0"/>
              </a:rPr>
              <a:t>Чыргал-ооловна</a:t>
            </a:r>
            <a:endParaRPr lang="ru-RU" dirty="0" smtClean="0">
              <a:solidFill>
                <a:schemeClr val="bg2">
                  <a:lumMod val="10000"/>
                </a:schemeClr>
              </a:solidFill>
              <a:latin typeface="Times New Roman" pitchFamily="18" charset="0"/>
              <a:cs typeface="Times New Roman" pitchFamily="18" charset="0"/>
            </a:endParaRPr>
          </a:p>
          <a:p>
            <a:pPr algn="just"/>
            <a:endParaRPr lang="ru-RU" dirty="0" smtClean="0">
              <a:solidFill>
                <a:schemeClr val="bg2">
                  <a:lumMod val="10000"/>
                </a:schemeClr>
              </a:solidFill>
              <a:latin typeface="Times New Roman" pitchFamily="18" charset="0"/>
              <a:cs typeface="Times New Roman" pitchFamily="18" charset="0"/>
            </a:endParaRPr>
          </a:p>
          <a:p>
            <a:pPr algn="just"/>
            <a:endParaRPr lang="ru-RU" dirty="0"/>
          </a:p>
        </p:txBody>
      </p:sp>
      <p:sp>
        <p:nvSpPr>
          <p:cNvPr id="7" name="TextBox 6"/>
          <p:cNvSpPr txBox="1"/>
          <p:nvPr/>
        </p:nvSpPr>
        <p:spPr>
          <a:xfrm>
            <a:off x="3367171" y="5925473"/>
            <a:ext cx="2232248" cy="369332"/>
          </a:xfrm>
          <a:prstGeom prst="rect">
            <a:avLst/>
          </a:prstGeom>
          <a:noFill/>
        </p:spPr>
        <p:txBody>
          <a:bodyPr wrap="square" rtlCol="0">
            <a:spAutoFit/>
          </a:bodyPr>
          <a:lstStyle/>
          <a:p>
            <a:pPr algn="ctr"/>
            <a:r>
              <a:rPr lang="ru-RU" dirty="0" smtClean="0">
                <a:solidFill>
                  <a:schemeClr val="bg2">
                    <a:lumMod val="10000"/>
                  </a:schemeClr>
                </a:solidFill>
                <a:latin typeface="Times New Roman" pitchFamily="18" charset="0"/>
                <a:cs typeface="Times New Roman" pitchFamily="18" charset="0"/>
              </a:rPr>
              <a:t>с. Бора-Тайга, 2016г</a:t>
            </a:r>
            <a:r>
              <a:rPr lang="ru-RU" dirty="0" smtClean="0"/>
              <a:t>.</a:t>
            </a:r>
            <a:endParaRPr lang="ru-RU" dirty="0"/>
          </a:p>
        </p:txBody>
      </p:sp>
    </p:spTree>
    <p:extLst>
      <p:ext uri="{BB962C8B-B14F-4D97-AF65-F5344CB8AC3E}">
        <p14:creationId xmlns:p14="http://schemas.microsoft.com/office/powerpoint/2010/main" val="15057327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51520" y="116632"/>
            <a:ext cx="8640960" cy="6494085"/>
          </a:xfrm>
          <a:prstGeom prst="rect">
            <a:avLst/>
          </a:prstGeom>
        </p:spPr>
        <p:txBody>
          <a:bodyPr wrap="square">
            <a:spAutoFit/>
          </a:bodyPr>
          <a:lstStyle/>
          <a:p>
            <a:pPr algn="just"/>
            <a:r>
              <a:rPr lang="ru-RU" sz="2000" dirty="0">
                <a:latin typeface="Times New Roman" pitchFamily="18" charset="0"/>
                <a:cs typeface="Times New Roman" pitchFamily="18" charset="0"/>
              </a:rPr>
              <a:t>	</a:t>
            </a:r>
            <a:r>
              <a:rPr lang="ru-RU" dirty="0">
                <a:latin typeface="Times New Roman" pitchFamily="18" charset="0"/>
                <a:cs typeface="Times New Roman" pitchFamily="18" charset="0"/>
              </a:rPr>
              <a:t>Современный урок — урок, соответствующий нынешним требованиям подготовки конкурентоспособного выпускника. С проблемой его анализа и оценки знаком каждый директор школы, каждый заведующий учебной частью. Они постоянно задают себе вопросы: «Что влияет на «современность» урока? Мастерство педагога? Совокупность методических приемов? Наличие технических средств обучения? Вообще, каким он должен быть?» Можно перечислять до бесконечности. Но, прежде чем анализировать, строить проекты и планы, говорить о том «как надо», стоит ответить на вопросы: «Какой он, современный урок в действительности? И какой, собственно, нужен сегодняшним школьникам?»</a:t>
            </a:r>
          </a:p>
          <a:p>
            <a:pPr algn="just"/>
            <a:r>
              <a:rPr lang="ru-RU" dirty="0">
                <a:latin typeface="Times New Roman" pitchFamily="18" charset="0"/>
                <a:cs typeface="Times New Roman" pitchFamily="18" charset="0"/>
              </a:rPr>
              <a:t>- Урок есть часть жизни ребёнка, и проживание этой жизни должно совершаться на уровне высокой общечеловеческой культуры. Современный урок есть протекание сорока пятиминутного момента жизни как продолжение её, домашней, уличной, как часть истории личностной судьбы ребёнка. Урок проживает не только ребёнок, но и учитель, как человек современной культуры, поэтому существуют и культурологические нормы его деятельности на уроке. Он не обслуживающий персонал, не слуга детей. Ему тоже должны быть созданы высокие условия работы. Этика взаимодействия, принятая на уроке в группе высокой культуры, предписывает педагогу в школе приучать детей не произносить резких категорических суждений, не подчёркивать интеллектуального превосходства кого-либо, не пренебрегать мнениями других, не перебивать выступающего. А самому быть лаконичным и четким в высказываниях, не допускать фамильярности по отношению к кому-либо, отмечать индивидуально ценностное в работе каждого, выражать благодарность в адрес всех присутствующих.</a:t>
            </a:r>
          </a:p>
        </p:txBody>
      </p:sp>
    </p:spTree>
    <p:extLst>
      <p:ext uri="{BB962C8B-B14F-4D97-AF65-F5344CB8AC3E}">
        <p14:creationId xmlns:p14="http://schemas.microsoft.com/office/powerpoint/2010/main" val="206640770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827584" y="1582341"/>
            <a:ext cx="7416824" cy="3139321"/>
          </a:xfrm>
          <a:prstGeom prst="rect">
            <a:avLst/>
          </a:prstGeom>
        </p:spPr>
        <p:txBody>
          <a:bodyPr wrap="square">
            <a:spAutoFit/>
          </a:bodyPr>
          <a:lstStyle/>
          <a:p>
            <a:r>
              <a:rPr lang="ru-RU" dirty="0">
                <a:latin typeface="Times New Roman" pitchFamily="18" charset="0"/>
                <a:cs typeface="Times New Roman" pitchFamily="18" charset="0"/>
              </a:rPr>
              <a:t>Цель:</a:t>
            </a:r>
          </a:p>
          <a:p>
            <a:r>
              <a:rPr lang="ru-RU" dirty="0">
                <a:latin typeface="Times New Roman" pitchFamily="18" charset="0"/>
                <a:cs typeface="Times New Roman" pitchFamily="18" charset="0"/>
              </a:rPr>
              <a:t>• Обосновать использование модели</a:t>
            </a:r>
          </a:p>
          <a:p>
            <a:r>
              <a:rPr lang="ru-RU" dirty="0">
                <a:latin typeface="Times New Roman" pitchFamily="18" charset="0"/>
                <a:cs typeface="Times New Roman" pitchFamily="18" charset="0"/>
              </a:rPr>
              <a:t>• Рассмотреть теоретическую основу урока</a:t>
            </a:r>
          </a:p>
          <a:p>
            <a:endParaRPr lang="ru-RU" dirty="0">
              <a:latin typeface="Times New Roman" pitchFamily="18" charset="0"/>
              <a:cs typeface="Times New Roman" pitchFamily="18" charset="0"/>
            </a:endParaRPr>
          </a:p>
          <a:p>
            <a:r>
              <a:rPr lang="ru-RU" dirty="0">
                <a:latin typeface="Times New Roman" pitchFamily="18" charset="0"/>
                <a:cs typeface="Times New Roman" pitchFamily="18" charset="0"/>
              </a:rPr>
              <a:t>Задачи:</a:t>
            </a:r>
          </a:p>
          <a:p>
            <a:endParaRPr lang="ru-RU" dirty="0">
              <a:latin typeface="Times New Roman" pitchFamily="18" charset="0"/>
              <a:cs typeface="Times New Roman" pitchFamily="18" charset="0"/>
            </a:endParaRPr>
          </a:p>
          <a:p>
            <a:r>
              <a:rPr lang="ru-RU" dirty="0">
                <a:latin typeface="Times New Roman" pitchFamily="18" charset="0"/>
                <a:cs typeface="Times New Roman" pitchFamily="18" charset="0"/>
              </a:rPr>
              <a:t>• Рассмотреть психологию и педагогику по данной проблеме</a:t>
            </a:r>
          </a:p>
          <a:p>
            <a:r>
              <a:rPr lang="ru-RU" dirty="0">
                <a:latin typeface="Times New Roman" pitchFamily="18" charset="0"/>
                <a:cs typeface="Times New Roman" pitchFamily="18" charset="0"/>
              </a:rPr>
              <a:t>• Проанализировать современный урок</a:t>
            </a:r>
          </a:p>
          <a:p>
            <a:r>
              <a:rPr lang="ru-RU" dirty="0">
                <a:latin typeface="Times New Roman" pitchFamily="18" charset="0"/>
                <a:cs typeface="Times New Roman" pitchFamily="18" charset="0"/>
              </a:rPr>
              <a:t>• Раскрыть понятие качественного образования</a:t>
            </a:r>
          </a:p>
          <a:p>
            <a:r>
              <a:rPr lang="ru-RU" dirty="0">
                <a:latin typeface="Times New Roman" pitchFamily="18" charset="0"/>
                <a:cs typeface="Times New Roman" pitchFamily="18" charset="0"/>
              </a:rPr>
              <a:t>• Описать модель урока</a:t>
            </a:r>
          </a:p>
          <a:p>
            <a:r>
              <a:rPr lang="ru-RU" dirty="0">
                <a:latin typeface="Times New Roman" pitchFamily="18" charset="0"/>
                <a:cs typeface="Times New Roman" pitchFamily="18" charset="0"/>
              </a:rPr>
              <a:t>• Рассмотреть методики обучений</a:t>
            </a:r>
          </a:p>
        </p:txBody>
      </p:sp>
      <p:sp>
        <p:nvSpPr>
          <p:cNvPr id="3" name="TextBox 2"/>
          <p:cNvSpPr txBox="1"/>
          <p:nvPr/>
        </p:nvSpPr>
        <p:spPr>
          <a:xfrm>
            <a:off x="1475656" y="404664"/>
            <a:ext cx="6552728" cy="461665"/>
          </a:xfrm>
          <a:prstGeom prst="rect">
            <a:avLst/>
          </a:prstGeom>
          <a:noFill/>
        </p:spPr>
        <p:txBody>
          <a:bodyPr wrap="square" rtlCol="0">
            <a:spAutoFit/>
          </a:bodyPr>
          <a:lstStyle/>
          <a:p>
            <a:pPr algn="ctr"/>
            <a:r>
              <a:rPr lang="ru-RU" sz="2400" dirty="0" smtClean="0">
                <a:solidFill>
                  <a:srgbClr val="C00000"/>
                </a:solidFill>
                <a:latin typeface="Monotype Corsiva" pitchFamily="66" charset="0"/>
                <a:cs typeface="MoolBoran" pitchFamily="34" charset="0"/>
              </a:rPr>
              <a:t>Цели и задачи современного урока</a:t>
            </a:r>
            <a:endParaRPr lang="ru-RU" sz="2400" dirty="0">
              <a:solidFill>
                <a:srgbClr val="C00000"/>
              </a:solidFill>
              <a:latin typeface="Monotype Corsiva" pitchFamily="66" charset="0"/>
              <a:cs typeface="MoolBoran" pitchFamily="34" charset="0"/>
            </a:endParaRPr>
          </a:p>
        </p:txBody>
      </p:sp>
    </p:spTree>
    <p:extLst>
      <p:ext uri="{BB962C8B-B14F-4D97-AF65-F5344CB8AC3E}">
        <p14:creationId xmlns:p14="http://schemas.microsoft.com/office/powerpoint/2010/main" val="341200747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683568" y="476672"/>
            <a:ext cx="8208912" cy="5262979"/>
          </a:xfrm>
          <a:prstGeom prst="rect">
            <a:avLst/>
          </a:prstGeom>
        </p:spPr>
        <p:txBody>
          <a:bodyPr wrap="square">
            <a:spAutoFit/>
          </a:bodyPr>
          <a:lstStyle/>
          <a:p>
            <a:pPr algn="ctr"/>
            <a:r>
              <a:rPr lang="ru-RU" sz="2400" dirty="0">
                <a:solidFill>
                  <a:srgbClr val="C00000"/>
                </a:solidFill>
                <a:latin typeface="Monotype Corsiva" pitchFamily="66" charset="0"/>
              </a:rPr>
              <a:t>Дидактические требования к современному уроку</a:t>
            </a:r>
            <a:r>
              <a:rPr lang="ru-RU" sz="2400" dirty="0" smtClean="0">
                <a:solidFill>
                  <a:srgbClr val="C00000"/>
                </a:solidFill>
                <a:latin typeface="Monotype Corsiva" pitchFamily="66" charset="0"/>
              </a:rPr>
              <a:t>:</a:t>
            </a:r>
          </a:p>
          <a:p>
            <a:pPr algn="ctr"/>
            <a:endParaRPr lang="ru-RU" sz="2400" dirty="0">
              <a:solidFill>
                <a:srgbClr val="C00000"/>
              </a:solidFill>
              <a:latin typeface="Monotype Corsiva" pitchFamily="66" charset="0"/>
            </a:endParaRPr>
          </a:p>
          <a:p>
            <a:pPr algn="just"/>
            <a:r>
              <a:rPr lang="ru-RU" dirty="0"/>
              <a:t>• </a:t>
            </a:r>
            <a:r>
              <a:rPr lang="ru-RU" dirty="0">
                <a:latin typeface="Times New Roman" pitchFamily="18" charset="0"/>
                <a:cs typeface="Times New Roman" pitchFamily="18" charset="0"/>
              </a:rPr>
              <a:t>четкое формулирование образовательных задач в целом и их составных элементов, их связь с развивающими и воспитательными задачами. Определение места в общей системе уроков;</a:t>
            </a:r>
          </a:p>
          <a:p>
            <a:pPr algn="just"/>
            <a:r>
              <a:rPr lang="ru-RU" dirty="0">
                <a:latin typeface="Times New Roman" pitchFamily="18" charset="0"/>
                <a:cs typeface="Times New Roman" pitchFamily="18" charset="0"/>
              </a:rPr>
              <a:t>• определение оптимального содержания урока в соответствии с требованием учебной программы и целями урока, учетом уровня подготовки и подготовленности учащихся;</a:t>
            </a:r>
          </a:p>
          <a:p>
            <a:pPr algn="just"/>
            <a:r>
              <a:rPr lang="ru-RU" dirty="0">
                <a:latin typeface="Times New Roman" pitchFamily="18" charset="0"/>
                <a:cs typeface="Times New Roman" pitchFamily="18" charset="0"/>
              </a:rPr>
              <a:t>• прогнозирование уровня усвоения учащимися научных знаний, </a:t>
            </a:r>
            <a:r>
              <a:rPr lang="ru-RU" dirty="0" smtClean="0">
                <a:latin typeface="Times New Roman" pitchFamily="18" charset="0"/>
                <a:cs typeface="Times New Roman" pitchFamily="18" charset="0"/>
              </a:rPr>
              <a:t>сформированность </a:t>
            </a:r>
            <a:r>
              <a:rPr lang="ru-RU" dirty="0">
                <a:latin typeface="Times New Roman" pitchFamily="18" charset="0"/>
                <a:cs typeface="Times New Roman" pitchFamily="18" charset="0"/>
              </a:rPr>
              <a:t>умений и навыков как на уроке, так и на отдельных его этапах;</a:t>
            </a:r>
          </a:p>
          <a:p>
            <a:pPr algn="just"/>
            <a:r>
              <a:rPr lang="ru-RU" dirty="0">
                <a:latin typeface="Times New Roman" pitchFamily="18" charset="0"/>
                <a:cs typeface="Times New Roman" pitchFamily="18" charset="0"/>
              </a:rPr>
              <a:t>• выбор наиболее рациональных методов, приемов и средств обучения, стимулирования и контроля, оптимального их воздействия на каждом этапе урока, выбор, обеспечивающий познавательную активность, сочетание различных форм коллективной и индивидуальной работы на уроке и максимальную самостоятельность в учении учащихся;</a:t>
            </a:r>
          </a:p>
          <a:p>
            <a:pPr algn="just"/>
            <a:r>
              <a:rPr lang="ru-RU" dirty="0">
                <a:latin typeface="Times New Roman" pitchFamily="18" charset="0"/>
                <a:cs typeface="Times New Roman" pitchFamily="18" charset="0"/>
              </a:rPr>
              <a:t>• реализация на уроке всех дидактических принципов;</a:t>
            </a:r>
          </a:p>
          <a:p>
            <a:pPr algn="just"/>
            <a:r>
              <a:rPr lang="ru-RU" dirty="0">
                <a:latin typeface="Times New Roman" pitchFamily="18" charset="0"/>
                <a:cs typeface="Times New Roman" pitchFamily="18" charset="0"/>
              </a:rPr>
              <a:t>• создание условий успешного учения учащихся.</a:t>
            </a:r>
          </a:p>
        </p:txBody>
      </p:sp>
    </p:spTree>
    <p:extLst>
      <p:ext uri="{BB962C8B-B14F-4D97-AF65-F5344CB8AC3E}">
        <p14:creationId xmlns:p14="http://schemas.microsoft.com/office/powerpoint/2010/main" val="130938952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95536" y="1582341"/>
            <a:ext cx="8568952" cy="3416320"/>
          </a:xfrm>
          <a:prstGeom prst="rect">
            <a:avLst/>
          </a:prstGeom>
        </p:spPr>
        <p:txBody>
          <a:bodyPr wrap="square">
            <a:spAutoFit/>
          </a:bodyPr>
          <a:lstStyle/>
          <a:p>
            <a:r>
              <a:rPr lang="ru-RU" sz="2400" dirty="0" smtClean="0">
                <a:latin typeface="Times New Roman" pitchFamily="18" charset="0"/>
                <a:cs typeface="Times New Roman" pitchFamily="18" charset="0"/>
              </a:rPr>
              <a:t>Психологическая </a:t>
            </a:r>
            <a:r>
              <a:rPr lang="ru-RU" sz="2400" dirty="0">
                <a:latin typeface="Times New Roman" pitchFamily="18" charset="0"/>
                <a:cs typeface="Times New Roman" pitchFamily="18" charset="0"/>
              </a:rPr>
              <a:t>цель урока:</a:t>
            </a:r>
          </a:p>
          <a:p>
            <a:pPr marL="457200" indent="-457200">
              <a:buFont typeface="+mj-lt"/>
              <a:buAutoNum type="arabicPeriod"/>
            </a:pPr>
            <a:r>
              <a:rPr lang="ru-RU" sz="2400" dirty="0" smtClean="0">
                <a:latin typeface="Times New Roman" pitchFamily="18" charset="0"/>
                <a:cs typeface="Times New Roman" pitchFamily="18" charset="0"/>
              </a:rPr>
              <a:t>Проектирование </a:t>
            </a:r>
            <a:r>
              <a:rPr lang="ru-RU" sz="2400" dirty="0">
                <a:latin typeface="Times New Roman" pitchFamily="18" charset="0"/>
                <a:cs typeface="Times New Roman" pitchFamily="18" charset="0"/>
              </a:rPr>
              <a:t>развития учащихся в пределах изучения конкретного учебного предмета и конкретного урока;</a:t>
            </a:r>
          </a:p>
          <a:p>
            <a:pPr marL="457200" indent="-457200">
              <a:buFont typeface="+mj-lt"/>
              <a:buAutoNum type="arabicPeriod"/>
            </a:pPr>
            <a:r>
              <a:rPr lang="ru-RU" sz="2400" dirty="0" smtClean="0">
                <a:latin typeface="Times New Roman" pitchFamily="18" charset="0"/>
                <a:cs typeface="Times New Roman" pitchFamily="18" charset="0"/>
              </a:rPr>
              <a:t>Учет </a:t>
            </a:r>
            <a:r>
              <a:rPr lang="ru-RU" sz="2400" dirty="0">
                <a:latin typeface="Times New Roman" pitchFamily="18" charset="0"/>
                <a:cs typeface="Times New Roman" pitchFamily="18" charset="0"/>
              </a:rPr>
              <a:t>в целевой установке урока психологической задачи изучения темы и результатов, достигнутых в предшествующей работе;</a:t>
            </a:r>
          </a:p>
          <a:p>
            <a:pPr marL="457200" indent="-457200">
              <a:buFont typeface="+mj-lt"/>
              <a:buAutoNum type="arabicPeriod"/>
            </a:pPr>
            <a:r>
              <a:rPr lang="ru-RU" sz="2400" dirty="0" smtClean="0">
                <a:latin typeface="Times New Roman" pitchFamily="18" charset="0"/>
                <a:cs typeface="Times New Roman" pitchFamily="18" charset="0"/>
              </a:rPr>
              <a:t> </a:t>
            </a:r>
            <a:r>
              <a:rPr lang="ru-RU" sz="2400" dirty="0" err="1">
                <a:latin typeface="Times New Roman" pitchFamily="18" charset="0"/>
                <a:cs typeface="Times New Roman" pitchFamily="18" charset="0"/>
              </a:rPr>
              <a:t>Предусмотрение</a:t>
            </a:r>
            <a:r>
              <a:rPr lang="ru-RU" sz="2400" dirty="0">
                <a:latin typeface="Times New Roman" pitchFamily="18" charset="0"/>
                <a:cs typeface="Times New Roman" pitchFamily="18" charset="0"/>
              </a:rPr>
              <a:t> отдельных средств психолого-педагогического воздействия методических приемов, обеспечивающих развитие учащихся.</a:t>
            </a:r>
          </a:p>
        </p:txBody>
      </p:sp>
      <p:sp>
        <p:nvSpPr>
          <p:cNvPr id="3" name="Прямоугольник 2"/>
          <p:cNvSpPr/>
          <p:nvPr/>
        </p:nvSpPr>
        <p:spPr>
          <a:xfrm>
            <a:off x="1835696" y="386343"/>
            <a:ext cx="5973110" cy="584775"/>
          </a:xfrm>
          <a:prstGeom prst="rect">
            <a:avLst/>
          </a:prstGeom>
        </p:spPr>
        <p:txBody>
          <a:bodyPr wrap="none">
            <a:spAutoFit/>
          </a:bodyPr>
          <a:lstStyle/>
          <a:p>
            <a:r>
              <a:rPr lang="ru-RU" sz="3200" dirty="0">
                <a:solidFill>
                  <a:srgbClr val="C00000"/>
                </a:solidFill>
                <a:latin typeface="Monotype Corsiva" pitchFamily="66" charset="0"/>
              </a:rPr>
              <a:t>Психологические требования к уроку:</a:t>
            </a:r>
          </a:p>
        </p:txBody>
      </p:sp>
    </p:spTree>
    <p:extLst>
      <p:ext uri="{BB962C8B-B14F-4D97-AF65-F5344CB8AC3E}">
        <p14:creationId xmlns:p14="http://schemas.microsoft.com/office/powerpoint/2010/main" val="149431256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79464" y="1268760"/>
            <a:ext cx="8613015" cy="3970318"/>
          </a:xfrm>
          <a:prstGeom prst="rect">
            <a:avLst/>
          </a:prstGeom>
        </p:spPr>
        <p:txBody>
          <a:bodyPr wrap="square">
            <a:spAutoFit/>
          </a:bodyPr>
          <a:lstStyle/>
          <a:p>
            <a:pPr algn="just"/>
            <a:r>
              <a:rPr lang="ru-RU" dirty="0" smtClean="0">
                <a:latin typeface="Times New Roman" pitchFamily="18" charset="0"/>
                <a:cs typeface="Times New Roman" pitchFamily="18" charset="0"/>
              </a:rPr>
              <a:t>1</a:t>
            </a:r>
            <a:r>
              <a:rPr lang="ru-RU" dirty="0">
                <a:latin typeface="Times New Roman" pitchFamily="18" charset="0"/>
                <a:cs typeface="Times New Roman" pitchFamily="18" charset="0"/>
              </a:rPr>
              <a:t>. Определение содержания и структуры урока в соответствии с принципами развивающего обучения:</a:t>
            </a:r>
          </a:p>
          <a:p>
            <a:pPr algn="just"/>
            <a:r>
              <a:rPr lang="ru-RU" dirty="0" smtClean="0">
                <a:latin typeface="Times New Roman" pitchFamily="18" charset="0"/>
                <a:cs typeface="Times New Roman" pitchFamily="18" charset="0"/>
              </a:rPr>
              <a:t>• соотношение </a:t>
            </a:r>
            <a:r>
              <a:rPr lang="ru-RU" dirty="0">
                <a:latin typeface="Times New Roman" pitchFamily="18" charset="0"/>
                <a:cs typeface="Times New Roman" pitchFamily="18" charset="0"/>
              </a:rPr>
              <a:t>нагрузки на память учащихся и их мышление;</a:t>
            </a:r>
          </a:p>
          <a:p>
            <a:pPr algn="just"/>
            <a:r>
              <a:rPr lang="ru-RU" dirty="0" smtClean="0">
                <a:latin typeface="Times New Roman" pitchFamily="18" charset="0"/>
                <a:cs typeface="Times New Roman" pitchFamily="18" charset="0"/>
              </a:rPr>
              <a:t>• определение </a:t>
            </a:r>
            <a:r>
              <a:rPr lang="ru-RU" dirty="0">
                <a:latin typeface="Times New Roman" pitchFamily="18" charset="0"/>
                <a:cs typeface="Times New Roman" pitchFamily="18" charset="0"/>
              </a:rPr>
              <a:t>объема воспроизводящей и творческой деятельности учащихся;</a:t>
            </a:r>
          </a:p>
          <a:p>
            <a:pPr algn="just"/>
            <a:r>
              <a:rPr lang="ru-RU" dirty="0">
                <a:latin typeface="Times New Roman" pitchFamily="18" charset="0"/>
                <a:cs typeface="Times New Roman" pitchFamily="18" charset="0"/>
              </a:rPr>
              <a:t>• планирование усвоения знаний в готовом виде (со слов учителя, из учебника, пособия и т.п.) и в процессе самостоятельного поиска;</a:t>
            </a:r>
          </a:p>
          <a:p>
            <a:pPr algn="just"/>
            <a:r>
              <a:rPr lang="ru-RU" dirty="0">
                <a:latin typeface="Times New Roman" pitchFamily="18" charset="0"/>
                <a:cs typeface="Times New Roman" pitchFamily="18" charset="0"/>
              </a:rPr>
              <a:t>выполнение учителем и учащимися проблемно-эвристического обучения (кто ставит проблему, формулирует ее, кто решает);</a:t>
            </a:r>
          </a:p>
          <a:p>
            <a:pPr algn="just"/>
            <a:r>
              <a:rPr lang="ru-RU" dirty="0">
                <a:latin typeface="Times New Roman" pitchFamily="18" charset="0"/>
                <a:cs typeface="Times New Roman" pitchFamily="18" charset="0"/>
              </a:rPr>
              <a:t>• учет контроля, анализа и оценки деятельности школьников, осуществляемые учителем, и взаимной критической оценки, самоконтроля и самоанализа учащихся;</a:t>
            </a:r>
          </a:p>
          <a:p>
            <a:pPr algn="just"/>
            <a:r>
              <a:rPr lang="ru-RU" dirty="0">
                <a:latin typeface="Times New Roman" pitchFamily="18" charset="0"/>
                <a:cs typeface="Times New Roman" pitchFamily="18" charset="0"/>
              </a:rPr>
              <a:t>• соотношение побуждения учащихся к деятельности (комментарии, вызывающие положительные чувства в связи с проделанной работой, установки, стимулирующие интерес, волевые усилия к преодолению трудностей и т.д.) и принуждения (напоминание об отметке, резкие замечания, нотации и т.п</a:t>
            </a:r>
            <a:r>
              <a:rPr lang="ru-RU" dirty="0" smtClean="0">
                <a:latin typeface="Times New Roman" pitchFamily="18" charset="0"/>
                <a:cs typeface="Times New Roman" pitchFamily="18" charset="0"/>
              </a:rPr>
              <a:t>.).</a:t>
            </a:r>
            <a:endParaRPr lang="ru-RU" dirty="0">
              <a:latin typeface="Times New Roman" pitchFamily="18" charset="0"/>
              <a:cs typeface="Times New Roman" pitchFamily="18" charset="0"/>
            </a:endParaRPr>
          </a:p>
        </p:txBody>
      </p:sp>
      <p:sp>
        <p:nvSpPr>
          <p:cNvPr id="3" name="Прямоугольник 2"/>
          <p:cNvSpPr/>
          <p:nvPr/>
        </p:nvSpPr>
        <p:spPr>
          <a:xfrm>
            <a:off x="3491880" y="188640"/>
            <a:ext cx="1984839" cy="523220"/>
          </a:xfrm>
          <a:prstGeom prst="rect">
            <a:avLst/>
          </a:prstGeom>
        </p:spPr>
        <p:txBody>
          <a:bodyPr wrap="none">
            <a:spAutoFit/>
          </a:bodyPr>
          <a:lstStyle/>
          <a:p>
            <a:r>
              <a:rPr lang="ru-RU" sz="2800" dirty="0">
                <a:solidFill>
                  <a:srgbClr val="C00000"/>
                </a:solidFill>
                <a:latin typeface="Monotype Corsiva" pitchFamily="66" charset="0"/>
              </a:rPr>
              <a:t>Стиль урока:</a:t>
            </a:r>
          </a:p>
        </p:txBody>
      </p:sp>
    </p:spTree>
    <p:extLst>
      <p:ext uri="{BB962C8B-B14F-4D97-AF65-F5344CB8AC3E}">
        <p14:creationId xmlns:p14="http://schemas.microsoft.com/office/powerpoint/2010/main" val="266497856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95536" y="1340768"/>
            <a:ext cx="8496944" cy="2862322"/>
          </a:xfrm>
          <a:prstGeom prst="rect">
            <a:avLst/>
          </a:prstGeom>
        </p:spPr>
        <p:txBody>
          <a:bodyPr wrap="square">
            <a:spAutoFit/>
          </a:bodyPr>
          <a:lstStyle/>
          <a:p>
            <a:pPr algn="just"/>
            <a:r>
              <a:rPr lang="ru-RU" dirty="0">
                <a:latin typeface="Times New Roman" pitchFamily="18" charset="0"/>
                <a:cs typeface="Times New Roman" pitchFamily="18" charset="0"/>
              </a:rPr>
              <a:t>2. Особенности самоорганизации учителя:</a:t>
            </a:r>
          </a:p>
          <a:p>
            <a:pPr algn="just"/>
            <a:r>
              <a:rPr lang="ru-RU" dirty="0">
                <a:latin typeface="Times New Roman" pitchFamily="18" charset="0"/>
                <a:cs typeface="Times New Roman" pitchFamily="18" charset="0"/>
              </a:rPr>
              <a:t>• подготовленность к уроку и главное - осознание психологической цели, внутренняя готовность к ее осуществлению;</a:t>
            </a:r>
          </a:p>
          <a:p>
            <a:pPr algn="just"/>
            <a:r>
              <a:rPr lang="ru-RU" dirty="0">
                <a:latin typeface="Times New Roman" pitchFamily="18" charset="0"/>
                <a:cs typeface="Times New Roman" pitchFamily="18" charset="0"/>
              </a:rPr>
              <a:t>• рабочее самочувствие в начале урока и в его ходе (собранность, </a:t>
            </a:r>
            <a:r>
              <a:rPr lang="ru-RU" dirty="0" err="1">
                <a:latin typeface="Times New Roman" pitchFamily="18" charset="0"/>
                <a:cs typeface="Times New Roman" pitchFamily="18" charset="0"/>
              </a:rPr>
              <a:t>сонастроенность</a:t>
            </a:r>
            <a:r>
              <a:rPr lang="ru-RU" dirty="0">
                <a:latin typeface="Times New Roman" pitchFamily="18" charset="0"/>
                <a:cs typeface="Times New Roman" pitchFamily="18" charset="0"/>
              </a:rPr>
              <a:t> с темой и психологической целью урока, энергичность, настойчивость в осуществлении поставленной цели, оптимистический подход ко всему происходящему на уроке, педагогическая находчивость и др.);</a:t>
            </a:r>
          </a:p>
          <a:p>
            <a:pPr algn="just"/>
            <a:r>
              <a:rPr lang="ru-RU" dirty="0">
                <a:latin typeface="Times New Roman" pitchFamily="18" charset="0"/>
                <a:cs typeface="Times New Roman" pitchFamily="18" charset="0"/>
              </a:rPr>
              <a:t>• педагогический такт (случаи проявления);</a:t>
            </a:r>
          </a:p>
          <a:p>
            <a:pPr algn="just"/>
            <a:r>
              <a:rPr lang="ru-RU" dirty="0">
                <a:latin typeface="Times New Roman" pitchFamily="18" charset="0"/>
                <a:cs typeface="Times New Roman" pitchFamily="18" charset="0"/>
              </a:rPr>
              <a:t>• психологический климат на уроке (поддержание атмосферы радостного, искреннего общения, деловой контакт и др.).</a:t>
            </a:r>
          </a:p>
        </p:txBody>
      </p:sp>
    </p:spTree>
    <p:extLst>
      <p:ext uri="{BB962C8B-B14F-4D97-AF65-F5344CB8AC3E}">
        <p14:creationId xmlns:p14="http://schemas.microsoft.com/office/powerpoint/2010/main" val="178825598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07504" y="332656"/>
            <a:ext cx="9036496" cy="5847755"/>
          </a:xfrm>
          <a:prstGeom prst="rect">
            <a:avLst/>
          </a:prstGeom>
        </p:spPr>
        <p:txBody>
          <a:bodyPr wrap="square">
            <a:spAutoFit/>
          </a:bodyPr>
          <a:lstStyle/>
          <a:p>
            <a:pPr algn="ctr"/>
            <a:r>
              <a:rPr lang="ru-RU" sz="2400" dirty="0">
                <a:solidFill>
                  <a:srgbClr val="C00000"/>
                </a:solidFill>
                <a:latin typeface="Monotype Corsiva" pitchFamily="66" charset="0"/>
                <a:cs typeface="Times New Roman" pitchFamily="18" charset="0"/>
              </a:rPr>
              <a:t>Организация познавательной деятельности учащихся:</a:t>
            </a:r>
          </a:p>
          <a:p>
            <a:pPr algn="just"/>
            <a:r>
              <a:rPr lang="ru-RU" sz="1400" dirty="0">
                <a:latin typeface="Times New Roman" pitchFamily="18" charset="0"/>
                <a:cs typeface="Times New Roman" pitchFamily="18" charset="0"/>
              </a:rPr>
              <a:t>1. Определение мер для обеспечения условий продуктивной работы мышления и воображения учащихся:</a:t>
            </a:r>
          </a:p>
          <a:p>
            <a:pPr algn="just"/>
            <a:r>
              <a:rPr lang="ru-RU" sz="1400" dirty="0">
                <a:latin typeface="Times New Roman" pitchFamily="18" charset="0"/>
                <a:cs typeface="Times New Roman" pitchFamily="18" charset="0"/>
              </a:rPr>
              <a:t>• планирование путей восприятия учениками изучаемых объектов и явлений, их осмысления;</a:t>
            </a:r>
          </a:p>
          <a:p>
            <a:pPr algn="just"/>
            <a:r>
              <a:rPr lang="ru-RU" sz="1400" dirty="0">
                <a:latin typeface="Times New Roman" pitchFamily="18" charset="0"/>
                <a:cs typeface="Times New Roman" pitchFamily="18" charset="0"/>
              </a:rPr>
              <a:t>• использование установок в форме убеждения, внушения;</a:t>
            </a:r>
          </a:p>
          <a:p>
            <a:pPr algn="just"/>
            <a:r>
              <a:rPr lang="ru-RU" sz="1400" dirty="0">
                <a:latin typeface="Times New Roman" pitchFamily="18" charset="0"/>
                <a:cs typeface="Times New Roman" pitchFamily="18" charset="0"/>
              </a:rPr>
              <a:t>• планирование условий устойчивого внимания и сосредоточенности учащихся;</a:t>
            </a:r>
          </a:p>
          <a:p>
            <a:pPr algn="just"/>
            <a:r>
              <a:rPr lang="ru-RU" sz="1400" dirty="0">
                <a:latin typeface="Times New Roman" pitchFamily="18" charset="0"/>
                <a:cs typeface="Times New Roman" pitchFamily="18" charset="0"/>
              </a:rPr>
              <a:t>• использование различных форм работы для актуализации в памяти учащихся ранее усвоенных знаний и умений, необходимых для восприятия новых (беседа, индивидуальный опрос, упражнения по повторению);</a:t>
            </a:r>
          </a:p>
          <a:p>
            <a:pPr algn="just"/>
            <a:r>
              <a:rPr lang="ru-RU" sz="1400" dirty="0">
                <a:latin typeface="Times New Roman" pitchFamily="18" charset="0"/>
                <a:cs typeface="Times New Roman" pitchFamily="18" charset="0"/>
              </a:rPr>
              <a:t>2. Организация деятельности мышления и воображения учащихся в процессе формирования новых знаний и умений;</a:t>
            </a:r>
          </a:p>
          <a:p>
            <a:pPr algn="just"/>
            <a:r>
              <a:rPr lang="ru-RU" sz="1400" dirty="0">
                <a:latin typeface="Times New Roman" pitchFamily="18" charset="0"/>
                <a:cs typeface="Times New Roman" pitchFamily="18" charset="0"/>
              </a:rPr>
              <a:t>• определение уровня </a:t>
            </a:r>
            <a:r>
              <a:rPr lang="ru-RU" sz="1400" dirty="0" err="1">
                <a:latin typeface="Times New Roman" pitchFamily="18" charset="0"/>
                <a:cs typeface="Times New Roman" pitchFamily="18" charset="0"/>
              </a:rPr>
              <a:t>сформированности</a:t>
            </a:r>
            <a:r>
              <a:rPr lang="ru-RU" sz="1400" dirty="0">
                <a:latin typeface="Times New Roman" pitchFamily="18" charset="0"/>
                <a:cs typeface="Times New Roman" pitchFamily="18" charset="0"/>
              </a:rPr>
              <a:t> знаний и умений у учащихся (на уровне конкретно-чувственных представлений, понятий, обобщающих образов, "открытий", формулирования выводов);</a:t>
            </a:r>
          </a:p>
          <a:p>
            <a:pPr algn="just"/>
            <a:r>
              <a:rPr lang="ru-RU" sz="1400" dirty="0">
                <a:latin typeface="Times New Roman" pitchFamily="18" charset="0"/>
                <a:cs typeface="Times New Roman" pitchFamily="18" charset="0"/>
              </a:rPr>
              <a:t>• опора на психологические закономерности формирования представлений, понятий, уровней понимания, создания новых образов в организации мыслительной деятельности и воображении учащихся;</a:t>
            </a:r>
          </a:p>
          <a:p>
            <a:pPr algn="just"/>
            <a:r>
              <a:rPr lang="ru-RU" sz="1400" dirty="0">
                <a:latin typeface="Times New Roman" pitchFamily="18" charset="0"/>
                <a:cs typeface="Times New Roman" pitchFamily="18" charset="0"/>
              </a:rPr>
              <a:t>• планирование приемов и форм работы, обеспечивающих активность и самостоятельность мышления учащихся (система вопросов, создание проблемных ситуаций, разные уровни проблемно-эвристического решения задач, использование задач с недостающими и излишними данными, организация поисковой и исследовательской работы учащихся на уроке, создание преодолимых интеллектуальных затруднений в ходе самостоятельных работ, усложнение заданий с целью развития познавательной самостоятельности учащихся);</a:t>
            </a:r>
          </a:p>
          <a:p>
            <a:pPr algn="just"/>
            <a:r>
              <a:rPr lang="ru-RU" sz="1400" dirty="0">
                <a:latin typeface="Times New Roman" pitchFamily="18" charset="0"/>
                <a:cs typeface="Times New Roman" pitchFamily="18" charset="0"/>
              </a:rPr>
              <a:t>• руководство повышением уровня понимания (от описательного, сравнительного, объяснительного к обобщающему, оценочному, проблемному) и формированием умений рассуждать и умозаключать;</a:t>
            </a:r>
          </a:p>
          <a:p>
            <a:pPr algn="just"/>
            <a:r>
              <a:rPr lang="ru-RU" sz="1400" dirty="0">
                <a:latin typeface="Times New Roman" pitchFamily="18" charset="0"/>
                <a:cs typeface="Times New Roman" pitchFamily="18" charset="0"/>
              </a:rPr>
              <a:t>• использование различных видов творческих работ учащихся (объяснение цели работы, условий ее выполнения, обучение отбору и систематизации материала, а также обработке результатов и оформлению работы);</a:t>
            </a:r>
          </a:p>
          <a:p>
            <a:pPr algn="just"/>
            <a:r>
              <a:rPr lang="ru-RU" sz="1400" dirty="0">
                <a:latin typeface="Times New Roman" pitchFamily="18" charset="0"/>
                <a:cs typeface="Times New Roman" pitchFamily="18" charset="0"/>
              </a:rPr>
              <a:t>3. Закрепление результатов работы:</a:t>
            </a:r>
          </a:p>
          <a:p>
            <a:pPr algn="just"/>
            <a:r>
              <a:rPr lang="ru-RU" sz="1400" dirty="0">
                <a:latin typeface="Times New Roman" pitchFamily="18" charset="0"/>
                <a:cs typeface="Times New Roman" pitchFamily="18" charset="0"/>
              </a:rPr>
              <a:t>• формирование навыков путем упражнений;</a:t>
            </a:r>
          </a:p>
          <a:p>
            <a:pPr algn="just"/>
            <a:r>
              <a:rPr lang="ru-RU" sz="1400" dirty="0">
                <a:latin typeface="Times New Roman" pitchFamily="18" charset="0"/>
                <a:cs typeface="Times New Roman" pitchFamily="18" charset="0"/>
              </a:rPr>
              <a:t>• обучение переносу ранее усвоенных умений и навыков на новые условия работы, предупреждение механического переноса.</a:t>
            </a:r>
          </a:p>
        </p:txBody>
      </p:sp>
    </p:spTree>
    <p:extLst>
      <p:ext uri="{BB962C8B-B14F-4D97-AF65-F5344CB8AC3E}">
        <p14:creationId xmlns:p14="http://schemas.microsoft.com/office/powerpoint/2010/main" val="370017725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95536" y="404664"/>
            <a:ext cx="7992888" cy="4893647"/>
          </a:xfrm>
          <a:prstGeom prst="rect">
            <a:avLst/>
          </a:prstGeom>
        </p:spPr>
        <p:txBody>
          <a:bodyPr wrap="square">
            <a:spAutoFit/>
          </a:bodyPr>
          <a:lstStyle/>
          <a:p>
            <a:pPr algn="ctr"/>
            <a:r>
              <a:rPr lang="ru-RU" sz="2400" dirty="0">
                <a:solidFill>
                  <a:srgbClr val="C00000"/>
                </a:solidFill>
                <a:latin typeface="Monotype Corsiva" pitchFamily="66" charset="0"/>
              </a:rPr>
              <a:t>Организованность учащихся</a:t>
            </a:r>
            <a:r>
              <a:rPr lang="ru-RU" sz="2400" dirty="0" smtClean="0">
                <a:solidFill>
                  <a:srgbClr val="C00000"/>
                </a:solidFill>
                <a:latin typeface="Monotype Corsiva" pitchFamily="66" charset="0"/>
              </a:rPr>
              <a:t>:</a:t>
            </a:r>
          </a:p>
          <a:p>
            <a:pPr algn="ctr"/>
            <a:endParaRPr lang="ru-RU" sz="2400" dirty="0">
              <a:solidFill>
                <a:srgbClr val="C00000"/>
              </a:solidFill>
              <a:latin typeface="Monotype Corsiva" pitchFamily="66" charset="0"/>
            </a:endParaRPr>
          </a:p>
          <a:p>
            <a:pPr algn="just"/>
            <a:r>
              <a:rPr lang="ru-RU" dirty="0"/>
              <a:t>1. </a:t>
            </a:r>
            <a:r>
              <a:rPr lang="ru-RU" dirty="0">
                <a:latin typeface="Times New Roman" pitchFamily="18" charset="0"/>
                <a:cs typeface="Times New Roman" pitchFamily="18" charset="0"/>
              </a:rPr>
              <a:t>отношение учащихся к учению, их самоорганизации и уровень умственного развития;</a:t>
            </a:r>
          </a:p>
          <a:p>
            <a:pPr algn="just"/>
            <a:r>
              <a:rPr lang="ru-RU" dirty="0">
                <a:latin typeface="Times New Roman" pitchFamily="18" charset="0"/>
                <a:cs typeface="Times New Roman" pitchFamily="18" charset="0"/>
              </a:rPr>
              <a:t>2. возможные группы учащихся по уровню обучаемости, учет этих обстоятельств при определении сочетания индивидуальной, групповой и фронтальной форм работы учащихся на уроке</a:t>
            </a:r>
            <a:r>
              <a:rPr lang="ru-RU" dirty="0" smtClean="0">
                <a:latin typeface="Times New Roman" pitchFamily="18" charset="0"/>
                <a:cs typeface="Times New Roman" pitchFamily="18" charset="0"/>
              </a:rPr>
              <a:t>.</a:t>
            </a:r>
          </a:p>
          <a:p>
            <a:pPr algn="just"/>
            <a:endParaRPr lang="ru-RU" dirty="0">
              <a:latin typeface="Times New Roman" pitchFamily="18" charset="0"/>
              <a:cs typeface="Times New Roman" pitchFamily="18" charset="0"/>
            </a:endParaRPr>
          </a:p>
          <a:p>
            <a:pPr algn="just"/>
            <a:endParaRPr lang="ru-RU" dirty="0" smtClean="0">
              <a:latin typeface="Times New Roman" pitchFamily="18" charset="0"/>
              <a:cs typeface="Times New Roman" pitchFamily="18" charset="0"/>
            </a:endParaRPr>
          </a:p>
          <a:p>
            <a:pPr algn="just"/>
            <a:endParaRPr lang="ru-RU" dirty="0">
              <a:latin typeface="Times New Roman" pitchFamily="18" charset="0"/>
              <a:cs typeface="Times New Roman" pitchFamily="18" charset="0"/>
            </a:endParaRPr>
          </a:p>
          <a:p>
            <a:pPr algn="ctr"/>
            <a:r>
              <a:rPr lang="ru-RU" sz="2400" dirty="0">
                <a:solidFill>
                  <a:srgbClr val="C00000"/>
                </a:solidFill>
                <a:latin typeface="Monotype Corsiva" pitchFamily="66" charset="0"/>
              </a:rPr>
              <a:t>Учет возрастных особенностей учащихся</a:t>
            </a:r>
            <a:r>
              <a:rPr lang="ru-RU" sz="2400" dirty="0" smtClean="0">
                <a:solidFill>
                  <a:srgbClr val="C00000"/>
                </a:solidFill>
                <a:latin typeface="Monotype Corsiva" pitchFamily="66" charset="0"/>
              </a:rPr>
              <a:t>:</a:t>
            </a:r>
          </a:p>
          <a:p>
            <a:pPr algn="ctr"/>
            <a:endParaRPr lang="ru-RU" sz="2400" dirty="0">
              <a:solidFill>
                <a:srgbClr val="C00000"/>
              </a:solidFill>
              <a:latin typeface="Monotype Corsiva" pitchFamily="66" charset="0"/>
            </a:endParaRPr>
          </a:p>
          <a:p>
            <a:pPr algn="just"/>
            <a:r>
              <a:rPr lang="ru-RU" dirty="0">
                <a:latin typeface="Times New Roman" pitchFamily="18" charset="0"/>
                <a:cs typeface="Times New Roman" pitchFamily="18" charset="0"/>
              </a:rPr>
              <a:t>1. планирование урока в соответствии с индивидуальными и возрастными особенностями учащихся;</a:t>
            </a:r>
          </a:p>
          <a:p>
            <a:pPr algn="just"/>
            <a:r>
              <a:rPr lang="ru-RU" dirty="0">
                <a:latin typeface="Times New Roman" pitchFamily="18" charset="0"/>
                <a:cs typeface="Times New Roman" pitchFamily="18" charset="0"/>
              </a:rPr>
              <a:t>2. проведение урока с учетом сильных и слабых учеников;</a:t>
            </a:r>
          </a:p>
          <a:p>
            <a:pPr algn="just"/>
            <a:r>
              <a:rPr lang="ru-RU" dirty="0">
                <a:latin typeface="Times New Roman" pitchFamily="18" charset="0"/>
                <a:cs typeface="Times New Roman" pitchFamily="18" charset="0"/>
              </a:rPr>
              <a:t>3. дифференцированный подход к сильным и слабым ученикам.</a:t>
            </a:r>
          </a:p>
        </p:txBody>
      </p:sp>
    </p:spTree>
    <p:extLst>
      <p:ext uri="{BB962C8B-B14F-4D97-AF65-F5344CB8AC3E}">
        <p14:creationId xmlns:p14="http://schemas.microsoft.com/office/powerpoint/2010/main" val="347800429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79742" y="1628800"/>
            <a:ext cx="8496944" cy="2585323"/>
          </a:xfrm>
          <a:prstGeom prst="rect">
            <a:avLst/>
          </a:prstGeom>
        </p:spPr>
        <p:txBody>
          <a:bodyPr wrap="square">
            <a:spAutoFit/>
          </a:bodyPr>
          <a:lstStyle/>
          <a:p>
            <a:pPr algn="just"/>
            <a:r>
              <a:rPr lang="ru-RU" dirty="0" smtClean="0">
                <a:latin typeface="Times New Roman" pitchFamily="18" charset="0"/>
                <a:cs typeface="Times New Roman" pitchFamily="18" charset="0"/>
              </a:rPr>
              <a:t>1</a:t>
            </a:r>
            <a:r>
              <a:rPr lang="ru-RU" dirty="0">
                <a:latin typeface="Times New Roman" pitchFamily="18" charset="0"/>
                <a:cs typeface="Times New Roman" pitchFamily="18" charset="0"/>
              </a:rPr>
              <a:t>. температурный режим;</a:t>
            </a:r>
          </a:p>
          <a:p>
            <a:pPr algn="just"/>
            <a:r>
              <a:rPr lang="ru-RU" dirty="0">
                <a:latin typeface="Times New Roman" pitchFamily="18" charset="0"/>
                <a:cs typeface="Times New Roman" pitchFamily="18" charset="0"/>
              </a:rPr>
              <a:t>2. физико-химические свойства воздуха (необходимость проветривания);</a:t>
            </a:r>
          </a:p>
          <a:p>
            <a:pPr algn="just"/>
            <a:r>
              <a:rPr lang="ru-RU" dirty="0">
                <a:latin typeface="Times New Roman" pitchFamily="18" charset="0"/>
                <a:cs typeface="Times New Roman" pitchFamily="18" charset="0"/>
              </a:rPr>
              <a:t>3. освещение;</a:t>
            </a:r>
          </a:p>
          <a:p>
            <a:pPr algn="just"/>
            <a:r>
              <a:rPr lang="ru-RU" dirty="0">
                <a:latin typeface="Times New Roman" pitchFamily="18" charset="0"/>
                <a:cs typeface="Times New Roman" pitchFamily="18" charset="0"/>
              </a:rPr>
              <a:t>4. предупреждение утомления и переутомления;</a:t>
            </a:r>
          </a:p>
          <a:p>
            <a:pPr algn="just"/>
            <a:r>
              <a:rPr lang="ru-RU" dirty="0">
                <a:latin typeface="Times New Roman" pitchFamily="18" charset="0"/>
                <a:cs typeface="Times New Roman" pitchFamily="18" charset="0"/>
              </a:rPr>
              <a:t>5. чередование видов деятельности (смена слушания выполнением вычислительных, графических и практических работ);</a:t>
            </a:r>
          </a:p>
          <a:p>
            <a:pPr algn="just"/>
            <a:r>
              <a:rPr lang="ru-RU" dirty="0">
                <a:latin typeface="Times New Roman" pitchFamily="18" charset="0"/>
                <a:cs typeface="Times New Roman" pitchFamily="18" charset="0"/>
              </a:rPr>
              <a:t>6. своевременное и качественное проведение физкультминуток;</a:t>
            </a:r>
          </a:p>
          <a:p>
            <a:pPr algn="just"/>
            <a:r>
              <a:rPr lang="ru-RU" dirty="0">
                <a:latin typeface="Times New Roman" pitchFamily="18" charset="0"/>
                <a:cs typeface="Times New Roman" pitchFamily="18" charset="0"/>
              </a:rPr>
              <a:t>7. соблюдение правильной рабочей позы учащегося;</a:t>
            </a:r>
          </a:p>
          <a:p>
            <a:pPr algn="just"/>
            <a:r>
              <a:rPr lang="ru-RU" dirty="0">
                <a:latin typeface="Times New Roman" pitchFamily="18" charset="0"/>
                <a:cs typeface="Times New Roman" pitchFamily="18" charset="0"/>
              </a:rPr>
              <a:t>8. соответствие классной мебели росту школьника.</a:t>
            </a:r>
          </a:p>
        </p:txBody>
      </p:sp>
      <p:sp>
        <p:nvSpPr>
          <p:cNvPr id="3" name="Прямоугольник 2"/>
          <p:cNvSpPr/>
          <p:nvPr/>
        </p:nvSpPr>
        <p:spPr>
          <a:xfrm>
            <a:off x="1331640" y="419472"/>
            <a:ext cx="6048672" cy="461665"/>
          </a:xfrm>
          <a:prstGeom prst="rect">
            <a:avLst/>
          </a:prstGeom>
        </p:spPr>
        <p:txBody>
          <a:bodyPr wrap="square">
            <a:spAutoFit/>
          </a:bodyPr>
          <a:lstStyle/>
          <a:p>
            <a:r>
              <a:rPr lang="ru-RU" sz="2400" dirty="0">
                <a:solidFill>
                  <a:srgbClr val="C00000"/>
                </a:solidFill>
                <a:latin typeface="Monotype Corsiva" pitchFamily="66" charset="0"/>
              </a:rPr>
              <a:t>Гигиенические требования к  современному уроку:</a:t>
            </a:r>
          </a:p>
        </p:txBody>
      </p:sp>
    </p:spTree>
    <p:extLst>
      <p:ext uri="{BB962C8B-B14F-4D97-AF65-F5344CB8AC3E}">
        <p14:creationId xmlns:p14="http://schemas.microsoft.com/office/powerpoint/2010/main" val="349642048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93139" y="1268760"/>
            <a:ext cx="8424936" cy="3139321"/>
          </a:xfrm>
          <a:prstGeom prst="rect">
            <a:avLst/>
          </a:prstGeom>
        </p:spPr>
        <p:txBody>
          <a:bodyPr wrap="square">
            <a:spAutoFit/>
          </a:bodyPr>
          <a:lstStyle/>
          <a:p>
            <a:pPr algn="just"/>
            <a:r>
              <a:rPr lang="ru-RU" dirty="0" smtClean="0">
                <a:latin typeface="Times New Roman" pitchFamily="18" charset="0"/>
                <a:cs typeface="Times New Roman" pitchFamily="18" charset="0"/>
              </a:rPr>
              <a:t>1</a:t>
            </a:r>
            <a:r>
              <a:rPr lang="ru-RU" dirty="0">
                <a:latin typeface="Times New Roman" pitchFamily="18" charset="0"/>
                <a:cs typeface="Times New Roman" pitchFamily="18" charset="0"/>
              </a:rPr>
              <a:t>. урок должен быть эмоциональным, вызвать интерес к учению и воспитывать потребность в знаниях;</a:t>
            </a:r>
          </a:p>
          <a:p>
            <a:pPr algn="just"/>
            <a:r>
              <a:rPr lang="ru-RU" dirty="0">
                <a:latin typeface="Times New Roman" pitchFamily="18" charset="0"/>
                <a:cs typeface="Times New Roman" pitchFamily="18" charset="0"/>
              </a:rPr>
              <a:t>2. темп и ритм урока должны быть оптимальными, действия учителя и учащихся завершенными;</a:t>
            </a:r>
          </a:p>
          <a:p>
            <a:pPr algn="just"/>
            <a:r>
              <a:rPr lang="ru-RU" dirty="0">
                <a:latin typeface="Times New Roman" pitchFamily="18" charset="0"/>
                <a:cs typeface="Times New Roman" pitchFamily="18" charset="0"/>
              </a:rPr>
              <a:t>3. необходим полный контакт во взаимодействии учителя и учащихся на уроке должны соблюдаться педагогический такт и педагогический оптимизм;</a:t>
            </a:r>
          </a:p>
          <a:p>
            <a:pPr algn="just"/>
            <a:r>
              <a:rPr lang="ru-RU" dirty="0">
                <a:latin typeface="Times New Roman" pitchFamily="18" charset="0"/>
                <a:cs typeface="Times New Roman" pitchFamily="18" charset="0"/>
              </a:rPr>
              <a:t>4. доминировать должна атмосфера доброжелательности и активного творческого труда;</a:t>
            </a:r>
          </a:p>
          <a:p>
            <a:pPr algn="just"/>
            <a:r>
              <a:rPr lang="ru-RU" dirty="0">
                <a:latin typeface="Times New Roman" pitchFamily="18" charset="0"/>
                <a:cs typeface="Times New Roman" pitchFamily="18" charset="0"/>
              </a:rPr>
              <a:t>5. по возможности следует менять виды деятельности учащихся, оптимально сочетать различные методы и приемы обучения;</a:t>
            </a:r>
          </a:p>
          <a:p>
            <a:pPr algn="just"/>
            <a:r>
              <a:rPr lang="ru-RU" dirty="0">
                <a:latin typeface="Times New Roman" pitchFamily="18" charset="0"/>
                <a:cs typeface="Times New Roman" pitchFamily="18" charset="0"/>
              </a:rPr>
              <a:t>6. обеспечить соблюдение единого орфографического режима школы;</a:t>
            </a:r>
          </a:p>
        </p:txBody>
      </p:sp>
      <p:sp>
        <p:nvSpPr>
          <p:cNvPr id="3" name="Прямоугольник 2"/>
          <p:cNvSpPr/>
          <p:nvPr/>
        </p:nvSpPr>
        <p:spPr>
          <a:xfrm>
            <a:off x="2123728" y="236349"/>
            <a:ext cx="4972836" cy="461665"/>
          </a:xfrm>
          <a:prstGeom prst="rect">
            <a:avLst/>
          </a:prstGeom>
        </p:spPr>
        <p:txBody>
          <a:bodyPr wrap="none">
            <a:spAutoFit/>
          </a:bodyPr>
          <a:lstStyle/>
          <a:p>
            <a:r>
              <a:rPr lang="ru-RU" sz="2400" dirty="0">
                <a:solidFill>
                  <a:srgbClr val="C00000"/>
                </a:solidFill>
                <a:latin typeface="Monotype Corsiva" pitchFamily="66" charset="0"/>
              </a:rPr>
              <a:t>Требования к технике проведения урока:</a:t>
            </a:r>
          </a:p>
        </p:txBody>
      </p:sp>
    </p:spTree>
    <p:extLst>
      <p:ext uri="{BB962C8B-B14F-4D97-AF65-F5344CB8AC3E}">
        <p14:creationId xmlns:p14="http://schemas.microsoft.com/office/powerpoint/2010/main" val="229644642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95536" y="1124744"/>
            <a:ext cx="8352928" cy="4247317"/>
          </a:xfrm>
          <a:prstGeom prst="rect">
            <a:avLst/>
          </a:prstGeom>
        </p:spPr>
        <p:txBody>
          <a:bodyPr wrap="square">
            <a:spAutoFit/>
          </a:bodyPr>
          <a:lstStyle/>
          <a:p>
            <a:pPr algn="just"/>
            <a:r>
              <a:rPr lang="ru-RU" dirty="0" smtClean="0">
                <a:latin typeface="Times New Roman" pitchFamily="18" charset="0"/>
                <a:cs typeface="Times New Roman" pitchFamily="18" charset="0"/>
              </a:rPr>
              <a:t>	Урок </a:t>
            </a:r>
            <a:r>
              <a:rPr lang="ru-RU" dirty="0">
                <a:latin typeface="Times New Roman" pitchFamily="18" charset="0"/>
                <a:cs typeface="Times New Roman" pitchFamily="18" charset="0"/>
              </a:rPr>
              <a:t>как форма организации учебной деятельности возник очень давно. Ученые считают, что уроку приблизительно 350 лет. И все эти годы лучшие, думающие учителя стремились максимально обеспечить через урок решение образовательных, воспитательных и развивающих задач, актуальных для своего времени. Безусловно, и современная школа держится на уроке, который определяет ее социальный и педагогический статус, роль и место в становлении, развитии и педагогов, и школьников.</a:t>
            </a:r>
          </a:p>
          <a:p>
            <a:pPr algn="just"/>
            <a:r>
              <a:rPr lang="ru-RU" dirty="0" smtClean="0">
                <a:latin typeface="Times New Roman" pitchFamily="18" charset="0"/>
                <a:cs typeface="Times New Roman" pitchFamily="18" charset="0"/>
              </a:rPr>
              <a:t>	Только </a:t>
            </a:r>
            <a:r>
              <a:rPr lang="ru-RU" dirty="0">
                <a:latin typeface="Times New Roman" pitchFamily="18" charset="0"/>
                <a:cs typeface="Times New Roman" pitchFamily="18" charset="0"/>
              </a:rPr>
              <a:t>на уроке, как сотни лет назад, встречаются главные участники образовательного процесса: учитель и ученик. Между ними всегда – неизведанный мир знаний, противоречия между познанным и еще не освоенным, между чувством удовлетворения от успеха и нелегким  трудом освоения нового, познания окружающего мира. За период своей профессиональной деятельности учитель в среднем дает более 25 тысяч уроков. Уроку отводится не менее 98 % учебного времени. Каждый школьник за годы своего ученичества посещает почти 10 тысяч уроков. Ему посвящена каждая четвертая книга или брошюра по дидактике.</a:t>
            </a:r>
          </a:p>
        </p:txBody>
      </p:sp>
    </p:spTree>
    <p:extLst>
      <p:ext uri="{BB962C8B-B14F-4D97-AF65-F5344CB8AC3E}">
        <p14:creationId xmlns:p14="http://schemas.microsoft.com/office/powerpoint/2010/main" val="688657050"/>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95536" y="356463"/>
            <a:ext cx="8424936" cy="1200329"/>
          </a:xfrm>
          <a:prstGeom prst="rect">
            <a:avLst/>
          </a:prstGeom>
        </p:spPr>
        <p:txBody>
          <a:bodyPr wrap="square">
            <a:spAutoFit/>
          </a:bodyPr>
          <a:lstStyle/>
          <a:p>
            <a:pPr algn="just"/>
            <a:r>
              <a:rPr lang="ru-RU" dirty="0"/>
              <a:t> </a:t>
            </a:r>
            <a:r>
              <a:rPr lang="ru-RU" dirty="0" smtClean="0"/>
              <a:t>	</a:t>
            </a:r>
            <a:r>
              <a:rPr lang="ru-RU" dirty="0" smtClean="0">
                <a:latin typeface="Times New Roman" pitchFamily="18" charset="0"/>
                <a:cs typeface="Times New Roman" pitchFamily="18" charset="0"/>
              </a:rPr>
              <a:t>Современный </a:t>
            </a:r>
            <a:r>
              <a:rPr lang="ru-RU" dirty="0">
                <a:latin typeface="Times New Roman" pitchFamily="18" charset="0"/>
                <a:cs typeface="Times New Roman" pitchFamily="18" charset="0"/>
              </a:rPr>
              <a:t>урок должен отражать владение классической структурой урока на фоне активного применения собственных творческих наработок, как в смысле его построения, так и в подборе содержания учебного материала, технологии его подачи и тренинга.</a:t>
            </a:r>
          </a:p>
        </p:txBody>
      </p:sp>
      <p:sp>
        <p:nvSpPr>
          <p:cNvPr id="3" name="Прямоугольник 2"/>
          <p:cNvSpPr/>
          <p:nvPr/>
        </p:nvSpPr>
        <p:spPr>
          <a:xfrm>
            <a:off x="395536" y="1905506"/>
            <a:ext cx="8424936" cy="3693319"/>
          </a:xfrm>
          <a:prstGeom prst="rect">
            <a:avLst/>
          </a:prstGeom>
        </p:spPr>
        <p:txBody>
          <a:bodyPr wrap="square">
            <a:spAutoFit/>
          </a:bodyPr>
          <a:lstStyle/>
          <a:p>
            <a:pPr algn="ctr"/>
            <a:r>
              <a:rPr lang="ru-RU" dirty="0">
                <a:latin typeface="Times New Roman" pitchFamily="18" charset="0"/>
                <a:cs typeface="Times New Roman" pitchFamily="18" charset="0"/>
              </a:rPr>
              <a:t>Моделируя урок, необходимо придерживаться следующих правил:</a:t>
            </a:r>
          </a:p>
          <a:p>
            <a:pPr algn="just"/>
            <a:r>
              <a:rPr lang="ru-RU" dirty="0">
                <a:latin typeface="Times New Roman" pitchFamily="18" charset="0"/>
                <a:cs typeface="Times New Roman" pitchFamily="18" charset="0"/>
              </a:rPr>
              <a:t>•        Конкретно определить тему, цели, тип урока и его место в развороте учебной программы.</a:t>
            </a:r>
          </a:p>
          <a:p>
            <a:pPr algn="just"/>
            <a:r>
              <a:rPr lang="ru-RU" dirty="0">
                <a:latin typeface="Times New Roman" pitchFamily="18" charset="0"/>
                <a:cs typeface="Times New Roman" pitchFamily="18" charset="0"/>
              </a:rPr>
              <a:t>•        Отобрать учебный материал (определить его содержание, объем, установить связь с ранее изученным, систему управлений, дополнительный материал для дифференцированной работы и домашнее задание).</a:t>
            </a:r>
          </a:p>
          <a:p>
            <a:pPr algn="just"/>
            <a:r>
              <a:rPr lang="ru-RU" dirty="0">
                <a:latin typeface="Times New Roman" pitchFamily="18" charset="0"/>
                <a:cs typeface="Times New Roman" pitchFamily="18" charset="0"/>
              </a:rPr>
              <a:t>•        Выбрать наиболее эффективные методы и приемы обучения в данном классе, разнообразные виды деятельности учащихся и учителя на всех этапах урока.</a:t>
            </a:r>
          </a:p>
          <a:p>
            <a:pPr algn="just"/>
            <a:r>
              <a:rPr lang="ru-RU" dirty="0">
                <a:latin typeface="Times New Roman" pitchFamily="18" charset="0"/>
                <a:cs typeface="Times New Roman" pitchFamily="18" charset="0"/>
              </a:rPr>
              <a:t>•        Определить формы контроля за учебной деятельностью школьников.</a:t>
            </a:r>
          </a:p>
          <a:p>
            <a:pPr algn="just"/>
            <a:r>
              <a:rPr lang="ru-RU" dirty="0">
                <a:latin typeface="Times New Roman" pitchFamily="18" charset="0"/>
                <a:cs typeface="Times New Roman" pitchFamily="18" charset="0"/>
              </a:rPr>
              <a:t>•        Продумать оптимальный темп урока, то есть рассчитать время на каждый его этап.</a:t>
            </a:r>
          </a:p>
          <a:p>
            <a:pPr algn="just"/>
            <a:r>
              <a:rPr lang="ru-RU" dirty="0">
                <a:latin typeface="Times New Roman" pitchFamily="18" charset="0"/>
                <a:cs typeface="Times New Roman" pitchFamily="18" charset="0"/>
              </a:rPr>
              <a:t>•        Продумать форму подведения итогов урока.</a:t>
            </a:r>
          </a:p>
          <a:p>
            <a:pPr algn="just"/>
            <a:r>
              <a:rPr lang="ru-RU" dirty="0">
                <a:latin typeface="Times New Roman" pitchFamily="18" charset="0"/>
                <a:cs typeface="Times New Roman" pitchFamily="18" charset="0"/>
              </a:rPr>
              <a:t>•        Продумать содержание, объем и форму домашнего задания.</a:t>
            </a:r>
          </a:p>
        </p:txBody>
      </p:sp>
    </p:spTree>
    <p:extLst>
      <p:ext uri="{BB962C8B-B14F-4D97-AF65-F5344CB8AC3E}">
        <p14:creationId xmlns:p14="http://schemas.microsoft.com/office/powerpoint/2010/main" val="3332153933"/>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95536" y="692696"/>
            <a:ext cx="8352928" cy="3970318"/>
          </a:xfrm>
          <a:prstGeom prst="rect">
            <a:avLst/>
          </a:prstGeom>
        </p:spPr>
        <p:txBody>
          <a:bodyPr wrap="square">
            <a:spAutoFit/>
          </a:bodyPr>
          <a:lstStyle/>
          <a:p>
            <a:pPr algn="just"/>
            <a:r>
              <a:rPr lang="ru-RU" dirty="0">
                <a:latin typeface="Times New Roman" pitchFamily="18" charset="0"/>
                <a:cs typeface="Times New Roman" pitchFamily="18" charset="0"/>
              </a:rPr>
              <a:t> В новых Стандартах сформулированы требования к современному учителю: во-первых, это профессионал, который</a:t>
            </a:r>
          </a:p>
          <a:p>
            <a:pPr algn="just"/>
            <a:r>
              <a:rPr lang="ru-RU" dirty="0">
                <a:latin typeface="Times New Roman" pitchFamily="18" charset="0"/>
                <a:cs typeface="Times New Roman" pitchFamily="18" charset="0"/>
              </a:rPr>
              <a:t>•	демонстрирует универсальные и предметные способы действий</a:t>
            </a:r>
          </a:p>
          <a:p>
            <a:pPr algn="just"/>
            <a:r>
              <a:rPr lang="ru-RU" dirty="0">
                <a:latin typeface="Times New Roman" pitchFamily="18" charset="0"/>
                <a:cs typeface="Times New Roman" pitchFamily="18" charset="0"/>
              </a:rPr>
              <a:t>•	инициирует действия учащихся</a:t>
            </a:r>
          </a:p>
          <a:p>
            <a:pPr algn="just"/>
            <a:r>
              <a:rPr lang="ru-RU" dirty="0">
                <a:latin typeface="Times New Roman" pitchFamily="18" charset="0"/>
                <a:cs typeface="Times New Roman" pitchFamily="18" charset="0"/>
              </a:rPr>
              <a:t>•	консультирует и корректирует их действия</a:t>
            </a:r>
          </a:p>
          <a:p>
            <a:pPr algn="just"/>
            <a:r>
              <a:rPr lang="ru-RU" dirty="0">
                <a:latin typeface="Times New Roman" pitchFamily="18" charset="0"/>
                <a:cs typeface="Times New Roman" pitchFamily="18" charset="0"/>
              </a:rPr>
              <a:t>•	находит способы включения в работу каждого ученика</a:t>
            </a:r>
          </a:p>
          <a:p>
            <a:pPr algn="just"/>
            <a:r>
              <a:rPr lang="ru-RU" dirty="0">
                <a:latin typeface="Times New Roman" pitchFamily="18" charset="0"/>
                <a:cs typeface="Times New Roman" pitchFamily="18" charset="0"/>
              </a:rPr>
              <a:t>•	создаёт условия для приобретения детьми жизненного опыта.</a:t>
            </a:r>
          </a:p>
          <a:p>
            <a:pPr algn="just"/>
            <a:r>
              <a:rPr lang="ru-RU" dirty="0">
                <a:latin typeface="Times New Roman" pitchFamily="18" charset="0"/>
                <a:cs typeface="Times New Roman" pitchFamily="18" charset="0"/>
              </a:rPr>
              <a:t>•	применяет  развивающие технологии.</a:t>
            </a:r>
          </a:p>
          <a:p>
            <a:pPr algn="just"/>
            <a:r>
              <a:rPr lang="ru-RU" dirty="0">
                <a:latin typeface="Times New Roman" pitchFamily="18" charset="0"/>
                <a:cs typeface="Times New Roman" pitchFamily="18" charset="0"/>
              </a:rPr>
              <a:t>•	обладает информационной компетентностью</a:t>
            </a:r>
          </a:p>
          <a:p>
            <a:pPr algn="just"/>
            <a:r>
              <a:rPr lang="ru-RU" dirty="0">
                <a:latin typeface="Times New Roman" pitchFamily="18" charset="0"/>
                <a:cs typeface="Times New Roman" pitchFamily="18" charset="0"/>
              </a:rPr>
              <a:t>В современном уроке меняется  сама позиция учителя. От «театра одного актера» традиционного образования, где учитель берет на себя 90% нагрузки, он постепенно начинает разделять ее с учениками, которые фактически переходят из «объектов» в «субъектов». Учитель, таким образом, не освобождается от своей основной функции – учить. Он начинает учить по-новому. А урок остается.</a:t>
            </a:r>
          </a:p>
        </p:txBody>
      </p:sp>
    </p:spTree>
    <p:extLst>
      <p:ext uri="{BB962C8B-B14F-4D97-AF65-F5344CB8AC3E}">
        <p14:creationId xmlns:p14="http://schemas.microsoft.com/office/powerpoint/2010/main" val="225473098"/>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1"/>
          <p:cNvSpPr>
            <a:spLocks noChangeArrowheads="1"/>
          </p:cNvSpPr>
          <p:nvPr/>
        </p:nvSpPr>
        <p:spPr bwMode="auto">
          <a:xfrm>
            <a:off x="545746" y="330424"/>
            <a:ext cx="8555548"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lvl="0" algn="ctr" fontAlgn="base">
              <a:spcBef>
                <a:spcPct val="0"/>
              </a:spcBef>
              <a:spcAft>
                <a:spcPct val="0"/>
              </a:spcAft>
            </a:pPr>
            <a:r>
              <a:rPr lang="ru-RU" sz="2400" dirty="0">
                <a:solidFill>
                  <a:srgbClr val="C00000"/>
                </a:solidFill>
                <a:latin typeface="Monotype Corsiva" pitchFamily="66" charset="0"/>
                <a:ea typeface="Times New Roman" pitchFamily="18" charset="0"/>
                <a:cs typeface="Times New Roman" pitchFamily="18" charset="0"/>
              </a:rPr>
              <a:t> </a:t>
            </a:r>
            <a:r>
              <a:rPr lang="ru-RU" sz="2400" dirty="0" smtClean="0">
                <a:solidFill>
                  <a:srgbClr val="C00000"/>
                </a:solidFill>
                <a:latin typeface="Monotype Corsiva" pitchFamily="66" charset="0"/>
                <a:ea typeface="Times New Roman" pitchFamily="18" charset="0"/>
                <a:cs typeface="Times New Roman" pitchFamily="18" charset="0"/>
              </a:rPr>
              <a:t>Сравнивание основных элементов </a:t>
            </a:r>
            <a:r>
              <a:rPr lang="ru-RU" sz="2400" dirty="0">
                <a:solidFill>
                  <a:srgbClr val="C00000"/>
                </a:solidFill>
                <a:latin typeface="Monotype Corsiva" pitchFamily="66" charset="0"/>
                <a:ea typeface="Times New Roman" pitchFamily="18" charset="0"/>
                <a:cs typeface="Times New Roman" pitchFamily="18" charset="0"/>
              </a:rPr>
              <a:t>традиционного и современного уроков:</a:t>
            </a:r>
            <a:endParaRPr kumimoji="0" lang="ru-RU" sz="2400" b="0" i="0" u="none" strike="noStrike" cap="none" normalizeH="0" baseline="0" dirty="0" smtClean="0">
              <a:ln>
                <a:noFill/>
              </a:ln>
              <a:solidFill>
                <a:srgbClr val="C00000"/>
              </a:solidFill>
              <a:effectLst/>
              <a:latin typeface="Monotype Corsiva" pitchFamily="66" charset="0"/>
              <a:cs typeface="Times New Roman" pitchFamily="18" charset="0"/>
            </a:endParaRPr>
          </a:p>
        </p:txBody>
      </p:sp>
      <p:graphicFrame>
        <p:nvGraphicFramePr>
          <p:cNvPr id="4" name="Таблица 3"/>
          <p:cNvGraphicFramePr>
            <a:graphicFrameLocks noGrp="1"/>
          </p:cNvGraphicFramePr>
          <p:nvPr>
            <p:extLst>
              <p:ext uri="{D42A27DB-BD31-4B8C-83A1-F6EECF244321}">
                <p14:modId xmlns:p14="http://schemas.microsoft.com/office/powerpoint/2010/main" val="166600812"/>
              </p:ext>
            </p:extLst>
          </p:nvPr>
        </p:nvGraphicFramePr>
        <p:xfrm>
          <a:off x="534057" y="980728"/>
          <a:ext cx="8418742" cy="4943856"/>
        </p:xfrm>
        <a:graphic>
          <a:graphicData uri="http://schemas.openxmlformats.org/drawingml/2006/table">
            <a:tbl>
              <a:tblPr firstRow="1" firstCol="1" bandRow="1"/>
              <a:tblGrid>
                <a:gridCol w="1684355"/>
                <a:gridCol w="3242259"/>
                <a:gridCol w="3492128"/>
              </a:tblGrid>
              <a:tr h="163830">
                <a:tc>
                  <a:txBody>
                    <a:bodyPr/>
                    <a:lstStyle/>
                    <a:p>
                      <a:pPr algn="ctr">
                        <a:lnSpc>
                          <a:spcPts val="1800"/>
                        </a:lnSpc>
                        <a:spcAft>
                          <a:spcPts val="0"/>
                        </a:spcAft>
                      </a:pPr>
                      <a:r>
                        <a:rPr lang="ru-RU" sz="1600" dirty="0">
                          <a:effectLst/>
                          <a:latin typeface="Times New Roman"/>
                          <a:ea typeface="Times New Roman"/>
                        </a:rPr>
                        <a:t>Требования к уроку</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95000"/>
                      </a:schemeClr>
                    </a:solidFill>
                  </a:tcPr>
                </a:tc>
                <a:tc>
                  <a:txBody>
                    <a:bodyPr/>
                    <a:lstStyle/>
                    <a:p>
                      <a:pPr algn="ctr">
                        <a:lnSpc>
                          <a:spcPts val="1800"/>
                        </a:lnSpc>
                        <a:spcAft>
                          <a:spcPts val="0"/>
                        </a:spcAft>
                      </a:pPr>
                      <a:r>
                        <a:rPr lang="ru-RU" sz="1600" dirty="0">
                          <a:effectLst/>
                          <a:latin typeface="Times New Roman"/>
                          <a:ea typeface="Times New Roman"/>
                        </a:rPr>
                        <a:t>Традиционный урок</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95000"/>
                      </a:schemeClr>
                    </a:solidFill>
                  </a:tcPr>
                </a:tc>
                <a:tc>
                  <a:txBody>
                    <a:bodyPr/>
                    <a:lstStyle/>
                    <a:p>
                      <a:pPr algn="ctr">
                        <a:lnSpc>
                          <a:spcPts val="1800"/>
                        </a:lnSpc>
                        <a:spcAft>
                          <a:spcPts val="0"/>
                        </a:spcAft>
                      </a:pPr>
                      <a:r>
                        <a:rPr lang="ru-RU" sz="1600" dirty="0">
                          <a:effectLst/>
                          <a:latin typeface="Times New Roman"/>
                          <a:ea typeface="Times New Roman"/>
                        </a:rPr>
                        <a:t>Современный урок</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95000"/>
                      </a:schemeClr>
                    </a:solidFill>
                  </a:tcPr>
                </a:tc>
              </a:tr>
              <a:tr h="254635">
                <a:tc>
                  <a:txBody>
                    <a:bodyPr/>
                    <a:lstStyle/>
                    <a:p>
                      <a:pPr algn="just">
                        <a:lnSpc>
                          <a:spcPct val="115000"/>
                        </a:lnSpc>
                        <a:spcAft>
                          <a:spcPts val="0"/>
                        </a:spcAft>
                      </a:pPr>
                      <a:r>
                        <a:rPr lang="ru-RU" sz="1600">
                          <a:effectLst/>
                          <a:latin typeface="Times New Roman"/>
                          <a:ea typeface="Times New Roman"/>
                        </a:rPr>
                        <a:t>Объявление темы урока</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ru-RU" sz="1600" dirty="0">
                          <a:effectLst/>
                          <a:latin typeface="Times New Roman"/>
                          <a:ea typeface="Times New Roman"/>
                        </a:rPr>
                        <a:t>Учитель сообщает учащимся</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ru-RU" sz="1600">
                          <a:effectLst/>
                          <a:latin typeface="Times New Roman"/>
                          <a:ea typeface="Times New Roman"/>
                        </a:rPr>
                        <a:t>Учитель выдвигает перед учащимися проблему</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58775">
                <a:tc>
                  <a:txBody>
                    <a:bodyPr/>
                    <a:lstStyle/>
                    <a:p>
                      <a:pPr algn="just">
                        <a:lnSpc>
                          <a:spcPct val="115000"/>
                        </a:lnSpc>
                        <a:spcAft>
                          <a:spcPts val="0"/>
                        </a:spcAft>
                      </a:pPr>
                      <a:r>
                        <a:rPr lang="ru-RU" sz="1600">
                          <a:effectLst/>
                          <a:latin typeface="Times New Roman"/>
                          <a:ea typeface="Times New Roman"/>
                        </a:rPr>
                        <a:t>Сообщение целей и задач</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ru-RU" sz="1600" dirty="0">
                          <a:effectLst/>
                          <a:latin typeface="Times New Roman"/>
                          <a:ea typeface="Times New Roman"/>
                        </a:rPr>
                        <a:t>Учитель формулирует и сообщает учащимся, чему должны научиться</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ru-RU" sz="1600">
                          <a:effectLst/>
                          <a:latin typeface="Times New Roman"/>
                          <a:ea typeface="Times New Roman"/>
                        </a:rPr>
                        <a:t>Совместно с учениками четко сформулировать тему, цель, задачи урока по наводящим вопросам</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09575">
                <a:tc>
                  <a:txBody>
                    <a:bodyPr/>
                    <a:lstStyle/>
                    <a:p>
                      <a:pPr algn="just">
                        <a:lnSpc>
                          <a:spcPct val="115000"/>
                        </a:lnSpc>
                        <a:spcAft>
                          <a:spcPts val="0"/>
                        </a:spcAft>
                      </a:pPr>
                      <a:r>
                        <a:rPr lang="ru-RU" sz="1600">
                          <a:effectLst/>
                          <a:latin typeface="Times New Roman"/>
                          <a:ea typeface="Times New Roman"/>
                        </a:rPr>
                        <a:t>Планирование</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ru-RU" sz="1600" dirty="0">
                          <a:effectLst/>
                          <a:latin typeface="Times New Roman"/>
                          <a:ea typeface="Times New Roman"/>
                        </a:rPr>
                        <a:t>Учитель сообщает учащимся, какую работу они должны выполнить, чтобы достичь цели</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ru-RU" sz="1600">
                          <a:effectLst/>
                          <a:latin typeface="Times New Roman"/>
                          <a:ea typeface="Times New Roman"/>
                        </a:rPr>
                        <a:t>Совместное планирование по образцу/памятке</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32765">
                <a:tc>
                  <a:txBody>
                    <a:bodyPr/>
                    <a:lstStyle/>
                    <a:p>
                      <a:pPr algn="just">
                        <a:lnSpc>
                          <a:spcPct val="115000"/>
                        </a:lnSpc>
                        <a:spcAft>
                          <a:spcPts val="0"/>
                        </a:spcAft>
                      </a:pPr>
                      <a:r>
                        <a:rPr lang="ru-RU" sz="1600">
                          <a:effectLst/>
                          <a:latin typeface="Times New Roman"/>
                          <a:ea typeface="Times New Roman"/>
                        </a:rPr>
                        <a:t>Практическая деятельность учащихся</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ru-RU" sz="1600">
                          <a:effectLst/>
                          <a:latin typeface="Times New Roman"/>
                          <a:ea typeface="Times New Roman"/>
                        </a:rPr>
                        <a:t>Под руководством учителя учащиеся   выполняют ряд практических задач (чаще применяется фронтальный метод организации деятельности)</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ru-RU" sz="1600">
                          <a:effectLst/>
                          <a:latin typeface="Times New Roman"/>
                          <a:ea typeface="Times New Roman"/>
                        </a:rPr>
                        <a:t>Дифференцированный подход совместно с групповыми методами подготовки</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51155">
                <a:tc>
                  <a:txBody>
                    <a:bodyPr/>
                    <a:lstStyle/>
                    <a:p>
                      <a:pPr algn="just">
                        <a:lnSpc>
                          <a:spcPct val="115000"/>
                        </a:lnSpc>
                        <a:spcAft>
                          <a:spcPts val="0"/>
                        </a:spcAft>
                      </a:pPr>
                      <a:r>
                        <a:rPr lang="ru-RU" sz="1600">
                          <a:effectLst/>
                          <a:latin typeface="Times New Roman"/>
                          <a:ea typeface="Times New Roman"/>
                        </a:rPr>
                        <a:t>Осуществление контроля</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ru-RU" sz="1600">
                          <a:effectLst/>
                          <a:latin typeface="Times New Roman"/>
                          <a:ea typeface="Times New Roman"/>
                        </a:rPr>
                        <a:t>Учитель осуществляет контроль за выполнением учащимися практической работы</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ru-RU" sz="1600" dirty="0">
                          <a:effectLst/>
                          <a:latin typeface="Times New Roman"/>
                          <a:ea typeface="Times New Roman"/>
                        </a:rPr>
                        <a:t>Выработать критерии проверки  совместно с учащимися (алгоритмы проверки)</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1381876018"/>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Таблица 4"/>
          <p:cNvGraphicFramePr>
            <a:graphicFrameLocks noGrp="1"/>
          </p:cNvGraphicFramePr>
          <p:nvPr>
            <p:extLst>
              <p:ext uri="{D42A27DB-BD31-4B8C-83A1-F6EECF244321}">
                <p14:modId xmlns:p14="http://schemas.microsoft.com/office/powerpoint/2010/main" val="4176128191"/>
              </p:ext>
            </p:extLst>
          </p:nvPr>
        </p:nvGraphicFramePr>
        <p:xfrm>
          <a:off x="395536" y="908720"/>
          <a:ext cx="8424936" cy="4663440"/>
        </p:xfrm>
        <a:graphic>
          <a:graphicData uri="http://schemas.openxmlformats.org/drawingml/2006/table">
            <a:tbl>
              <a:tblPr firstRow="1" firstCol="1" bandRow="1">
                <a:tableStyleId>{5940675A-B579-460E-94D1-54222C63F5DA}</a:tableStyleId>
              </a:tblPr>
              <a:tblGrid>
                <a:gridCol w="1685594"/>
                <a:gridCol w="3244644"/>
                <a:gridCol w="3494698"/>
              </a:tblGrid>
              <a:tr h="401955">
                <a:tc>
                  <a:txBody>
                    <a:bodyPr/>
                    <a:lstStyle/>
                    <a:p>
                      <a:pPr algn="ctr">
                        <a:lnSpc>
                          <a:spcPts val="1800"/>
                        </a:lnSpc>
                        <a:spcAft>
                          <a:spcPts val="0"/>
                        </a:spcAft>
                      </a:pPr>
                      <a:r>
                        <a:rPr lang="ru-RU" sz="1600" dirty="0">
                          <a:effectLst/>
                          <a:latin typeface="Times New Roman"/>
                          <a:ea typeface="Times New Roman"/>
                        </a:rPr>
                        <a:t>Требования к уроку</a:t>
                      </a:r>
                    </a:p>
                  </a:txBody>
                  <a:tcPr marL="68580" marR="68580" marT="0" marB="0" anchor="ctr">
                    <a:solidFill>
                      <a:schemeClr val="bg1">
                        <a:lumMod val="95000"/>
                      </a:schemeClr>
                    </a:solidFill>
                  </a:tcPr>
                </a:tc>
                <a:tc>
                  <a:txBody>
                    <a:bodyPr/>
                    <a:lstStyle/>
                    <a:p>
                      <a:pPr algn="ctr">
                        <a:lnSpc>
                          <a:spcPts val="1800"/>
                        </a:lnSpc>
                        <a:spcAft>
                          <a:spcPts val="0"/>
                        </a:spcAft>
                      </a:pPr>
                      <a:r>
                        <a:rPr lang="ru-RU" sz="1600" dirty="0">
                          <a:effectLst/>
                          <a:latin typeface="Times New Roman"/>
                          <a:ea typeface="Times New Roman"/>
                        </a:rPr>
                        <a:t>Традиционный урок</a:t>
                      </a:r>
                    </a:p>
                  </a:txBody>
                  <a:tcPr marL="68580" marR="68580" marT="0" marB="0" anchor="ctr">
                    <a:solidFill>
                      <a:schemeClr val="bg1">
                        <a:lumMod val="95000"/>
                      </a:schemeClr>
                    </a:solidFill>
                  </a:tcPr>
                </a:tc>
                <a:tc>
                  <a:txBody>
                    <a:bodyPr/>
                    <a:lstStyle/>
                    <a:p>
                      <a:pPr algn="ctr">
                        <a:lnSpc>
                          <a:spcPts val="1800"/>
                        </a:lnSpc>
                        <a:spcAft>
                          <a:spcPts val="0"/>
                        </a:spcAft>
                      </a:pPr>
                      <a:r>
                        <a:rPr lang="ru-RU" sz="1600" dirty="0">
                          <a:effectLst/>
                          <a:latin typeface="Times New Roman"/>
                          <a:ea typeface="Times New Roman"/>
                        </a:rPr>
                        <a:t>Современный урок</a:t>
                      </a:r>
                    </a:p>
                  </a:txBody>
                  <a:tcPr marL="68580" marR="68580" marT="0" marB="0" anchor="ctr">
                    <a:solidFill>
                      <a:schemeClr val="bg1">
                        <a:lumMod val="95000"/>
                      </a:schemeClr>
                    </a:solidFill>
                  </a:tcPr>
                </a:tc>
              </a:tr>
              <a:tr h="401955">
                <a:tc>
                  <a:txBody>
                    <a:bodyPr/>
                    <a:lstStyle/>
                    <a:p>
                      <a:pPr algn="just">
                        <a:lnSpc>
                          <a:spcPct val="115000"/>
                        </a:lnSpc>
                        <a:spcAft>
                          <a:spcPts val="0"/>
                        </a:spcAft>
                      </a:pPr>
                      <a:r>
                        <a:rPr lang="ru-RU" sz="1600" dirty="0">
                          <a:effectLst/>
                          <a:latin typeface="Times New Roman" pitchFamily="18" charset="0"/>
                          <a:cs typeface="Times New Roman" pitchFamily="18" charset="0"/>
                        </a:rPr>
                        <a:t>Осуществление коррекции</a:t>
                      </a:r>
                      <a:endParaRPr lang="ru-RU" sz="1600" dirty="0">
                        <a:effectLst/>
                        <a:latin typeface="Times New Roman" pitchFamily="18" charset="0"/>
                        <a:ea typeface="Times New Roman"/>
                        <a:cs typeface="Times New Roman" pitchFamily="18" charset="0"/>
                      </a:endParaRPr>
                    </a:p>
                  </a:txBody>
                  <a:tcPr marL="68580" marR="68580" marT="0" marB="0"/>
                </a:tc>
                <a:tc>
                  <a:txBody>
                    <a:bodyPr/>
                    <a:lstStyle/>
                    <a:p>
                      <a:pPr algn="just">
                        <a:lnSpc>
                          <a:spcPct val="115000"/>
                        </a:lnSpc>
                        <a:spcAft>
                          <a:spcPts val="0"/>
                        </a:spcAft>
                      </a:pPr>
                      <a:r>
                        <a:rPr lang="ru-RU" sz="1600" dirty="0">
                          <a:effectLst/>
                          <a:latin typeface="Times New Roman" pitchFamily="18" charset="0"/>
                          <a:cs typeface="Times New Roman" pitchFamily="18" charset="0"/>
                        </a:rPr>
                        <a:t>Учитель в ходе выполнения и по итогам выполненной работы учащимися осуществляет коррекцию</a:t>
                      </a:r>
                      <a:endParaRPr lang="ru-RU" sz="1600" dirty="0">
                        <a:effectLst/>
                        <a:latin typeface="Times New Roman" pitchFamily="18" charset="0"/>
                        <a:ea typeface="Times New Roman"/>
                        <a:cs typeface="Times New Roman" pitchFamily="18" charset="0"/>
                      </a:endParaRPr>
                    </a:p>
                  </a:txBody>
                  <a:tcPr marL="68580" marR="68580" marT="0" marB="0"/>
                </a:tc>
                <a:tc>
                  <a:txBody>
                    <a:bodyPr/>
                    <a:lstStyle/>
                    <a:p>
                      <a:pPr algn="just">
                        <a:lnSpc>
                          <a:spcPct val="115000"/>
                        </a:lnSpc>
                        <a:spcAft>
                          <a:spcPts val="0"/>
                        </a:spcAft>
                      </a:pPr>
                      <a:r>
                        <a:rPr lang="ru-RU" sz="1600" dirty="0">
                          <a:effectLst/>
                          <a:latin typeface="Times New Roman" pitchFamily="18" charset="0"/>
                          <a:cs typeface="Times New Roman" pitchFamily="18" charset="0"/>
                        </a:rPr>
                        <a:t>По выявленным затруднениям учеников заполняются  листы самооценки</a:t>
                      </a:r>
                      <a:endParaRPr lang="ru-RU" sz="1600" dirty="0">
                        <a:effectLst/>
                        <a:latin typeface="Times New Roman" pitchFamily="18" charset="0"/>
                        <a:ea typeface="Times New Roman"/>
                        <a:cs typeface="Times New Roman" pitchFamily="18" charset="0"/>
                      </a:endParaRPr>
                    </a:p>
                  </a:txBody>
                  <a:tcPr marL="68580" marR="68580" marT="0" marB="0"/>
                </a:tc>
              </a:tr>
              <a:tr h="362585">
                <a:tc>
                  <a:txBody>
                    <a:bodyPr/>
                    <a:lstStyle/>
                    <a:p>
                      <a:pPr algn="just">
                        <a:lnSpc>
                          <a:spcPct val="115000"/>
                        </a:lnSpc>
                        <a:spcAft>
                          <a:spcPts val="0"/>
                        </a:spcAft>
                      </a:pPr>
                      <a:r>
                        <a:rPr lang="ru-RU" sz="1600">
                          <a:effectLst/>
                          <a:latin typeface="Times New Roman" pitchFamily="18" charset="0"/>
                          <a:cs typeface="Times New Roman" pitchFamily="18" charset="0"/>
                        </a:rPr>
                        <a:t>Оценивание учащихся</a:t>
                      </a:r>
                      <a:endParaRPr lang="ru-RU" sz="1600">
                        <a:effectLst/>
                        <a:latin typeface="Times New Roman" pitchFamily="18" charset="0"/>
                        <a:ea typeface="Times New Roman"/>
                        <a:cs typeface="Times New Roman" pitchFamily="18" charset="0"/>
                      </a:endParaRPr>
                    </a:p>
                  </a:txBody>
                  <a:tcPr marL="68580" marR="68580" marT="0" marB="0"/>
                </a:tc>
                <a:tc>
                  <a:txBody>
                    <a:bodyPr/>
                    <a:lstStyle/>
                    <a:p>
                      <a:pPr algn="just">
                        <a:lnSpc>
                          <a:spcPct val="115000"/>
                        </a:lnSpc>
                        <a:spcAft>
                          <a:spcPts val="0"/>
                        </a:spcAft>
                      </a:pPr>
                      <a:r>
                        <a:rPr lang="ru-RU" sz="1600" dirty="0">
                          <a:effectLst/>
                          <a:latin typeface="Times New Roman" pitchFamily="18" charset="0"/>
                          <a:cs typeface="Times New Roman" pitchFamily="18" charset="0"/>
                        </a:rPr>
                        <a:t>Учитель осуществляет оценивание учащихся за работу на уроке</a:t>
                      </a:r>
                      <a:endParaRPr lang="ru-RU" sz="1600" dirty="0">
                        <a:effectLst/>
                        <a:latin typeface="Times New Roman" pitchFamily="18" charset="0"/>
                        <a:ea typeface="Times New Roman"/>
                        <a:cs typeface="Times New Roman" pitchFamily="18" charset="0"/>
                      </a:endParaRPr>
                    </a:p>
                  </a:txBody>
                  <a:tcPr marL="68580" marR="68580" marT="0" marB="0"/>
                </a:tc>
                <a:tc>
                  <a:txBody>
                    <a:bodyPr/>
                    <a:lstStyle/>
                    <a:p>
                      <a:pPr algn="just">
                        <a:lnSpc>
                          <a:spcPct val="115000"/>
                        </a:lnSpc>
                        <a:spcAft>
                          <a:spcPts val="0"/>
                        </a:spcAft>
                      </a:pPr>
                      <a:r>
                        <a:rPr lang="ru-RU" sz="1600">
                          <a:effectLst/>
                          <a:latin typeface="Times New Roman" pitchFamily="18" charset="0"/>
                          <a:cs typeface="Times New Roman" pitchFamily="18" charset="0"/>
                        </a:rPr>
                        <a:t>Заполнение листов самооценки по выбранным критериям, акцентируя внимание на объективности оценивания</a:t>
                      </a:r>
                      <a:endParaRPr lang="ru-RU" sz="1600">
                        <a:effectLst/>
                        <a:latin typeface="Times New Roman" pitchFamily="18" charset="0"/>
                        <a:ea typeface="Times New Roman"/>
                        <a:cs typeface="Times New Roman" pitchFamily="18" charset="0"/>
                      </a:endParaRPr>
                    </a:p>
                  </a:txBody>
                  <a:tcPr marL="68580" marR="68580" marT="0" marB="0"/>
                </a:tc>
              </a:tr>
              <a:tr h="224155">
                <a:tc>
                  <a:txBody>
                    <a:bodyPr/>
                    <a:lstStyle/>
                    <a:p>
                      <a:pPr algn="just">
                        <a:lnSpc>
                          <a:spcPct val="115000"/>
                        </a:lnSpc>
                        <a:spcAft>
                          <a:spcPts val="0"/>
                        </a:spcAft>
                      </a:pPr>
                      <a:r>
                        <a:rPr lang="ru-RU" sz="1600">
                          <a:effectLst/>
                          <a:latin typeface="Times New Roman" pitchFamily="18" charset="0"/>
                          <a:cs typeface="Times New Roman" pitchFamily="18" charset="0"/>
                        </a:rPr>
                        <a:t>Итог урока</a:t>
                      </a:r>
                      <a:endParaRPr lang="ru-RU" sz="1600">
                        <a:effectLst/>
                        <a:latin typeface="Times New Roman" pitchFamily="18" charset="0"/>
                        <a:ea typeface="Times New Roman"/>
                        <a:cs typeface="Times New Roman" pitchFamily="18" charset="0"/>
                      </a:endParaRPr>
                    </a:p>
                  </a:txBody>
                  <a:tcPr marL="68580" marR="68580" marT="0" marB="0"/>
                </a:tc>
                <a:tc>
                  <a:txBody>
                    <a:bodyPr/>
                    <a:lstStyle/>
                    <a:p>
                      <a:pPr algn="just">
                        <a:lnSpc>
                          <a:spcPct val="115000"/>
                        </a:lnSpc>
                        <a:spcAft>
                          <a:spcPts val="0"/>
                        </a:spcAft>
                      </a:pPr>
                      <a:r>
                        <a:rPr lang="ru-RU" sz="1600">
                          <a:effectLst/>
                          <a:latin typeface="Times New Roman" pitchFamily="18" charset="0"/>
                          <a:cs typeface="Times New Roman" pitchFamily="18" charset="0"/>
                        </a:rPr>
                        <a:t>Учитель выясняет у учащихся, что они запомнили</a:t>
                      </a:r>
                      <a:endParaRPr lang="ru-RU" sz="1600">
                        <a:effectLst/>
                        <a:latin typeface="Times New Roman" pitchFamily="18" charset="0"/>
                        <a:ea typeface="Times New Roman"/>
                        <a:cs typeface="Times New Roman" pitchFamily="18" charset="0"/>
                      </a:endParaRPr>
                    </a:p>
                  </a:txBody>
                  <a:tcPr marL="68580" marR="68580" marT="0" marB="0"/>
                </a:tc>
                <a:tc>
                  <a:txBody>
                    <a:bodyPr/>
                    <a:lstStyle/>
                    <a:p>
                      <a:pPr algn="just">
                        <a:lnSpc>
                          <a:spcPct val="115000"/>
                        </a:lnSpc>
                        <a:spcAft>
                          <a:spcPts val="0"/>
                        </a:spcAft>
                      </a:pPr>
                      <a:r>
                        <a:rPr lang="ru-RU" sz="1600">
                          <a:effectLst/>
                          <a:latin typeface="Times New Roman" pitchFamily="18" charset="0"/>
                          <a:cs typeface="Times New Roman" pitchFamily="18" charset="0"/>
                        </a:rPr>
                        <a:t>Рефлексия (инициатива исходит от ученика)</a:t>
                      </a:r>
                      <a:endParaRPr lang="ru-RU" sz="1600">
                        <a:effectLst/>
                        <a:latin typeface="Times New Roman" pitchFamily="18" charset="0"/>
                        <a:ea typeface="Times New Roman"/>
                        <a:cs typeface="Times New Roman" pitchFamily="18" charset="0"/>
                      </a:endParaRPr>
                    </a:p>
                  </a:txBody>
                  <a:tcPr marL="68580" marR="68580" marT="0" marB="0"/>
                </a:tc>
              </a:tr>
              <a:tr h="678180">
                <a:tc>
                  <a:txBody>
                    <a:bodyPr/>
                    <a:lstStyle/>
                    <a:p>
                      <a:pPr algn="just">
                        <a:lnSpc>
                          <a:spcPct val="115000"/>
                        </a:lnSpc>
                        <a:spcAft>
                          <a:spcPts val="0"/>
                        </a:spcAft>
                      </a:pPr>
                      <a:r>
                        <a:rPr lang="ru-RU" sz="1600">
                          <a:effectLst/>
                          <a:latin typeface="Times New Roman" pitchFamily="18" charset="0"/>
                          <a:cs typeface="Times New Roman" pitchFamily="18" charset="0"/>
                        </a:rPr>
                        <a:t>Домашнее задание</a:t>
                      </a:r>
                      <a:endParaRPr lang="ru-RU" sz="1600">
                        <a:effectLst/>
                        <a:latin typeface="Times New Roman" pitchFamily="18" charset="0"/>
                        <a:ea typeface="Times New Roman"/>
                        <a:cs typeface="Times New Roman" pitchFamily="18" charset="0"/>
                      </a:endParaRPr>
                    </a:p>
                  </a:txBody>
                  <a:tcPr marL="68580" marR="68580" marT="0" marB="0"/>
                </a:tc>
                <a:tc>
                  <a:txBody>
                    <a:bodyPr/>
                    <a:lstStyle/>
                    <a:p>
                      <a:pPr algn="just">
                        <a:lnSpc>
                          <a:spcPct val="115000"/>
                        </a:lnSpc>
                        <a:spcAft>
                          <a:spcPts val="0"/>
                        </a:spcAft>
                      </a:pPr>
                      <a:r>
                        <a:rPr lang="ru-RU" sz="1600">
                          <a:effectLst/>
                          <a:latin typeface="Times New Roman" pitchFamily="18" charset="0"/>
                          <a:cs typeface="Times New Roman" pitchFamily="18" charset="0"/>
                        </a:rPr>
                        <a:t>Учитель объявляет и комментирует (чаще – задание одно для всех)</a:t>
                      </a:r>
                      <a:endParaRPr lang="ru-RU" sz="1600">
                        <a:effectLst/>
                        <a:latin typeface="Times New Roman" pitchFamily="18" charset="0"/>
                        <a:ea typeface="Times New Roman"/>
                        <a:cs typeface="Times New Roman" pitchFamily="18" charset="0"/>
                      </a:endParaRPr>
                    </a:p>
                  </a:txBody>
                  <a:tcPr marL="68580" marR="68580" marT="0" marB="0"/>
                </a:tc>
                <a:tc>
                  <a:txBody>
                    <a:bodyPr/>
                    <a:lstStyle/>
                    <a:p>
                      <a:pPr algn="just">
                        <a:lnSpc>
                          <a:spcPct val="115000"/>
                        </a:lnSpc>
                        <a:spcAft>
                          <a:spcPts val="0"/>
                        </a:spcAft>
                      </a:pPr>
                      <a:r>
                        <a:rPr lang="ru-RU" sz="1600" dirty="0">
                          <a:effectLst/>
                          <a:latin typeface="Times New Roman" pitchFamily="18" charset="0"/>
                          <a:cs typeface="Times New Roman" pitchFamily="18" charset="0"/>
                        </a:rPr>
                        <a:t>Домашние задания должны содержать креативную составляющую, которые позволят проявить ученику свои творческие возможности (не более трети от пройденного в классе)</a:t>
                      </a:r>
                      <a:endParaRPr lang="ru-RU" sz="1600" dirty="0">
                        <a:effectLst/>
                        <a:latin typeface="Times New Roman" pitchFamily="18" charset="0"/>
                        <a:ea typeface="Times New Roman"/>
                        <a:cs typeface="Times New Roman" pitchFamily="18" charset="0"/>
                      </a:endParaRPr>
                    </a:p>
                  </a:txBody>
                  <a:tcPr marL="68580" marR="68580" marT="0" marB="0"/>
                </a:tc>
              </a:tr>
            </a:tbl>
          </a:graphicData>
        </a:graphic>
      </p:graphicFrame>
    </p:spTree>
    <p:extLst>
      <p:ext uri="{BB962C8B-B14F-4D97-AF65-F5344CB8AC3E}">
        <p14:creationId xmlns:p14="http://schemas.microsoft.com/office/powerpoint/2010/main" val="2628300690"/>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683568" y="1028343"/>
            <a:ext cx="8208912" cy="4524315"/>
          </a:xfrm>
          <a:prstGeom prst="rect">
            <a:avLst/>
          </a:prstGeom>
        </p:spPr>
        <p:txBody>
          <a:bodyPr wrap="square">
            <a:spAutoFit/>
          </a:bodyPr>
          <a:lstStyle/>
          <a:p>
            <a:pPr algn="just"/>
            <a:r>
              <a:rPr lang="ru-RU" sz="2400" dirty="0">
                <a:latin typeface="Times New Roman" pitchFamily="18" charset="0"/>
                <a:cs typeface="Times New Roman" pitchFamily="18" charset="0"/>
              </a:rPr>
              <a:t>Современный урок– это предполагаемое сотрудничество творчески работающего учителя и активного думающего ученика, где учитель использует демократический и личностно- ориентированный подходы в обучении к своим ученикам , а задания носят мотивированный характер, который поддерживается разумно используемыми ИКТ.</a:t>
            </a:r>
          </a:p>
          <a:p>
            <a:pPr algn="just"/>
            <a:r>
              <a:rPr lang="ru-RU" sz="2400" dirty="0">
                <a:latin typeface="Times New Roman" pitchFamily="18" charset="0"/>
                <a:cs typeface="Times New Roman" pitchFamily="18" charset="0"/>
              </a:rPr>
              <a:t>Современный урок– это не передача суммы сведений в той или иной учебной области, а воспитание личностных компетенций учащихся. Ученик должен самостоятельно осуществлять поиск информации под поставленную задачу, уметь анализировать информацию, применять полученные знания для решения проблем.</a:t>
            </a:r>
          </a:p>
        </p:txBody>
      </p:sp>
    </p:spTree>
    <p:extLst>
      <p:ext uri="{BB962C8B-B14F-4D97-AF65-F5344CB8AC3E}">
        <p14:creationId xmlns:p14="http://schemas.microsoft.com/office/powerpoint/2010/main" val="1655014153"/>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79512" y="0"/>
            <a:ext cx="8964488" cy="6309420"/>
          </a:xfrm>
          <a:prstGeom prst="rect">
            <a:avLst/>
          </a:prstGeom>
        </p:spPr>
        <p:txBody>
          <a:bodyPr wrap="square">
            <a:spAutoFit/>
          </a:bodyPr>
          <a:lstStyle/>
          <a:p>
            <a:pPr algn="ctr"/>
            <a:r>
              <a:rPr lang="ru-RU" dirty="0">
                <a:solidFill>
                  <a:srgbClr val="C00000"/>
                </a:solidFill>
                <a:latin typeface="Monotype Corsiva" pitchFamily="66" charset="0"/>
                <a:cs typeface="Times New Roman" pitchFamily="18" charset="0"/>
              </a:rPr>
              <a:t>Что нового появляется в уроке при реализации ФГОС второго поколения? В чем плюсы</a:t>
            </a:r>
            <a:r>
              <a:rPr lang="ru-RU" dirty="0" smtClean="0">
                <a:solidFill>
                  <a:srgbClr val="C00000"/>
                </a:solidFill>
                <a:latin typeface="Monotype Corsiva" pitchFamily="66" charset="0"/>
                <a:cs typeface="Times New Roman" pitchFamily="18" charset="0"/>
              </a:rPr>
              <a:t>?</a:t>
            </a:r>
          </a:p>
          <a:p>
            <a:pPr algn="ctr"/>
            <a:endParaRPr lang="ru-RU" dirty="0">
              <a:solidFill>
                <a:srgbClr val="C00000"/>
              </a:solidFill>
              <a:latin typeface="Monotype Corsiva" pitchFamily="66" charset="0"/>
              <a:cs typeface="Times New Roman" pitchFamily="18" charset="0"/>
            </a:endParaRPr>
          </a:p>
          <a:p>
            <a:r>
              <a:rPr lang="ru-RU" sz="1600" dirty="0" smtClean="0">
                <a:latin typeface="Times New Roman" pitchFamily="18" charset="0"/>
                <a:cs typeface="Times New Roman" pitchFamily="18" charset="0"/>
              </a:rPr>
              <a:t>•Стремление </a:t>
            </a:r>
            <a:r>
              <a:rPr lang="ru-RU" sz="1600" dirty="0">
                <a:latin typeface="Times New Roman" pitchFamily="18" charset="0"/>
                <a:cs typeface="Times New Roman" pitchFamily="18" charset="0"/>
              </a:rPr>
              <a:t>учителя самостоятельно планировать уроки.</a:t>
            </a:r>
          </a:p>
          <a:p>
            <a:r>
              <a:rPr lang="ru-RU" sz="1600" dirty="0" smtClean="0">
                <a:latin typeface="Times New Roman" pitchFamily="18" charset="0"/>
                <a:cs typeface="Times New Roman" pitchFamily="18" charset="0"/>
              </a:rPr>
              <a:t>•Знание </a:t>
            </a:r>
            <a:r>
              <a:rPr lang="ru-RU" sz="1600" dirty="0">
                <a:latin typeface="Times New Roman" pitchFamily="18" charset="0"/>
                <a:cs typeface="Times New Roman" pitchFamily="18" charset="0"/>
              </a:rPr>
              <a:t>типологии урока</a:t>
            </a:r>
          </a:p>
          <a:p>
            <a:r>
              <a:rPr lang="ru-RU" sz="1600" dirty="0" smtClean="0">
                <a:latin typeface="Times New Roman" pitchFamily="18" charset="0"/>
                <a:cs typeface="Times New Roman" pitchFamily="18" charset="0"/>
              </a:rPr>
              <a:t>•Использование </a:t>
            </a:r>
            <a:r>
              <a:rPr lang="ru-RU" sz="1600" dirty="0">
                <a:latin typeface="Times New Roman" pitchFamily="18" charset="0"/>
                <a:cs typeface="Times New Roman" pitchFamily="18" charset="0"/>
              </a:rPr>
              <a:t>игровой формы, когда это служит лучшему выполнению образовательных целей урока.</a:t>
            </a:r>
          </a:p>
          <a:p>
            <a:r>
              <a:rPr lang="ru-RU" sz="1600" dirty="0" smtClean="0">
                <a:latin typeface="Times New Roman" pitchFamily="18" charset="0"/>
                <a:cs typeface="Times New Roman" pitchFamily="18" charset="0"/>
              </a:rPr>
              <a:t>•Планирование </a:t>
            </a:r>
            <a:r>
              <a:rPr lang="ru-RU" sz="1600" dirty="0">
                <a:latin typeface="Times New Roman" pitchFamily="18" charset="0"/>
                <a:cs typeface="Times New Roman" pitchFamily="18" charset="0"/>
              </a:rPr>
              <a:t>воспитательной функции урока.</a:t>
            </a:r>
          </a:p>
          <a:p>
            <a:r>
              <a:rPr lang="ru-RU" sz="1600" dirty="0" smtClean="0">
                <a:latin typeface="Times New Roman" pitchFamily="18" charset="0"/>
                <a:cs typeface="Times New Roman" pitchFamily="18" charset="0"/>
              </a:rPr>
              <a:t>•Помощь </a:t>
            </a:r>
            <a:r>
              <a:rPr lang="ru-RU" sz="1600" dirty="0">
                <a:latin typeface="Times New Roman" pitchFamily="18" charset="0"/>
                <a:cs typeface="Times New Roman" pitchFamily="18" charset="0"/>
              </a:rPr>
              <a:t>детям в раскрытии личностного смысла изучаемого материала.</a:t>
            </a:r>
          </a:p>
          <a:p>
            <a:r>
              <a:rPr lang="ru-RU" sz="1600" dirty="0" smtClean="0">
                <a:latin typeface="Times New Roman" pitchFamily="18" charset="0"/>
                <a:cs typeface="Times New Roman" pitchFamily="18" charset="0"/>
              </a:rPr>
              <a:t>•Опора </a:t>
            </a:r>
            <a:r>
              <a:rPr lang="ru-RU" sz="1600" dirty="0">
                <a:latin typeface="Times New Roman" pitchFamily="18" charset="0"/>
                <a:cs typeface="Times New Roman" pitchFamily="18" charset="0"/>
              </a:rPr>
              <a:t>на </a:t>
            </a:r>
            <a:r>
              <a:rPr lang="ru-RU" sz="1600" dirty="0" err="1">
                <a:latin typeface="Times New Roman" pitchFamily="18" charset="0"/>
                <a:cs typeface="Times New Roman" pitchFamily="18" charset="0"/>
              </a:rPr>
              <a:t>межпредметные</a:t>
            </a:r>
            <a:r>
              <a:rPr lang="ru-RU" sz="1600" dirty="0">
                <a:latin typeface="Times New Roman" pitchFamily="18" charset="0"/>
                <a:cs typeface="Times New Roman" pitchFamily="18" charset="0"/>
              </a:rPr>
              <a:t> связи с целью их использования для формирования у учащихся целостного представления о системе знаний.</a:t>
            </a:r>
          </a:p>
          <a:p>
            <a:r>
              <a:rPr lang="ru-RU" sz="1600" dirty="0" smtClean="0">
                <a:latin typeface="Times New Roman" pitchFamily="18" charset="0"/>
                <a:cs typeface="Times New Roman" pitchFamily="18" charset="0"/>
              </a:rPr>
              <a:t>•Практическая </a:t>
            </a:r>
            <a:r>
              <a:rPr lang="ru-RU" sz="1600" dirty="0">
                <a:latin typeface="Times New Roman" pitchFamily="18" charset="0"/>
                <a:cs typeface="Times New Roman" pitchFamily="18" charset="0"/>
              </a:rPr>
              <a:t>направленность учебного процесса.</a:t>
            </a:r>
          </a:p>
          <a:p>
            <a:r>
              <a:rPr lang="ru-RU" sz="1600" dirty="0" smtClean="0">
                <a:latin typeface="Times New Roman" pitchFamily="18" charset="0"/>
                <a:cs typeface="Times New Roman" pitchFamily="18" charset="0"/>
              </a:rPr>
              <a:t>•Включение </a:t>
            </a:r>
            <a:r>
              <a:rPr lang="ru-RU" sz="1600" dirty="0">
                <a:latin typeface="Times New Roman" pitchFamily="18" charset="0"/>
                <a:cs typeface="Times New Roman" pitchFamily="18" charset="0"/>
              </a:rPr>
              <a:t>в содержание урока упражнений творческого характера.</a:t>
            </a:r>
          </a:p>
          <a:p>
            <a:r>
              <a:rPr lang="ru-RU" sz="1600" dirty="0" smtClean="0">
                <a:latin typeface="Times New Roman" pitchFamily="18" charset="0"/>
                <a:cs typeface="Times New Roman" pitchFamily="18" charset="0"/>
              </a:rPr>
              <a:t>•Выбор </a:t>
            </a:r>
            <a:r>
              <a:rPr lang="ru-RU" sz="1600" dirty="0">
                <a:latin typeface="Times New Roman" pitchFamily="18" charset="0"/>
                <a:cs typeface="Times New Roman" pitchFamily="18" charset="0"/>
              </a:rPr>
              <a:t>оптимального сочетания и соотношения методов обучения.</a:t>
            </a:r>
          </a:p>
          <a:p>
            <a:r>
              <a:rPr lang="ru-RU" sz="1600" dirty="0" smtClean="0">
                <a:latin typeface="Times New Roman" pitchFamily="18" charset="0"/>
                <a:cs typeface="Times New Roman" pitchFamily="18" charset="0"/>
              </a:rPr>
              <a:t>•Знание </a:t>
            </a:r>
            <a:r>
              <a:rPr lang="ru-RU" sz="1600" dirty="0">
                <a:latin typeface="Times New Roman" pitchFamily="18" charset="0"/>
                <a:cs typeface="Times New Roman" pitchFamily="18" charset="0"/>
              </a:rPr>
              <a:t>разных технологий развивающего обучения и их только дифференцированное применение.</a:t>
            </a:r>
          </a:p>
          <a:p>
            <a:r>
              <a:rPr lang="ru-RU" sz="1600" dirty="0" smtClean="0">
                <a:latin typeface="Times New Roman" pitchFamily="18" charset="0"/>
                <a:cs typeface="Times New Roman" pitchFamily="18" charset="0"/>
              </a:rPr>
              <a:t>•Создание </a:t>
            </a:r>
            <a:r>
              <a:rPr lang="ru-RU" sz="1600" dirty="0">
                <a:latin typeface="Times New Roman" pitchFamily="18" charset="0"/>
                <a:cs typeface="Times New Roman" pitchFamily="18" charset="0"/>
              </a:rPr>
              <a:t>условий для проявления самостоятельности учащихся</a:t>
            </a:r>
          </a:p>
          <a:p>
            <a:r>
              <a:rPr lang="ru-RU" sz="1600" dirty="0" smtClean="0">
                <a:latin typeface="Times New Roman" pitchFamily="18" charset="0"/>
                <a:cs typeface="Times New Roman" pitchFamily="18" charset="0"/>
              </a:rPr>
              <a:t>•Рациональное </a:t>
            </a:r>
            <a:r>
              <a:rPr lang="ru-RU" sz="1600" dirty="0">
                <a:latin typeface="Times New Roman" pitchFamily="18" charset="0"/>
                <a:cs typeface="Times New Roman" pitchFamily="18" charset="0"/>
              </a:rPr>
              <a:t>использование средств обучения (учебников, пособий, технических средств.</a:t>
            </a:r>
          </a:p>
          <a:p>
            <a:r>
              <a:rPr lang="ru-RU" sz="1600" dirty="0" smtClean="0">
                <a:latin typeface="Times New Roman" pitchFamily="18" charset="0"/>
                <a:cs typeface="Times New Roman" pitchFamily="18" charset="0"/>
              </a:rPr>
              <a:t>•Включение </a:t>
            </a:r>
            <a:r>
              <a:rPr lang="ru-RU" sz="1600" dirty="0">
                <a:latin typeface="Times New Roman" pitchFamily="18" charset="0"/>
                <a:cs typeface="Times New Roman" pitchFamily="18" charset="0"/>
              </a:rPr>
              <a:t>компьютеров в педагогические технологии.</a:t>
            </a:r>
          </a:p>
          <a:p>
            <a:r>
              <a:rPr lang="ru-RU" sz="1600" dirty="0" smtClean="0">
                <a:latin typeface="Times New Roman" pitchFamily="18" charset="0"/>
                <a:cs typeface="Times New Roman" pitchFamily="18" charset="0"/>
              </a:rPr>
              <a:t>•Дифференциация </a:t>
            </a:r>
            <a:r>
              <a:rPr lang="ru-RU" sz="1600" dirty="0">
                <a:latin typeface="Times New Roman" pitchFamily="18" charset="0"/>
                <a:cs typeface="Times New Roman" pitchFamily="18" charset="0"/>
              </a:rPr>
              <a:t>домашних заданий.</a:t>
            </a:r>
          </a:p>
          <a:p>
            <a:r>
              <a:rPr lang="ru-RU" sz="1600" dirty="0" smtClean="0">
                <a:latin typeface="Times New Roman" pitchFamily="18" charset="0"/>
                <a:cs typeface="Times New Roman" pitchFamily="18" charset="0"/>
              </a:rPr>
              <a:t>•Знание </a:t>
            </a:r>
            <a:r>
              <a:rPr lang="ru-RU" sz="1600" dirty="0">
                <a:latin typeface="Times New Roman" pitchFamily="18" charset="0"/>
                <a:cs typeface="Times New Roman" pitchFamily="18" charset="0"/>
              </a:rPr>
              <a:t>и применение </a:t>
            </a:r>
            <a:r>
              <a:rPr lang="ru-RU" sz="1600" dirty="0" err="1">
                <a:latin typeface="Times New Roman" pitchFamily="18" charset="0"/>
                <a:cs typeface="Times New Roman" pitchFamily="18" charset="0"/>
              </a:rPr>
              <a:t>психосберегающих</a:t>
            </a:r>
            <a:r>
              <a:rPr lang="ru-RU" sz="1600" dirty="0">
                <a:latin typeface="Times New Roman" pitchFamily="18" charset="0"/>
                <a:cs typeface="Times New Roman" pitchFamily="18" charset="0"/>
              </a:rPr>
              <a:t>, </a:t>
            </a:r>
            <a:r>
              <a:rPr lang="ru-RU" sz="1600" dirty="0" err="1">
                <a:latin typeface="Times New Roman" pitchFamily="18" charset="0"/>
                <a:cs typeface="Times New Roman" pitchFamily="18" charset="0"/>
              </a:rPr>
              <a:t>здоровьесберегающих</a:t>
            </a:r>
            <a:r>
              <a:rPr lang="ru-RU" sz="1600" dirty="0">
                <a:latin typeface="Times New Roman" pitchFamily="18" charset="0"/>
                <a:cs typeface="Times New Roman" pitchFamily="18" charset="0"/>
              </a:rPr>
              <a:t> и </a:t>
            </a:r>
            <a:r>
              <a:rPr lang="ru-RU" sz="1600" dirty="0" err="1">
                <a:latin typeface="Times New Roman" pitchFamily="18" charset="0"/>
                <a:cs typeface="Times New Roman" pitchFamily="18" charset="0"/>
              </a:rPr>
              <a:t>здоровьеразвивающих</a:t>
            </a:r>
            <a:r>
              <a:rPr lang="ru-RU" sz="1600" dirty="0">
                <a:latin typeface="Times New Roman" pitchFamily="18" charset="0"/>
                <a:cs typeface="Times New Roman" pitchFamily="18" charset="0"/>
              </a:rPr>
              <a:t> технологий.</a:t>
            </a:r>
          </a:p>
          <a:p>
            <a:r>
              <a:rPr lang="ru-RU" sz="1600" dirty="0" smtClean="0">
                <a:latin typeface="Times New Roman" pitchFamily="18" charset="0"/>
                <a:cs typeface="Times New Roman" pitchFamily="18" charset="0"/>
              </a:rPr>
              <a:t>•Обеспечение </a:t>
            </a:r>
            <a:r>
              <a:rPr lang="ru-RU" sz="1600" dirty="0">
                <a:latin typeface="Times New Roman" pitchFamily="18" charset="0"/>
                <a:cs typeface="Times New Roman" pitchFamily="18" charset="0"/>
              </a:rPr>
              <a:t>благоприятных гигиенических условий.</a:t>
            </a:r>
          </a:p>
          <a:p>
            <a:r>
              <a:rPr lang="ru-RU" sz="1600" dirty="0" smtClean="0">
                <a:latin typeface="Times New Roman" pitchFamily="18" charset="0"/>
                <a:cs typeface="Times New Roman" pitchFamily="18" charset="0"/>
              </a:rPr>
              <a:t>•Обеспечение </a:t>
            </a:r>
            <a:r>
              <a:rPr lang="ru-RU" sz="1600" dirty="0">
                <a:latin typeface="Times New Roman" pitchFamily="18" charset="0"/>
                <a:cs typeface="Times New Roman" pitchFamily="18" charset="0"/>
              </a:rPr>
              <a:t>эстетических условий</a:t>
            </a:r>
          </a:p>
          <a:p>
            <a:r>
              <a:rPr lang="ru-RU" sz="1600" dirty="0" smtClean="0">
                <a:latin typeface="Times New Roman" pitchFamily="18" charset="0"/>
                <a:cs typeface="Times New Roman" pitchFamily="18" charset="0"/>
              </a:rPr>
              <a:t>•Общение </a:t>
            </a:r>
            <a:r>
              <a:rPr lang="ru-RU" sz="1600" dirty="0">
                <a:latin typeface="Times New Roman" pitchFamily="18" charset="0"/>
                <a:cs typeface="Times New Roman" pitchFamily="18" charset="0"/>
              </a:rPr>
              <a:t>-  сочетание требовательности и уважения к личности учащегося.</a:t>
            </a:r>
          </a:p>
          <a:p>
            <a:r>
              <a:rPr lang="ru-RU" sz="1600" dirty="0" smtClean="0">
                <a:latin typeface="Times New Roman" pitchFamily="18" charset="0"/>
                <a:cs typeface="Times New Roman" pitchFamily="18" charset="0"/>
              </a:rPr>
              <a:t>•Использование </a:t>
            </a:r>
            <a:r>
              <a:rPr lang="ru-RU" sz="1600" dirty="0">
                <a:latin typeface="Times New Roman" pitchFamily="18" charset="0"/>
                <a:cs typeface="Times New Roman" pitchFamily="18" charset="0"/>
              </a:rPr>
              <a:t>артистических умений, педагогической техники и исполнительского мастерства</a:t>
            </a:r>
          </a:p>
          <a:p>
            <a:pPr algn="just"/>
            <a:r>
              <a:rPr lang="ru-RU" sz="1600" dirty="0" smtClean="0">
                <a:latin typeface="Times New Roman" pitchFamily="18" charset="0"/>
                <a:cs typeface="Times New Roman" pitchFamily="18" charset="0"/>
              </a:rPr>
              <a:t>•Технологическая </a:t>
            </a:r>
            <a:r>
              <a:rPr lang="ru-RU" sz="1600" dirty="0">
                <a:latin typeface="Times New Roman" pitchFamily="18" charset="0"/>
                <a:cs typeface="Times New Roman" pitchFamily="18" charset="0"/>
              </a:rPr>
              <a:t>карта урока </a:t>
            </a:r>
            <a:r>
              <a:rPr lang="ru-RU" sz="1600" dirty="0" smtClean="0">
                <a:latin typeface="Times New Roman" pitchFamily="18" charset="0"/>
                <a:cs typeface="Times New Roman" pitchFamily="18" charset="0"/>
              </a:rPr>
              <a:t>. </a:t>
            </a:r>
            <a:endParaRPr lang="ru-RU" sz="1600" dirty="0">
              <a:latin typeface="Times New Roman" pitchFamily="18" charset="0"/>
              <a:cs typeface="Times New Roman" pitchFamily="18" charset="0"/>
            </a:endParaRPr>
          </a:p>
        </p:txBody>
      </p:sp>
    </p:spTree>
    <p:extLst>
      <p:ext uri="{BB962C8B-B14F-4D97-AF65-F5344CB8AC3E}">
        <p14:creationId xmlns:p14="http://schemas.microsoft.com/office/powerpoint/2010/main" val="2714909379"/>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539552" y="476672"/>
            <a:ext cx="8136904" cy="5078313"/>
          </a:xfrm>
          <a:prstGeom prst="rect">
            <a:avLst/>
          </a:prstGeom>
        </p:spPr>
        <p:txBody>
          <a:bodyPr wrap="square">
            <a:spAutoFit/>
          </a:bodyPr>
          <a:lstStyle/>
          <a:p>
            <a:pPr algn="ctr"/>
            <a:r>
              <a:rPr lang="ru-RU" dirty="0">
                <a:latin typeface="Times New Roman" pitchFamily="18" charset="0"/>
                <a:cs typeface="Times New Roman" pitchFamily="18" charset="0"/>
              </a:rPr>
              <a:t>Остановимся на одном из самых проблемных этапах урока: составлении технологической карты урока по ФГОС</a:t>
            </a:r>
            <a:r>
              <a:rPr lang="ru-RU" dirty="0" smtClean="0">
                <a:latin typeface="Times New Roman" pitchFamily="18" charset="0"/>
                <a:cs typeface="Times New Roman" pitchFamily="18" charset="0"/>
              </a:rPr>
              <a:t>.</a:t>
            </a:r>
          </a:p>
          <a:p>
            <a:pPr algn="just"/>
            <a:endParaRPr lang="ru-RU" dirty="0" smtClean="0">
              <a:latin typeface="Times New Roman" pitchFamily="18" charset="0"/>
              <a:cs typeface="Times New Roman" pitchFamily="18" charset="0"/>
            </a:endParaRPr>
          </a:p>
          <a:p>
            <a:pPr algn="just"/>
            <a:endParaRPr lang="ru-RU" dirty="0">
              <a:latin typeface="Times New Roman" pitchFamily="18" charset="0"/>
              <a:cs typeface="Times New Roman" pitchFamily="18" charset="0"/>
            </a:endParaRPr>
          </a:p>
          <a:p>
            <a:pPr algn="just"/>
            <a:endParaRPr lang="ru-RU" dirty="0">
              <a:latin typeface="Times New Roman" pitchFamily="18" charset="0"/>
              <a:cs typeface="Times New Roman" pitchFamily="18" charset="0"/>
            </a:endParaRPr>
          </a:p>
          <a:p>
            <a:pPr algn="just"/>
            <a:r>
              <a:rPr lang="ru-RU" dirty="0" smtClean="0">
                <a:latin typeface="Times New Roman" pitchFamily="18" charset="0"/>
                <a:cs typeface="Times New Roman" pitchFamily="18" charset="0"/>
              </a:rPr>
              <a:t>	</a:t>
            </a:r>
            <a:r>
              <a:rPr lang="ru-RU" dirty="0" smtClean="0">
                <a:solidFill>
                  <a:srgbClr val="C00000"/>
                </a:solidFill>
                <a:latin typeface="Times New Roman" pitchFamily="18" charset="0"/>
                <a:cs typeface="Times New Roman" pitchFamily="18" charset="0"/>
              </a:rPr>
              <a:t>Технологическая </a:t>
            </a:r>
            <a:r>
              <a:rPr lang="ru-RU" dirty="0">
                <a:solidFill>
                  <a:srgbClr val="C00000"/>
                </a:solidFill>
                <a:latin typeface="Times New Roman" pitchFamily="18" charset="0"/>
                <a:cs typeface="Times New Roman" pitchFamily="18" charset="0"/>
              </a:rPr>
              <a:t>карта урока </a:t>
            </a:r>
            <a:r>
              <a:rPr lang="ru-RU" dirty="0">
                <a:latin typeface="Times New Roman" pitchFamily="18" charset="0"/>
                <a:cs typeface="Times New Roman" pitchFamily="18" charset="0"/>
              </a:rPr>
              <a:t>– это способ графического проектирования урока, таблица, позволяющая структурировать урок по выбранным учителем параметрам. Такими параметрами могут быть этапы урока, его цели, содержание учебного материала, методы и приемы организации учебной деятельности обучающихся, деятельность учителя и деятельность обучающихся</a:t>
            </a:r>
            <a:r>
              <a:rPr lang="ru-RU" dirty="0" smtClean="0">
                <a:latin typeface="Times New Roman" pitchFamily="18" charset="0"/>
                <a:cs typeface="Times New Roman" pitchFamily="18" charset="0"/>
              </a:rPr>
              <a:t>. Обучение </a:t>
            </a:r>
            <a:r>
              <a:rPr lang="ru-RU" dirty="0">
                <a:latin typeface="Times New Roman" pitchFamily="18" charset="0"/>
                <a:cs typeface="Times New Roman" pitchFamily="18" charset="0"/>
              </a:rPr>
              <a:t>с использованием технологической карты позволяет организовать эффективный учебный процесс, обеспечить реализацию предметных, </a:t>
            </a:r>
            <a:r>
              <a:rPr lang="ru-RU" dirty="0" err="1">
                <a:latin typeface="Times New Roman" pitchFamily="18" charset="0"/>
                <a:cs typeface="Times New Roman" pitchFamily="18" charset="0"/>
              </a:rPr>
              <a:t>метапредметных</a:t>
            </a:r>
            <a:r>
              <a:rPr lang="ru-RU" dirty="0">
                <a:latin typeface="Times New Roman" pitchFamily="18" charset="0"/>
                <a:cs typeface="Times New Roman" pitchFamily="18" charset="0"/>
              </a:rPr>
              <a:t> и личностных умений (универсальных учебных действий), в соответствии с требованиями ФГОС второго поколения, существенно сократить время на подготовку учителя к уроку. Главное, что должен обеспечить урок - это создание комфортной обстановки для учащихся и ощущение комфорта учителем. От  стиля преподавания учителя тоже многое зависит.  Остановимся на этом более подробно.</a:t>
            </a:r>
          </a:p>
        </p:txBody>
      </p:sp>
    </p:spTree>
    <p:extLst>
      <p:ext uri="{BB962C8B-B14F-4D97-AF65-F5344CB8AC3E}">
        <p14:creationId xmlns:p14="http://schemas.microsoft.com/office/powerpoint/2010/main" val="2511341916"/>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95536" y="116632"/>
            <a:ext cx="8352928" cy="6463308"/>
          </a:xfrm>
          <a:prstGeom prst="rect">
            <a:avLst/>
          </a:prstGeom>
        </p:spPr>
        <p:txBody>
          <a:bodyPr wrap="square">
            <a:spAutoFit/>
          </a:bodyPr>
          <a:lstStyle/>
          <a:p>
            <a:pPr algn="just"/>
            <a:r>
              <a:rPr lang="ru-RU" dirty="0">
                <a:latin typeface="Times New Roman" pitchFamily="18" charset="0"/>
                <a:cs typeface="Times New Roman" pitchFamily="18" charset="0"/>
              </a:rPr>
              <a:t>Демократический стиль  деятельности учителя. Педагог предоставляет возможность ученикам  самостоятельно принимать  решения, прислушивается к их мнению, поощряет самостоятельность суждений, учитывает не только успеваемость, но и личностные качества учеников. Основные методы воздействия: побуждение, совет, просьба. У педагога наблюдается удовлетворенность своей профессией, гибкость, высокая степень принятия себя и других, открытость  и естественность в общении , доброжелательный настрой , способствующий эффективности обучения</a:t>
            </a:r>
          </a:p>
          <a:p>
            <a:pPr algn="just"/>
            <a:r>
              <a:rPr lang="ru-RU" dirty="0">
                <a:latin typeface="Times New Roman" pitchFamily="18" charset="0"/>
                <a:cs typeface="Times New Roman" pitchFamily="18" charset="0"/>
              </a:rPr>
              <a:t>Попустительский  стиль деятельности учителя. Такой педагог уходит от принятия решений, передавая инициативу ученикам, коллегам, родителям. Организацию и контроль деятельности учащихся осуществляет без системы, в сложных педагогических ситуациях проявляет нерешительность и колебания, испытывая чувство определенной  зависимости от учащихся.  Для многих из таких педагогов  характерна заниженная самооценка, чувство тревоги и неуверенности в своем профессионализме, неудовлетворенность своей работой.</a:t>
            </a:r>
          </a:p>
          <a:p>
            <a:pPr algn="just"/>
            <a:r>
              <a:rPr lang="ru-RU" dirty="0">
                <a:latin typeface="Times New Roman" pitchFamily="18" charset="0"/>
                <a:cs typeface="Times New Roman" pitchFamily="18" charset="0"/>
              </a:rPr>
              <a:t>Авторитарные тенденции в деятельности педагога. Учитель использует свои права, как правило, не считаясь с мнением детей и конкретной ситуацией. Главные методы воздействия - приказ, поручение.  Для такого учителя характерна неудовлетворенность работой  многих учащихся, хотя он может иметь репутацию сильного педагога. Но на его  уроках дети чувствуют себя неуютно, значительная их часть не проявляет активности и самостоятельности</a:t>
            </a:r>
            <a:r>
              <a:rPr lang="ru-RU" dirty="0" smtClean="0">
                <a:latin typeface="Times New Roman" pitchFamily="18" charset="0"/>
                <a:cs typeface="Times New Roman" pitchFamily="18" charset="0"/>
              </a:rPr>
              <a:t>.</a:t>
            </a:r>
          </a:p>
          <a:p>
            <a:pPr algn="just"/>
            <a:r>
              <a:rPr lang="ru-RU" dirty="0" smtClean="0">
                <a:latin typeface="Times New Roman" pitchFamily="18" charset="0"/>
                <a:cs typeface="Times New Roman" pitchFamily="18" charset="0"/>
              </a:rPr>
              <a:t>	Каждый </a:t>
            </a:r>
            <a:r>
              <a:rPr lang="ru-RU" dirty="0">
                <a:latin typeface="Times New Roman" pitchFamily="18" charset="0"/>
                <a:cs typeface="Times New Roman" pitchFamily="18" charset="0"/>
              </a:rPr>
              <a:t>педагог должен понимать, что качество преподавания предмета, качество знаний учащихся зависят от многого, в том числе и стиля преподавания.</a:t>
            </a:r>
          </a:p>
        </p:txBody>
      </p:sp>
    </p:spTree>
    <p:extLst>
      <p:ext uri="{BB962C8B-B14F-4D97-AF65-F5344CB8AC3E}">
        <p14:creationId xmlns:p14="http://schemas.microsoft.com/office/powerpoint/2010/main" val="2641901813"/>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691680" y="57988"/>
            <a:ext cx="6048672" cy="461665"/>
          </a:xfrm>
          <a:prstGeom prst="rect">
            <a:avLst/>
          </a:prstGeom>
          <a:noFill/>
        </p:spPr>
        <p:txBody>
          <a:bodyPr wrap="square" rtlCol="0">
            <a:spAutoFit/>
          </a:bodyPr>
          <a:lstStyle/>
          <a:p>
            <a:pPr algn="ctr"/>
            <a:r>
              <a:rPr lang="ru-RU" sz="2400" dirty="0" smtClean="0">
                <a:solidFill>
                  <a:srgbClr val="C00000"/>
                </a:solidFill>
                <a:latin typeface="Monotype Corsiva" pitchFamily="66" charset="0"/>
              </a:rPr>
              <a:t>Недостатки современного урока</a:t>
            </a:r>
            <a:endParaRPr lang="ru-RU" sz="2400" dirty="0">
              <a:solidFill>
                <a:srgbClr val="C00000"/>
              </a:solidFill>
              <a:latin typeface="Monotype Corsiva" pitchFamily="66" charset="0"/>
            </a:endParaRPr>
          </a:p>
        </p:txBody>
      </p:sp>
      <p:sp>
        <p:nvSpPr>
          <p:cNvPr id="3" name="Прямоугольник 2"/>
          <p:cNvSpPr/>
          <p:nvPr/>
        </p:nvSpPr>
        <p:spPr>
          <a:xfrm>
            <a:off x="323528" y="764704"/>
            <a:ext cx="8352928" cy="5447645"/>
          </a:xfrm>
          <a:prstGeom prst="rect">
            <a:avLst/>
          </a:prstGeom>
        </p:spPr>
        <p:txBody>
          <a:bodyPr wrap="square">
            <a:spAutoFit/>
          </a:bodyPr>
          <a:lstStyle/>
          <a:p>
            <a:pPr marL="285750" indent="-285750" algn="just">
              <a:buFont typeface="Wingdings" pitchFamily="2" charset="2"/>
              <a:buChar char="ü"/>
            </a:pPr>
            <a:r>
              <a:rPr lang="ru-RU" sz="1600" dirty="0">
                <a:latin typeface="Times New Roman" pitchFamily="18" charset="0"/>
                <a:cs typeface="Times New Roman" pitchFamily="18" charset="0"/>
              </a:rPr>
              <a:t>Не учитываются особенности класса при организации учебного процесса (психолого-педагогическая характеристика класса </a:t>
            </a:r>
            <a:r>
              <a:rPr lang="ru-RU" sz="1600" dirty="0" err="1">
                <a:latin typeface="Times New Roman" pitchFamily="18" charset="0"/>
                <a:cs typeface="Times New Roman" pitchFamily="18" charset="0"/>
              </a:rPr>
              <a:t>Визуалы-аудиалы-кинестетики</a:t>
            </a:r>
            <a:r>
              <a:rPr lang="ru-RU" sz="1600" dirty="0" smtClean="0">
                <a:latin typeface="Times New Roman" pitchFamily="18" charset="0"/>
                <a:cs typeface="Times New Roman" pitchFamily="18" charset="0"/>
              </a:rPr>
              <a:t>.);</a:t>
            </a:r>
            <a:endParaRPr lang="ru-RU" sz="1600" dirty="0">
              <a:latin typeface="Times New Roman" pitchFamily="18" charset="0"/>
              <a:cs typeface="Times New Roman" pitchFamily="18" charset="0"/>
            </a:endParaRPr>
          </a:p>
          <a:p>
            <a:pPr marL="285750" indent="-285750" algn="just">
              <a:buFont typeface="Wingdings" pitchFamily="2" charset="2"/>
              <a:buChar char="ü"/>
            </a:pPr>
            <a:r>
              <a:rPr lang="ru-RU" sz="1600" dirty="0" smtClean="0">
                <a:latin typeface="Times New Roman" pitchFamily="18" charset="0"/>
                <a:cs typeface="Times New Roman" pitchFamily="18" charset="0"/>
              </a:rPr>
              <a:t>Низкий </a:t>
            </a:r>
            <a:r>
              <a:rPr lang="ru-RU" sz="1600" dirty="0">
                <a:latin typeface="Times New Roman" pitchFamily="18" charset="0"/>
                <a:cs typeface="Times New Roman" pitchFamily="18" charset="0"/>
              </a:rPr>
              <a:t>научно-теоретический уровень преподавания, недостаточное владение методологией  преподаваемого предмета, методами научного </a:t>
            </a:r>
            <a:r>
              <a:rPr lang="ru-RU" sz="1600" dirty="0" smtClean="0">
                <a:latin typeface="Times New Roman" pitchFamily="18" charset="0"/>
                <a:cs typeface="Times New Roman" pitchFamily="18" charset="0"/>
              </a:rPr>
              <a:t>познания; (</a:t>
            </a:r>
            <a:r>
              <a:rPr lang="ru-RU" sz="1600" dirty="0">
                <a:latin typeface="Times New Roman" pitchFamily="18" charset="0"/>
                <a:cs typeface="Times New Roman" pitchFamily="18" charset="0"/>
              </a:rPr>
              <a:t>Учитель затрудняется определить место урока в системе уроков в теме, разделе,  курсе в целом.)</a:t>
            </a:r>
          </a:p>
          <a:p>
            <a:pPr marL="285750" indent="-285750" algn="just">
              <a:buFont typeface="Wingdings" pitchFamily="2" charset="2"/>
              <a:buChar char="ü"/>
            </a:pPr>
            <a:r>
              <a:rPr lang="ru-RU" sz="1600" dirty="0" smtClean="0">
                <a:latin typeface="Times New Roman" pitchFamily="18" charset="0"/>
                <a:cs typeface="Times New Roman" pitchFamily="18" charset="0"/>
              </a:rPr>
              <a:t>Отсутствует </a:t>
            </a:r>
            <a:r>
              <a:rPr lang="ru-RU" sz="1600" dirty="0">
                <a:latin typeface="Times New Roman" pitchFamily="18" charset="0"/>
                <a:cs typeface="Times New Roman" pitchFamily="18" charset="0"/>
              </a:rPr>
              <a:t>мобилизующие начало урока, (необходима мотивация, сообщение целей, планируемых результатов, показ значимости урока, постановка проблемы</a:t>
            </a:r>
            <a:r>
              <a:rPr lang="ru-RU" sz="1600" dirty="0" smtClean="0">
                <a:latin typeface="Times New Roman" pitchFamily="18" charset="0"/>
                <a:cs typeface="Times New Roman" pitchFamily="18" charset="0"/>
              </a:rPr>
              <a:t>).</a:t>
            </a:r>
          </a:p>
          <a:p>
            <a:pPr marL="285750" indent="-285750" algn="just">
              <a:buFont typeface="Wingdings" pitchFamily="2" charset="2"/>
              <a:buChar char="ü"/>
            </a:pPr>
            <a:r>
              <a:rPr lang="ru-RU" sz="1600" dirty="0" smtClean="0">
                <a:latin typeface="Times New Roman" pitchFamily="18" charset="0"/>
                <a:cs typeface="Times New Roman" pitchFamily="18" charset="0"/>
              </a:rPr>
              <a:t> </a:t>
            </a:r>
            <a:r>
              <a:rPr lang="ru-RU" sz="1600" dirty="0">
                <a:latin typeface="Times New Roman" pitchFamily="18" charset="0"/>
                <a:cs typeface="Times New Roman" pitchFamily="18" charset="0"/>
              </a:rPr>
              <a:t>Недостаточно чётко формулируются и реализуются задачи урока (Знания Умения, Воспитание, Развитие, Применение знаний и умений в  жизни.) </a:t>
            </a:r>
            <a:endParaRPr lang="ru-RU" sz="1600" dirty="0" smtClean="0">
              <a:latin typeface="Times New Roman" pitchFamily="18" charset="0"/>
              <a:cs typeface="Times New Roman" pitchFamily="18" charset="0"/>
            </a:endParaRPr>
          </a:p>
          <a:p>
            <a:pPr marL="285750" indent="-285750" algn="just">
              <a:buFont typeface="Wingdings" pitchFamily="2" charset="2"/>
              <a:buChar char="ü"/>
            </a:pPr>
            <a:r>
              <a:rPr lang="ru-RU" sz="1600" dirty="0" smtClean="0">
                <a:latin typeface="Times New Roman" pitchFamily="18" charset="0"/>
                <a:cs typeface="Times New Roman" pitchFamily="18" charset="0"/>
              </a:rPr>
              <a:t>Знания </a:t>
            </a:r>
            <a:r>
              <a:rPr lang="ru-RU" sz="1600" dirty="0">
                <a:latin typeface="Times New Roman" pitchFamily="18" charset="0"/>
                <a:cs typeface="Times New Roman" pitchFamily="18" charset="0"/>
              </a:rPr>
              <a:t>о способах деятельности, методах научного познания относится к компоненту «Знания»</a:t>
            </a:r>
          </a:p>
          <a:p>
            <a:pPr marL="285750" indent="-285750" algn="just">
              <a:buFont typeface="Wingdings" pitchFamily="2" charset="2"/>
              <a:buChar char="ü"/>
            </a:pPr>
            <a:r>
              <a:rPr lang="ru-RU" sz="1600" dirty="0" smtClean="0">
                <a:latin typeface="Times New Roman" pitchFamily="18" charset="0"/>
                <a:cs typeface="Times New Roman" pitchFamily="18" charset="0"/>
              </a:rPr>
              <a:t> </a:t>
            </a:r>
            <a:r>
              <a:rPr lang="ru-RU" sz="1600" dirty="0">
                <a:latin typeface="Times New Roman" pitchFamily="18" charset="0"/>
                <a:cs typeface="Times New Roman" pitchFamily="18" charset="0"/>
              </a:rPr>
              <a:t>Преобладание комбинированных уроков (нет </a:t>
            </a:r>
            <a:r>
              <a:rPr lang="ru-RU" sz="1600" dirty="0" err="1">
                <a:latin typeface="Times New Roman" pitchFamily="18" charset="0"/>
                <a:cs typeface="Times New Roman" pitchFamily="18" charset="0"/>
              </a:rPr>
              <a:t>блочно</a:t>
            </a:r>
            <a:r>
              <a:rPr lang="ru-RU" sz="1600" dirty="0">
                <a:latin typeface="Times New Roman" pitchFamily="18" charset="0"/>
                <a:cs typeface="Times New Roman" pitchFamily="18" charset="0"/>
              </a:rPr>
              <a:t>- модульной системы в старших классах !)</a:t>
            </a:r>
          </a:p>
          <a:p>
            <a:pPr marL="285750" indent="-285750" algn="just">
              <a:buFont typeface="Wingdings" pitchFamily="2" charset="2"/>
              <a:buChar char="ü"/>
            </a:pPr>
            <a:r>
              <a:rPr lang="ru-RU" sz="1600" dirty="0" smtClean="0">
                <a:latin typeface="Times New Roman" pitchFamily="18" charset="0"/>
                <a:cs typeface="Times New Roman" pitchFamily="18" charset="0"/>
              </a:rPr>
              <a:t> </a:t>
            </a:r>
            <a:r>
              <a:rPr lang="ru-RU" sz="1600" dirty="0">
                <a:latin typeface="Times New Roman" pitchFamily="18" charset="0"/>
                <a:cs typeface="Times New Roman" pitchFamily="18" charset="0"/>
              </a:rPr>
              <a:t>Редко и малоэффективно используются и сочетаются индивидуальные, групповые и </a:t>
            </a:r>
            <a:r>
              <a:rPr lang="ru-RU" sz="1600" dirty="0" err="1">
                <a:latin typeface="Times New Roman" pitchFamily="18" charset="0"/>
                <a:cs typeface="Times New Roman" pitchFamily="18" charset="0"/>
              </a:rPr>
              <a:t>общеклассные</a:t>
            </a:r>
            <a:r>
              <a:rPr lang="ru-RU" sz="1600" dirty="0">
                <a:latin typeface="Times New Roman" pitchFamily="18" charset="0"/>
                <a:cs typeface="Times New Roman" pitchFamily="18" charset="0"/>
              </a:rPr>
              <a:t> формы</a:t>
            </a:r>
          </a:p>
          <a:p>
            <a:pPr marL="285750" indent="-285750" algn="just">
              <a:buFont typeface="Wingdings" pitchFamily="2" charset="2"/>
              <a:buChar char="ü"/>
            </a:pPr>
            <a:r>
              <a:rPr lang="ru-RU" sz="1600" dirty="0">
                <a:latin typeface="Times New Roman" pitchFamily="18" charset="0"/>
                <a:cs typeface="Times New Roman" pitchFamily="18" charset="0"/>
              </a:rPr>
              <a:t> </a:t>
            </a:r>
            <a:r>
              <a:rPr lang="ru-RU" sz="1600" dirty="0" smtClean="0">
                <a:latin typeface="Times New Roman" pitchFamily="18" charset="0"/>
                <a:cs typeface="Times New Roman" pitchFamily="18" charset="0"/>
              </a:rPr>
              <a:t>Преобладают </a:t>
            </a:r>
            <a:r>
              <a:rPr lang="ru-RU" sz="1600" dirty="0">
                <a:latin typeface="Times New Roman" pitchFamily="18" charset="0"/>
                <a:cs typeface="Times New Roman" pitchFamily="18" charset="0"/>
              </a:rPr>
              <a:t>репродуктивные методы (мало проблемных, частично –поисковых, эвристических бесед, проектов, исследований и др.)</a:t>
            </a:r>
          </a:p>
          <a:p>
            <a:pPr marL="285750" indent="-285750" algn="just">
              <a:buFont typeface="Wingdings" pitchFamily="2" charset="2"/>
              <a:buChar char="ü"/>
            </a:pPr>
            <a:r>
              <a:rPr lang="ru-RU" sz="1600" dirty="0">
                <a:latin typeface="Times New Roman" pitchFamily="18" charset="0"/>
                <a:cs typeface="Times New Roman" pitchFamily="18" charset="0"/>
              </a:rPr>
              <a:t> </a:t>
            </a:r>
            <a:r>
              <a:rPr lang="ru-RU" sz="1600" dirty="0" smtClean="0">
                <a:latin typeface="Times New Roman" pitchFamily="18" charset="0"/>
                <a:cs typeface="Times New Roman" pitchFamily="18" charset="0"/>
              </a:rPr>
              <a:t>Необъективная </a:t>
            </a:r>
            <a:r>
              <a:rPr lang="ru-RU" sz="1600" dirty="0">
                <a:latin typeface="Times New Roman" pitchFamily="18" charset="0"/>
                <a:cs typeface="Times New Roman" pitchFamily="18" charset="0"/>
              </a:rPr>
              <a:t>и  негуманная оценочная  деятельность учителя (система учёта и оценки знаний</a:t>
            </a:r>
            <a:r>
              <a:rPr lang="ru-RU" sz="1600" dirty="0" smtClean="0">
                <a:latin typeface="Times New Roman" pitchFamily="18" charset="0"/>
                <a:cs typeface="Times New Roman" pitchFamily="18" charset="0"/>
              </a:rPr>
              <a:t>).</a:t>
            </a:r>
          </a:p>
          <a:p>
            <a:pPr marL="285750" indent="-285750" algn="just">
              <a:buFont typeface="Wingdings" pitchFamily="2" charset="2"/>
              <a:buChar char="ü"/>
            </a:pPr>
            <a:r>
              <a:rPr lang="ru-RU" sz="1600" dirty="0" smtClean="0">
                <a:latin typeface="Times New Roman" pitchFamily="18" charset="0"/>
                <a:cs typeface="Times New Roman" pitchFamily="18" charset="0"/>
              </a:rPr>
              <a:t>Не </a:t>
            </a:r>
            <a:r>
              <a:rPr lang="ru-RU" sz="1600" dirty="0">
                <a:latin typeface="Times New Roman" pitchFamily="18" charset="0"/>
                <a:cs typeface="Times New Roman" pitchFamily="18" charset="0"/>
              </a:rPr>
              <a:t>уделяется достаточного внимания инструктажу о выполнении домашнего задания: дифференциации и индивидуализации заданий по объему и </a:t>
            </a:r>
            <a:r>
              <a:rPr lang="ru-RU" sz="1600" dirty="0" smtClean="0">
                <a:latin typeface="Times New Roman" pitchFamily="18" charset="0"/>
                <a:cs typeface="Times New Roman" pitchFamily="18" charset="0"/>
              </a:rPr>
              <a:t>сложности.</a:t>
            </a:r>
            <a:endParaRPr lang="ru-RU" sz="1600" dirty="0">
              <a:latin typeface="Times New Roman" pitchFamily="18" charset="0"/>
              <a:cs typeface="Times New Roman" pitchFamily="18" charset="0"/>
            </a:endParaRPr>
          </a:p>
        </p:txBody>
      </p:sp>
    </p:spTree>
    <p:extLst>
      <p:ext uri="{BB962C8B-B14F-4D97-AF65-F5344CB8AC3E}">
        <p14:creationId xmlns:p14="http://schemas.microsoft.com/office/powerpoint/2010/main" val="4244788739"/>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95536" y="764704"/>
            <a:ext cx="8496944" cy="5078313"/>
          </a:xfrm>
          <a:prstGeom prst="rect">
            <a:avLst/>
          </a:prstGeom>
        </p:spPr>
        <p:txBody>
          <a:bodyPr wrap="square">
            <a:spAutoFit/>
          </a:bodyPr>
          <a:lstStyle/>
          <a:p>
            <a:pPr algn="just"/>
            <a:r>
              <a:rPr lang="ru-RU" dirty="0" smtClean="0">
                <a:latin typeface="Times New Roman" pitchFamily="18" charset="0"/>
                <a:cs typeface="Times New Roman" pitchFamily="18" charset="0"/>
              </a:rPr>
              <a:t>Подводя итоги нам приходится отвечать на следующие вопросы:</a:t>
            </a:r>
          </a:p>
          <a:p>
            <a:pPr algn="just"/>
            <a:r>
              <a:rPr lang="ru-RU" dirty="0" smtClean="0">
                <a:solidFill>
                  <a:srgbClr val="C00000"/>
                </a:solidFill>
                <a:latin typeface="Times New Roman" pitchFamily="18" charset="0"/>
                <a:cs typeface="Times New Roman" pitchFamily="18" charset="0"/>
              </a:rPr>
              <a:t>Так </a:t>
            </a:r>
            <a:r>
              <a:rPr lang="ru-RU" dirty="0">
                <a:solidFill>
                  <a:srgbClr val="C00000"/>
                </a:solidFill>
                <a:latin typeface="Times New Roman" pitchFamily="18" charset="0"/>
                <a:cs typeface="Times New Roman" pitchFamily="18" charset="0"/>
              </a:rPr>
              <a:t>что же для  нас современный урок?</a:t>
            </a:r>
          </a:p>
          <a:p>
            <a:pPr algn="just"/>
            <a:r>
              <a:rPr lang="ru-RU" dirty="0">
                <a:latin typeface="Times New Roman" pitchFamily="18" charset="0"/>
                <a:cs typeface="Times New Roman" pitchFamily="18" charset="0"/>
              </a:rPr>
              <a:t>Ответы:</a:t>
            </a:r>
          </a:p>
          <a:p>
            <a:pPr algn="just"/>
            <a:r>
              <a:rPr lang="ru-RU" dirty="0">
                <a:latin typeface="Times New Roman" pitchFamily="18" charset="0"/>
                <a:cs typeface="Times New Roman" pitchFamily="18" charset="0"/>
              </a:rPr>
              <a:t>это урок-познание, открытие, деятельность, противоречие , развитие, рост, ступенька к знанию, самопознание, самореализация, мотивация., интерес. профессионализм, выбор, инициативность, уверенность.  потребность</a:t>
            </a:r>
          </a:p>
          <a:p>
            <a:pPr algn="just"/>
            <a:r>
              <a:rPr lang="ru-RU" dirty="0">
                <a:solidFill>
                  <a:srgbClr val="C00000"/>
                </a:solidFill>
                <a:latin typeface="Times New Roman" pitchFamily="18" charset="0"/>
                <a:cs typeface="Times New Roman" pitchFamily="18" charset="0"/>
              </a:rPr>
              <a:t>Что главное в уроке?</a:t>
            </a:r>
          </a:p>
          <a:p>
            <a:pPr algn="just"/>
            <a:r>
              <a:rPr lang="ru-RU" dirty="0">
                <a:latin typeface="Times New Roman" pitchFamily="18" charset="0"/>
                <a:cs typeface="Times New Roman" pitchFamily="18" charset="0"/>
              </a:rPr>
              <a:t>Каждый учитель имеет на этот счет свое, совершенно твердое мнение. Для одних успех обеспечивается эффектным началом, буквально захватывающим учеников сразу с появлением учителя. Для других, наоборот, гораздо важнее подведение итогов, обсуждение достигнутого. Для третьих – объяснение, для четвертых – опрос и т.д. Времена, когда учителя заставляли придерживаться жестких и однозначных требований по организации урока миновали.</a:t>
            </a:r>
          </a:p>
          <a:p>
            <a:pPr algn="just"/>
            <a:r>
              <a:rPr lang="ru-RU" dirty="0">
                <a:latin typeface="Times New Roman" pitchFamily="18" charset="0"/>
                <a:cs typeface="Times New Roman" pitchFamily="18" charset="0"/>
              </a:rPr>
              <a:t> Время «готовых» уроков постепенно отходит.</a:t>
            </a:r>
          </a:p>
          <a:p>
            <a:pPr algn="just"/>
            <a:r>
              <a:rPr lang="ru-RU" dirty="0">
                <a:latin typeface="Times New Roman" pitchFamily="18" charset="0"/>
                <a:cs typeface="Times New Roman" pitchFamily="18" charset="0"/>
              </a:rPr>
              <a:t>Новизна современного российского образования требует личностного начала учителя, которое позволяет ему либо </a:t>
            </a:r>
            <a:r>
              <a:rPr lang="ru-RU" dirty="0" err="1">
                <a:latin typeface="Times New Roman" pitchFamily="18" charset="0"/>
                <a:cs typeface="Times New Roman" pitchFamily="18" charset="0"/>
              </a:rPr>
              <a:t>урочить</a:t>
            </a:r>
            <a:r>
              <a:rPr lang="ru-RU" dirty="0">
                <a:latin typeface="Times New Roman" pitchFamily="18" charset="0"/>
                <a:cs typeface="Times New Roman" pitchFamily="18" charset="0"/>
              </a:rPr>
              <a:t>, наполняя учеников знаниями умениями и навыками, либо давать урок, развивая понимание этих знаний, умений, навыков, создавая условия для порождения их ценностей и смыслов</a:t>
            </a:r>
            <a:r>
              <a:rPr lang="ru-RU" dirty="0"/>
              <a:t>.</a:t>
            </a:r>
          </a:p>
        </p:txBody>
      </p:sp>
    </p:spTree>
    <p:extLst>
      <p:ext uri="{BB962C8B-B14F-4D97-AF65-F5344CB8AC3E}">
        <p14:creationId xmlns:p14="http://schemas.microsoft.com/office/powerpoint/2010/main" val="101645825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923927" y="1196752"/>
            <a:ext cx="4968553" cy="4524315"/>
          </a:xfrm>
          <a:prstGeom prst="rect">
            <a:avLst/>
          </a:prstGeom>
        </p:spPr>
        <p:txBody>
          <a:bodyPr wrap="square">
            <a:spAutoFit/>
          </a:bodyPr>
          <a:lstStyle/>
          <a:p>
            <a:pPr algn="just"/>
            <a:r>
              <a:rPr lang="ru-RU" dirty="0" smtClean="0">
                <a:latin typeface="Times New Roman" pitchFamily="18" charset="0"/>
                <a:cs typeface="Times New Roman" pitchFamily="18" charset="0"/>
              </a:rPr>
              <a:t>	Урок </a:t>
            </a:r>
            <a:r>
              <a:rPr lang="ru-RU" dirty="0">
                <a:latin typeface="Times New Roman" pitchFamily="18" charset="0"/>
                <a:cs typeface="Times New Roman" pitchFamily="18" charset="0"/>
              </a:rPr>
              <a:t>- это логически законченный, целостный, ограниченный определенными рамками времени отрезок учебно-воспитательного процесса. В нем представлены все основные элементы учебно-воспитательного </a:t>
            </a:r>
            <a:r>
              <a:rPr lang="ru-RU" dirty="0" smtClean="0">
                <a:latin typeface="Times New Roman" pitchFamily="18" charset="0"/>
                <a:cs typeface="Times New Roman" pitchFamily="18" charset="0"/>
              </a:rPr>
              <a:t>процесса</a:t>
            </a:r>
            <a:r>
              <a:rPr lang="ru-RU" dirty="0">
                <a:latin typeface="Times New Roman" pitchFamily="18" charset="0"/>
                <a:cs typeface="Times New Roman" pitchFamily="18" charset="0"/>
              </a:rPr>
              <a:t>:  цели, содержание, средства, методы, организация.</a:t>
            </a:r>
          </a:p>
          <a:p>
            <a:pPr algn="just"/>
            <a:r>
              <a:rPr lang="ru-RU" dirty="0" smtClean="0">
                <a:latin typeface="Times New Roman" pitchFamily="18" charset="0"/>
                <a:cs typeface="Times New Roman" pitchFamily="18" charset="0"/>
              </a:rPr>
              <a:t>	С </a:t>
            </a:r>
            <a:r>
              <a:rPr lang="ru-RU" dirty="0">
                <a:latin typeface="Times New Roman" pitchFamily="18" charset="0"/>
                <a:cs typeface="Times New Roman" pitchFamily="18" charset="0"/>
              </a:rPr>
              <a:t>урока начинается учебно-воспитательный процесс, уроком он и заканчивается. Все остальное в школе играет хотя и важную, но вспомогательную роль, дополняя и развивая все то, что закладывается в ходе уроков. Каждый новый урок-это ступенька в знаниях и развитии ученика, новый вклад в формирование его умственной и моральной культуры.</a:t>
            </a:r>
          </a:p>
        </p:txBody>
      </p:sp>
      <p:sp>
        <p:nvSpPr>
          <p:cNvPr id="3" name="Прямоугольник 2"/>
          <p:cNvSpPr/>
          <p:nvPr/>
        </p:nvSpPr>
        <p:spPr>
          <a:xfrm>
            <a:off x="3491880" y="332656"/>
            <a:ext cx="2233304" cy="461665"/>
          </a:xfrm>
          <a:prstGeom prst="rect">
            <a:avLst/>
          </a:prstGeom>
        </p:spPr>
        <p:txBody>
          <a:bodyPr wrap="none">
            <a:spAutoFit/>
          </a:bodyPr>
          <a:lstStyle/>
          <a:p>
            <a:r>
              <a:rPr lang="ru-RU" sz="2400" dirty="0">
                <a:solidFill>
                  <a:srgbClr val="C00000"/>
                </a:solidFill>
                <a:latin typeface="Monotype Corsiva" pitchFamily="66" charset="0"/>
              </a:rPr>
              <a:t>Что такое урок? </a:t>
            </a:r>
          </a:p>
        </p:txBody>
      </p:sp>
      <p:sp>
        <p:nvSpPr>
          <p:cNvPr id="4" name="Овал 3"/>
          <p:cNvSpPr/>
          <p:nvPr/>
        </p:nvSpPr>
        <p:spPr>
          <a:xfrm>
            <a:off x="251520" y="1231131"/>
            <a:ext cx="3528392" cy="4104456"/>
          </a:xfrm>
          <a:prstGeom prst="ellipse">
            <a:avLst/>
          </a:prstGeom>
          <a:blipFill>
            <a:blip r:embed="rId2"/>
            <a:stretch>
              <a:fillRect/>
            </a:stretch>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Tree>
    <p:extLst>
      <p:ext uri="{BB962C8B-B14F-4D97-AF65-F5344CB8AC3E}">
        <p14:creationId xmlns:p14="http://schemas.microsoft.com/office/powerpoint/2010/main" val="1983475013"/>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55576" y="1556792"/>
            <a:ext cx="8136904" cy="2554545"/>
          </a:xfrm>
          <a:prstGeom prst="rect">
            <a:avLst/>
          </a:prstGeom>
          <a:noFill/>
        </p:spPr>
        <p:txBody>
          <a:bodyPr wrap="square" rtlCol="0">
            <a:spAutoFit/>
          </a:bodyPr>
          <a:lstStyle/>
          <a:p>
            <a:pPr algn="ctr"/>
            <a:r>
              <a:rPr lang="ru-RU" sz="8000" dirty="0" smtClean="0">
                <a:solidFill>
                  <a:srgbClr val="C00000"/>
                </a:solidFill>
                <a:latin typeface="Monotype Corsiva" pitchFamily="66" charset="0"/>
              </a:rPr>
              <a:t>Спасибо </a:t>
            </a:r>
          </a:p>
          <a:p>
            <a:pPr algn="ctr"/>
            <a:r>
              <a:rPr lang="ru-RU" sz="8000" dirty="0" smtClean="0">
                <a:solidFill>
                  <a:srgbClr val="C00000"/>
                </a:solidFill>
                <a:latin typeface="Monotype Corsiva" pitchFamily="66" charset="0"/>
              </a:rPr>
              <a:t>за внимание!</a:t>
            </a:r>
            <a:endParaRPr lang="ru-RU" sz="8000" dirty="0">
              <a:solidFill>
                <a:srgbClr val="C00000"/>
              </a:solidFill>
              <a:latin typeface="Monotype Corsiva" pitchFamily="66" charset="0"/>
            </a:endParaRPr>
          </a:p>
        </p:txBody>
      </p:sp>
    </p:spTree>
    <p:extLst>
      <p:ext uri="{BB962C8B-B14F-4D97-AF65-F5344CB8AC3E}">
        <p14:creationId xmlns:p14="http://schemas.microsoft.com/office/powerpoint/2010/main" val="281901717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95536" y="764704"/>
            <a:ext cx="8496944" cy="5909310"/>
          </a:xfrm>
          <a:prstGeom prst="rect">
            <a:avLst/>
          </a:prstGeom>
        </p:spPr>
        <p:txBody>
          <a:bodyPr wrap="square">
            <a:spAutoFit/>
          </a:bodyPr>
          <a:lstStyle/>
          <a:p>
            <a:pPr algn="just"/>
            <a:r>
              <a:rPr lang="ru-RU" dirty="0" smtClean="0"/>
              <a:t>	</a:t>
            </a:r>
            <a:r>
              <a:rPr lang="ru-RU" dirty="0" smtClean="0">
                <a:latin typeface="Times New Roman" pitchFamily="18" charset="0"/>
                <a:cs typeface="Times New Roman" pitchFamily="18" charset="0"/>
              </a:rPr>
              <a:t>Это </a:t>
            </a:r>
            <a:r>
              <a:rPr lang="ru-RU" dirty="0">
                <a:latin typeface="Times New Roman" pitchFamily="18" charset="0"/>
                <a:cs typeface="Times New Roman" pitchFamily="18" charset="0"/>
              </a:rPr>
              <a:t>и совершенно новый, и не теряющий связи с прошлым, одним словом – </a:t>
            </a:r>
            <a:r>
              <a:rPr lang="ru-RU" i="1" u="sng" dirty="0">
                <a:solidFill>
                  <a:srgbClr val="C00000"/>
                </a:solidFill>
                <a:latin typeface="Times New Roman" pitchFamily="18" charset="0"/>
                <a:cs typeface="Times New Roman" pitchFamily="18" charset="0"/>
              </a:rPr>
              <a:t>актуальный урок</a:t>
            </a:r>
            <a:r>
              <a:rPr lang="ru-RU" dirty="0">
                <a:latin typeface="Times New Roman" pitchFamily="18" charset="0"/>
                <a:cs typeface="Times New Roman" pitchFamily="18" charset="0"/>
              </a:rPr>
              <a:t>. </a:t>
            </a:r>
            <a:endParaRPr lang="ru-RU" dirty="0" smtClean="0">
              <a:latin typeface="Times New Roman" pitchFamily="18" charset="0"/>
              <a:cs typeface="Times New Roman" pitchFamily="18" charset="0"/>
            </a:endParaRPr>
          </a:p>
          <a:p>
            <a:pPr algn="just"/>
            <a:r>
              <a:rPr lang="ru-RU" dirty="0" smtClean="0">
                <a:latin typeface="Times New Roman" pitchFamily="18" charset="0"/>
                <a:cs typeface="Times New Roman" pitchFamily="18" charset="0"/>
              </a:rPr>
              <a:t>	</a:t>
            </a:r>
            <a:r>
              <a:rPr lang="ru-RU" dirty="0" smtClean="0">
                <a:solidFill>
                  <a:srgbClr val="C00000"/>
                </a:solidFill>
                <a:latin typeface="Times New Roman" pitchFamily="18" charset="0"/>
                <a:cs typeface="Times New Roman" pitchFamily="18" charset="0"/>
              </a:rPr>
              <a:t>Актуальный</a:t>
            </a:r>
            <a:r>
              <a:rPr lang="ru-RU" dirty="0" smtClean="0">
                <a:latin typeface="Times New Roman" pitchFamily="18" charset="0"/>
                <a:cs typeface="Times New Roman" pitchFamily="18" charset="0"/>
              </a:rPr>
              <a:t> </a:t>
            </a:r>
            <a:r>
              <a:rPr lang="ru-RU" dirty="0">
                <a:latin typeface="Times New Roman" pitchFamily="18" charset="0"/>
                <a:cs typeface="Times New Roman" pitchFamily="18" charset="0"/>
              </a:rPr>
              <a:t>[от лат. </a:t>
            </a:r>
            <a:r>
              <a:rPr lang="ru-RU" dirty="0" err="1">
                <a:solidFill>
                  <a:srgbClr val="C00000"/>
                </a:solidFill>
                <a:latin typeface="Times New Roman" pitchFamily="18" charset="0"/>
                <a:cs typeface="Times New Roman" pitchFamily="18" charset="0"/>
              </a:rPr>
              <a:t>actualis</a:t>
            </a:r>
            <a:r>
              <a:rPr lang="ru-RU" dirty="0">
                <a:latin typeface="Times New Roman" pitchFamily="18" charset="0"/>
                <a:cs typeface="Times New Roman" pitchFamily="18" charset="0"/>
              </a:rPr>
              <a:t> – деятельный</a:t>
            </a:r>
            <a:r>
              <a:rPr lang="ru-RU" dirty="0" smtClean="0">
                <a:latin typeface="Times New Roman" pitchFamily="18" charset="0"/>
                <a:cs typeface="Times New Roman" pitchFamily="18" charset="0"/>
              </a:rPr>
              <a:t>] -  </a:t>
            </a:r>
            <a:r>
              <a:rPr lang="ru-RU" dirty="0">
                <a:latin typeface="Times New Roman" pitchFamily="18" charset="0"/>
                <a:cs typeface="Times New Roman" pitchFamily="18" charset="0"/>
              </a:rPr>
              <a:t>означает важный, </a:t>
            </a:r>
            <a:r>
              <a:rPr lang="ru-RU" dirty="0" smtClean="0">
                <a:latin typeface="Times New Roman" pitchFamily="18" charset="0"/>
                <a:cs typeface="Times New Roman" pitchFamily="18" charset="0"/>
              </a:rPr>
              <a:t>       </a:t>
            </a:r>
            <a:r>
              <a:rPr lang="ru-RU" dirty="0">
                <a:latin typeface="Times New Roman" pitchFamily="18" charset="0"/>
                <a:cs typeface="Times New Roman" pitchFamily="18" charset="0"/>
              </a:rPr>
              <a:t>существенный для настоящего времени. А еще – </a:t>
            </a:r>
            <a:r>
              <a:rPr lang="ru-RU" dirty="0" smtClean="0">
                <a:latin typeface="Times New Roman" pitchFamily="18" charset="0"/>
                <a:cs typeface="Times New Roman" pitchFamily="18" charset="0"/>
              </a:rPr>
              <a:t>действенный, имеющий        </a:t>
            </a:r>
            <a:r>
              <a:rPr lang="ru-RU" dirty="0">
                <a:latin typeface="Times New Roman" pitchFamily="18" charset="0"/>
                <a:cs typeface="Times New Roman" pitchFamily="18" charset="0"/>
              </a:rPr>
              <a:t>непосредственное отношение к интересам сегодня живущего человека. </a:t>
            </a:r>
            <a:r>
              <a:rPr lang="ru-RU" dirty="0" smtClean="0">
                <a:latin typeface="Times New Roman" pitchFamily="18" charset="0"/>
                <a:cs typeface="Times New Roman" pitchFamily="18" charset="0"/>
              </a:rPr>
              <a:t>Помимо </a:t>
            </a:r>
            <a:r>
              <a:rPr lang="ru-RU" dirty="0">
                <a:latin typeface="Times New Roman" pitchFamily="18" charset="0"/>
                <a:cs typeface="Times New Roman" pitchFamily="18" charset="0"/>
              </a:rPr>
              <a:t>этого, если урок – современный, то он обязательно </a:t>
            </a:r>
            <a:r>
              <a:rPr lang="ru-RU" dirty="0" smtClean="0">
                <a:latin typeface="Times New Roman" pitchFamily="18" charset="0"/>
                <a:cs typeface="Times New Roman" pitchFamily="18" charset="0"/>
              </a:rPr>
              <a:t>закладывает </a:t>
            </a:r>
            <a:r>
              <a:rPr lang="ru-RU" dirty="0">
                <a:latin typeface="Times New Roman" pitchFamily="18" charset="0"/>
                <a:cs typeface="Times New Roman" pitchFamily="18" charset="0"/>
              </a:rPr>
              <a:t>основу для </a:t>
            </a:r>
            <a:r>
              <a:rPr lang="ru-RU" dirty="0" smtClean="0">
                <a:latin typeface="Times New Roman" pitchFamily="18" charset="0"/>
                <a:cs typeface="Times New Roman" pitchFamily="18" charset="0"/>
              </a:rPr>
              <a:t>будущего</a:t>
            </a:r>
            <a:r>
              <a:rPr lang="ru-RU" dirty="0">
                <a:latin typeface="Times New Roman" pitchFamily="18" charset="0"/>
                <a:cs typeface="Times New Roman" pitchFamily="18" charset="0"/>
              </a:rPr>
              <a:t>. </a:t>
            </a:r>
            <a:endParaRPr lang="ru-RU" dirty="0" smtClean="0">
              <a:latin typeface="Times New Roman" pitchFamily="18" charset="0"/>
              <a:cs typeface="Times New Roman" pitchFamily="18" charset="0"/>
            </a:endParaRPr>
          </a:p>
          <a:p>
            <a:pPr algn="just"/>
            <a:r>
              <a:rPr lang="ru-RU" dirty="0" smtClean="0">
                <a:latin typeface="Times New Roman" pitchFamily="18" charset="0"/>
                <a:cs typeface="Times New Roman" pitchFamily="18" charset="0"/>
              </a:rPr>
              <a:t>	Но </a:t>
            </a:r>
            <a:r>
              <a:rPr lang="ru-RU" dirty="0">
                <a:latin typeface="Times New Roman" pitchFamily="18" charset="0"/>
                <a:cs typeface="Times New Roman" pitchFamily="18" charset="0"/>
              </a:rPr>
              <a:t>это не значит, что традиционный урок изжил себя. Обратимся к </a:t>
            </a:r>
            <a:r>
              <a:rPr lang="ru-RU" dirty="0" smtClean="0">
                <a:latin typeface="Times New Roman" pitchFamily="18" charset="0"/>
                <a:cs typeface="Times New Roman" pitchFamily="18" charset="0"/>
              </a:rPr>
              <a:t> результатам мониторинга</a:t>
            </a:r>
            <a:r>
              <a:rPr lang="ru-RU" dirty="0">
                <a:latin typeface="Times New Roman" pitchFamily="18" charset="0"/>
                <a:cs typeface="Times New Roman" pitchFamily="18" charset="0"/>
              </a:rPr>
              <a:t>, который был проведён «Издательством </a:t>
            </a:r>
            <a:r>
              <a:rPr lang="ru-RU" dirty="0" smtClean="0">
                <a:latin typeface="Times New Roman" pitchFamily="18" charset="0"/>
                <a:cs typeface="Times New Roman" pitchFamily="18" charset="0"/>
              </a:rPr>
              <a:t>Просвещение</a:t>
            </a:r>
            <a:r>
              <a:rPr lang="ru-RU" dirty="0">
                <a:latin typeface="Times New Roman" pitchFamily="18" charset="0"/>
                <a:cs typeface="Times New Roman" pitchFamily="18" charset="0"/>
              </a:rPr>
              <a:t>». Кандидат педагогических наук, проректор </a:t>
            </a:r>
            <a:r>
              <a:rPr lang="ru-RU" dirty="0" smtClean="0">
                <a:latin typeface="Times New Roman" pitchFamily="18" charset="0"/>
                <a:cs typeface="Times New Roman" pitchFamily="18" charset="0"/>
              </a:rPr>
              <a:t>Московского института </a:t>
            </a:r>
            <a:r>
              <a:rPr lang="ru-RU" dirty="0">
                <a:latin typeface="Times New Roman" pitchFamily="18" charset="0"/>
                <a:cs typeface="Times New Roman" pitchFamily="18" charset="0"/>
              </a:rPr>
              <a:t>открытого образования</a:t>
            </a:r>
            <a:r>
              <a:rPr lang="ru-RU" dirty="0" smtClean="0">
                <a:latin typeface="Times New Roman" pitchFamily="18" charset="0"/>
                <a:cs typeface="Times New Roman" pitchFamily="18" charset="0"/>
              </a:rPr>
              <a:t>, учитель</a:t>
            </a:r>
            <a:r>
              <a:rPr lang="ru-RU" dirty="0">
                <a:latin typeface="Times New Roman" pitchFamily="18" charset="0"/>
                <a:cs typeface="Times New Roman" pitchFamily="18" charset="0"/>
              </a:rPr>
              <a:t>, научный консультант Ольга </a:t>
            </a:r>
            <a:r>
              <a:rPr lang="ru-RU" dirty="0" smtClean="0">
                <a:latin typeface="Times New Roman" pitchFamily="18" charset="0"/>
                <a:cs typeface="Times New Roman" pitchFamily="18" charset="0"/>
              </a:rPr>
              <a:t>Борисовна </a:t>
            </a:r>
            <a:r>
              <a:rPr lang="ru-RU" dirty="0">
                <a:latin typeface="Times New Roman" pitchFamily="18" charset="0"/>
                <a:cs typeface="Times New Roman" pitchFamily="18" charset="0"/>
              </a:rPr>
              <a:t>Логинова в </a:t>
            </a:r>
            <a:r>
              <a:rPr lang="ru-RU" dirty="0" err="1">
                <a:latin typeface="Times New Roman" pitchFamily="18" charset="0"/>
                <a:cs typeface="Times New Roman" pitchFamily="18" charset="0"/>
              </a:rPr>
              <a:t>видеолекции</a:t>
            </a:r>
            <a:r>
              <a:rPr lang="ru-RU" dirty="0">
                <a:latin typeface="Times New Roman" pitchFamily="18" charset="0"/>
                <a:cs typeface="Times New Roman" pitchFamily="18" charset="0"/>
              </a:rPr>
              <a:t> «Первые итоги введения ФГОС </a:t>
            </a:r>
            <a:r>
              <a:rPr lang="ru-RU" dirty="0" smtClean="0">
                <a:latin typeface="Times New Roman" pitchFamily="18" charset="0"/>
                <a:cs typeface="Times New Roman" pitchFamily="18" charset="0"/>
              </a:rPr>
              <a:t>по </a:t>
            </a:r>
            <a:r>
              <a:rPr lang="ru-RU" dirty="0">
                <a:latin typeface="Times New Roman" pitchFamily="18" charset="0"/>
                <a:cs typeface="Times New Roman" pitchFamily="18" charset="0"/>
              </a:rPr>
              <a:t>результатам мониторинговых исследований», прошедшей  28.08.2014 </a:t>
            </a:r>
            <a:r>
              <a:rPr lang="ru-RU" dirty="0" smtClean="0">
                <a:latin typeface="Times New Roman" pitchFamily="18" charset="0"/>
                <a:cs typeface="Times New Roman" pitchFamily="18" charset="0"/>
              </a:rPr>
              <a:t>года, привела </a:t>
            </a:r>
            <a:r>
              <a:rPr lang="ru-RU" dirty="0">
                <a:latin typeface="Times New Roman" pitchFamily="18" charset="0"/>
                <a:cs typeface="Times New Roman" pitchFamily="18" charset="0"/>
              </a:rPr>
              <a:t>факты использования традиционного урока или отдельных </a:t>
            </a:r>
            <a:r>
              <a:rPr lang="ru-RU" dirty="0" smtClean="0">
                <a:latin typeface="Times New Roman" pitchFamily="18" charset="0"/>
                <a:cs typeface="Times New Roman" pitchFamily="18" charset="0"/>
              </a:rPr>
              <a:t>его  </a:t>
            </a:r>
            <a:r>
              <a:rPr lang="ru-RU" dirty="0">
                <a:latin typeface="Times New Roman" pitchFamily="18" charset="0"/>
                <a:cs typeface="Times New Roman" pitchFamily="18" charset="0"/>
              </a:rPr>
              <a:t>элементов на  современных уроках . Это доказывает, что урок, отвечавший </a:t>
            </a:r>
            <a:r>
              <a:rPr lang="ru-RU" dirty="0" smtClean="0">
                <a:latin typeface="Times New Roman" pitchFamily="18" charset="0"/>
                <a:cs typeface="Times New Roman" pitchFamily="18" charset="0"/>
              </a:rPr>
              <a:t>      </a:t>
            </a:r>
            <a:r>
              <a:rPr lang="ru-RU" dirty="0">
                <a:latin typeface="Times New Roman" pitchFamily="18" charset="0"/>
                <a:cs typeface="Times New Roman" pitchFamily="18" charset="0"/>
              </a:rPr>
              <a:t>требованиям 20-21 веков, является актуальным. </a:t>
            </a:r>
            <a:r>
              <a:rPr lang="ru-RU" dirty="0" smtClean="0">
                <a:latin typeface="Times New Roman" pitchFamily="18" charset="0"/>
                <a:cs typeface="Times New Roman" pitchFamily="18" charset="0"/>
              </a:rPr>
              <a:t>Проведя </a:t>
            </a:r>
            <a:r>
              <a:rPr lang="ru-RU" dirty="0">
                <a:latin typeface="Times New Roman" pitchFamily="18" charset="0"/>
                <a:cs typeface="Times New Roman" pitchFamily="18" charset="0"/>
              </a:rPr>
              <a:t>мониторинг современных уроков, </a:t>
            </a:r>
            <a:r>
              <a:rPr lang="ru-RU" dirty="0" err="1">
                <a:latin typeface="Times New Roman" pitchFamily="18" charset="0"/>
                <a:cs typeface="Times New Roman" pitchFamily="18" charset="0"/>
              </a:rPr>
              <a:t>О.Б.Логинова</a:t>
            </a:r>
            <a:r>
              <a:rPr lang="ru-RU" dirty="0">
                <a:latin typeface="Times New Roman" pitchFamily="18" charset="0"/>
                <a:cs typeface="Times New Roman" pitchFamily="18" charset="0"/>
              </a:rPr>
              <a:t> утверждает, что </a:t>
            </a:r>
            <a:r>
              <a:rPr lang="ru-RU" dirty="0" smtClean="0">
                <a:latin typeface="Times New Roman" pitchFamily="18" charset="0"/>
                <a:cs typeface="Times New Roman" pitchFamily="18" charset="0"/>
              </a:rPr>
              <a:t>ИКТ </a:t>
            </a:r>
            <a:r>
              <a:rPr lang="ru-RU" dirty="0">
                <a:latin typeface="Times New Roman" pitchFamily="18" charset="0"/>
                <a:cs typeface="Times New Roman" pitchFamily="18" charset="0"/>
              </a:rPr>
              <a:t>на каждом уроке русского языка( как один из важнейших </a:t>
            </a:r>
            <a:r>
              <a:rPr lang="ru-RU" dirty="0" smtClean="0">
                <a:latin typeface="Times New Roman" pitchFamily="18" charset="0"/>
                <a:cs typeface="Times New Roman" pitchFamily="18" charset="0"/>
              </a:rPr>
              <a:t>компонентов урока </a:t>
            </a:r>
            <a:r>
              <a:rPr lang="ru-RU" dirty="0">
                <a:latin typeface="Times New Roman" pitchFamily="18" charset="0"/>
                <a:cs typeface="Times New Roman" pitchFamily="18" charset="0"/>
              </a:rPr>
              <a:t>по ФГОС) использовали в 2013 году 2% педагогов, а в 2014- 5,7%. </a:t>
            </a:r>
            <a:r>
              <a:rPr lang="ru-RU" dirty="0" smtClean="0">
                <a:latin typeface="Times New Roman" pitchFamily="18" charset="0"/>
                <a:cs typeface="Times New Roman" pitchFamily="18" charset="0"/>
              </a:rPr>
              <a:t>Данный </a:t>
            </a:r>
            <a:r>
              <a:rPr lang="ru-RU" dirty="0">
                <a:latin typeface="Times New Roman" pitchFamily="18" charset="0"/>
                <a:cs typeface="Times New Roman" pitchFamily="18" charset="0"/>
              </a:rPr>
              <a:t>факт говорит о том, что современный учитель  всё ещё не готов </a:t>
            </a:r>
            <a:r>
              <a:rPr lang="ru-RU" dirty="0" smtClean="0">
                <a:latin typeface="Times New Roman" pitchFamily="18" charset="0"/>
                <a:cs typeface="Times New Roman" pitchFamily="18" charset="0"/>
              </a:rPr>
              <a:t>в </a:t>
            </a:r>
            <a:r>
              <a:rPr lang="ru-RU" dirty="0">
                <a:latin typeface="Times New Roman" pitchFamily="18" charset="0"/>
                <a:cs typeface="Times New Roman" pitchFamily="18" charset="0"/>
              </a:rPr>
              <a:t>полном объёме использовать все составляющие современного урока.</a:t>
            </a:r>
          </a:p>
          <a:p>
            <a:pPr algn="just"/>
            <a:endParaRPr lang="ru-RU" dirty="0">
              <a:latin typeface="Times New Roman" pitchFamily="18" charset="0"/>
              <a:cs typeface="Times New Roman" pitchFamily="18" charset="0"/>
            </a:endParaRPr>
          </a:p>
        </p:txBody>
      </p:sp>
      <p:sp>
        <p:nvSpPr>
          <p:cNvPr id="3" name="Прямоугольник 2"/>
          <p:cNvSpPr/>
          <p:nvPr/>
        </p:nvSpPr>
        <p:spPr>
          <a:xfrm>
            <a:off x="2914687" y="188640"/>
            <a:ext cx="3953326" cy="461665"/>
          </a:xfrm>
          <a:prstGeom prst="rect">
            <a:avLst/>
          </a:prstGeom>
        </p:spPr>
        <p:txBody>
          <a:bodyPr wrap="none">
            <a:spAutoFit/>
          </a:bodyPr>
          <a:lstStyle/>
          <a:p>
            <a:r>
              <a:rPr lang="ru-RU" sz="2400" dirty="0">
                <a:solidFill>
                  <a:srgbClr val="C00000"/>
                </a:solidFill>
                <a:latin typeface="Monotype Corsiva" pitchFamily="66" charset="0"/>
              </a:rPr>
              <a:t>Что значит современный урок? </a:t>
            </a:r>
          </a:p>
        </p:txBody>
      </p:sp>
    </p:spTree>
    <p:extLst>
      <p:ext uri="{BB962C8B-B14F-4D97-AF65-F5344CB8AC3E}">
        <p14:creationId xmlns:p14="http://schemas.microsoft.com/office/powerpoint/2010/main" val="16331244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491880" y="132995"/>
            <a:ext cx="5400600" cy="6463308"/>
          </a:xfrm>
          <a:prstGeom prst="rect">
            <a:avLst/>
          </a:prstGeom>
        </p:spPr>
        <p:txBody>
          <a:bodyPr wrap="square">
            <a:spAutoFit/>
          </a:bodyPr>
          <a:lstStyle/>
          <a:p>
            <a:pPr algn="just"/>
            <a:r>
              <a:rPr lang="ru-RU" dirty="0" smtClean="0"/>
              <a:t>	</a:t>
            </a:r>
            <a:r>
              <a:rPr lang="ru-RU" dirty="0" smtClean="0">
                <a:latin typeface="Times New Roman" pitchFamily="18" charset="0"/>
                <a:cs typeface="Times New Roman" pitchFamily="18" charset="0"/>
              </a:rPr>
              <a:t>Традиционный </a:t>
            </a:r>
            <a:r>
              <a:rPr lang="ru-RU" dirty="0">
                <a:latin typeface="Times New Roman" pitchFamily="18" charset="0"/>
                <a:cs typeface="Times New Roman" pitchFamily="18" charset="0"/>
              </a:rPr>
              <a:t>урок решает общеобразовательную задачу - вооружить учеников знаниями и строится в основном на объяснительно-иллюстративном методе. На таком уроке широко применяются наглядные пособия, организуется наблюдение и описание увиденного.</a:t>
            </a:r>
          </a:p>
          <a:p>
            <a:pPr algn="just"/>
            <a:r>
              <a:rPr lang="ru-RU" dirty="0">
                <a:latin typeface="Times New Roman" pitchFamily="18" charset="0"/>
                <a:cs typeface="Times New Roman" pitchFamily="18" charset="0"/>
              </a:rPr>
              <a:t> </a:t>
            </a:r>
            <a:r>
              <a:rPr lang="ru-RU" dirty="0" smtClean="0">
                <a:latin typeface="Times New Roman" pitchFamily="18" charset="0"/>
                <a:cs typeface="Times New Roman" pitchFamily="18" charset="0"/>
              </a:rPr>
              <a:t>	Современный </a:t>
            </a:r>
            <a:r>
              <a:rPr lang="ru-RU" dirty="0">
                <a:latin typeface="Times New Roman" pitchFamily="18" charset="0"/>
                <a:cs typeface="Times New Roman" pitchFamily="18" charset="0"/>
              </a:rPr>
              <a:t>урок формирования знаний на основе сочетания разнообразных методов и средств обучения решает комплекс задач. Используются как объяснительно-иллюстративные, так и частично поисковые, исследовательские методы обучения, дискуссия, разнообразные источники знаний, программы телевидения, кинофрагменты, магнитофонные записи, мультимедийные курсы, интернет-технологии, другие технические средства обучения и контроля. Широко используются также разнообразные формы работы: групповая, фронтальная, звеньевая, парная, индивидуальная. На таких уроках создается больше возможностей для решения познавательных задач, высказывания предложений реализации творческого потенциала, словом создаются условия для полного развития личности учащегося.</a:t>
            </a:r>
          </a:p>
        </p:txBody>
      </p:sp>
      <p:sp>
        <p:nvSpPr>
          <p:cNvPr id="3" name="Блок-схема: альтернативный процесс 2"/>
          <p:cNvSpPr/>
          <p:nvPr/>
        </p:nvSpPr>
        <p:spPr>
          <a:xfrm>
            <a:off x="251520" y="260648"/>
            <a:ext cx="2880320" cy="2664296"/>
          </a:xfrm>
          <a:prstGeom prst="flowChartAlternateProcess">
            <a:avLst/>
          </a:prstGeom>
          <a:blipFill>
            <a:blip r:embed="rId2"/>
            <a:stretch>
              <a:fillRect/>
            </a:stretch>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4" name="Скругленный прямоугольник 3"/>
          <p:cNvSpPr/>
          <p:nvPr/>
        </p:nvSpPr>
        <p:spPr>
          <a:xfrm>
            <a:off x="251520" y="3717032"/>
            <a:ext cx="2880320" cy="2664296"/>
          </a:xfrm>
          <a:prstGeom prst="roundRect">
            <a:avLst/>
          </a:prstGeom>
          <a:blipFill>
            <a:blip r:embed="rId3"/>
            <a:stretch>
              <a:fillRect/>
            </a:stretch>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extLst>
      <p:ext uri="{BB962C8B-B14F-4D97-AF65-F5344CB8AC3E}">
        <p14:creationId xmlns:p14="http://schemas.microsoft.com/office/powerpoint/2010/main" val="388258618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539552" y="889844"/>
            <a:ext cx="8064896" cy="2862322"/>
          </a:xfrm>
          <a:prstGeom prst="rect">
            <a:avLst/>
          </a:prstGeom>
        </p:spPr>
        <p:txBody>
          <a:bodyPr wrap="square">
            <a:spAutoFit/>
          </a:bodyPr>
          <a:lstStyle/>
          <a:p>
            <a:pPr algn="just"/>
            <a:r>
              <a:rPr lang="ru-RU" dirty="0">
                <a:latin typeface="Times New Roman" pitchFamily="18" charset="0"/>
                <a:cs typeface="Times New Roman" pitchFamily="18" charset="0"/>
              </a:rPr>
              <a:t>	</a:t>
            </a:r>
            <a:r>
              <a:rPr lang="ru-RU" dirty="0" smtClean="0">
                <a:solidFill>
                  <a:srgbClr val="FF0000"/>
                </a:solidFill>
                <a:latin typeface="Times New Roman" pitchFamily="18" charset="0"/>
                <a:cs typeface="Times New Roman" pitchFamily="18" charset="0"/>
              </a:rPr>
              <a:t>Традиционный </a:t>
            </a:r>
            <a:r>
              <a:rPr lang="ru-RU" dirty="0">
                <a:solidFill>
                  <a:srgbClr val="FF0000"/>
                </a:solidFill>
                <a:latin typeface="Times New Roman" pitchFamily="18" charset="0"/>
                <a:cs typeface="Times New Roman" pitchFamily="18" charset="0"/>
              </a:rPr>
              <a:t>урок </a:t>
            </a:r>
            <a:r>
              <a:rPr lang="ru-RU" dirty="0">
                <a:latin typeface="Times New Roman" pitchFamily="18" charset="0"/>
                <a:cs typeface="Times New Roman" pitchFamily="18" charset="0"/>
              </a:rPr>
              <a:t>– основа для последующих типов уроков, это целая история, на которой обучалось и воспитывалось не одно поколение.</a:t>
            </a:r>
          </a:p>
          <a:p>
            <a:pPr algn="just"/>
            <a:r>
              <a:rPr lang="ru-RU" dirty="0">
                <a:latin typeface="Times New Roman" pitchFamily="18" charset="0"/>
                <a:cs typeface="Times New Roman" pitchFamily="18" charset="0"/>
              </a:rPr>
              <a:t>	</a:t>
            </a:r>
            <a:r>
              <a:rPr lang="ru-RU" dirty="0" smtClean="0">
                <a:solidFill>
                  <a:srgbClr val="FF0000"/>
                </a:solidFill>
                <a:latin typeface="Times New Roman" pitchFamily="18" charset="0"/>
                <a:cs typeface="Times New Roman" pitchFamily="18" charset="0"/>
              </a:rPr>
              <a:t>Традиционный </a:t>
            </a:r>
            <a:r>
              <a:rPr lang="ru-RU" dirty="0">
                <a:solidFill>
                  <a:srgbClr val="FF0000"/>
                </a:solidFill>
                <a:latin typeface="Times New Roman" pitchFamily="18" charset="0"/>
                <a:cs typeface="Times New Roman" pitchFamily="18" charset="0"/>
              </a:rPr>
              <a:t>урок </a:t>
            </a:r>
            <a:r>
              <a:rPr lang="ru-RU" dirty="0">
                <a:latin typeface="Times New Roman" pitchFamily="18" charset="0"/>
                <a:cs typeface="Times New Roman" pitchFamily="18" charset="0"/>
              </a:rPr>
              <a:t>– это реалия сегодняшнего дня: более 60% учителей, по-прежнему, предпочитают давать уроки в традиционной форме. </a:t>
            </a:r>
          </a:p>
          <a:p>
            <a:pPr algn="just"/>
            <a:r>
              <a:rPr lang="ru-RU" dirty="0">
                <a:latin typeface="Times New Roman" pitchFamily="18" charset="0"/>
                <a:cs typeface="Times New Roman" pitchFamily="18" charset="0"/>
              </a:rPr>
              <a:t>И реально то, что большая часть педагогов не собираются ничего менять в своей деятельности: нет времени и сил самому постигать что-либо новое, да и не видят в этом смысла. </a:t>
            </a:r>
            <a:endParaRPr lang="ru-RU" dirty="0" smtClean="0">
              <a:latin typeface="Times New Roman" pitchFamily="18" charset="0"/>
              <a:cs typeface="Times New Roman" pitchFamily="18" charset="0"/>
            </a:endParaRPr>
          </a:p>
          <a:p>
            <a:pPr algn="just"/>
            <a:r>
              <a:rPr lang="ru-RU" dirty="0">
                <a:latin typeface="Times New Roman" pitchFamily="18" charset="0"/>
                <a:cs typeface="Times New Roman" pitchFamily="18" charset="0"/>
              </a:rPr>
              <a:t>	</a:t>
            </a:r>
            <a:r>
              <a:rPr lang="ru-RU" dirty="0" smtClean="0">
                <a:solidFill>
                  <a:srgbClr val="FF0000"/>
                </a:solidFill>
                <a:latin typeface="Times New Roman" pitchFamily="18" charset="0"/>
                <a:cs typeface="Times New Roman" pitchFamily="18" charset="0"/>
              </a:rPr>
              <a:t>Традиционный </a:t>
            </a:r>
            <a:r>
              <a:rPr lang="ru-RU" dirty="0">
                <a:solidFill>
                  <a:srgbClr val="FF0000"/>
                </a:solidFill>
                <a:latin typeface="Times New Roman" pitchFamily="18" charset="0"/>
                <a:cs typeface="Times New Roman" pitchFamily="18" charset="0"/>
              </a:rPr>
              <a:t>урок </a:t>
            </a:r>
            <a:r>
              <a:rPr lang="ru-RU" dirty="0">
                <a:latin typeface="Times New Roman" pitchFamily="18" charset="0"/>
                <a:cs typeface="Times New Roman" pitchFamily="18" charset="0"/>
              </a:rPr>
              <a:t>– это как родной человек, в нем все близко и понятно: пусть смертельная усталость, пусть не всегда удовлетворяют ученики, на уроке – все знакомо, привычно, понятно, это – традиционно.</a:t>
            </a:r>
          </a:p>
        </p:txBody>
      </p:sp>
      <p:sp>
        <p:nvSpPr>
          <p:cNvPr id="3" name="TextBox 2"/>
          <p:cNvSpPr txBox="1"/>
          <p:nvPr/>
        </p:nvSpPr>
        <p:spPr>
          <a:xfrm>
            <a:off x="1475656" y="332656"/>
            <a:ext cx="6480720" cy="461665"/>
          </a:xfrm>
          <a:prstGeom prst="rect">
            <a:avLst/>
          </a:prstGeom>
          <a:noFill/>
        </p:spPr>
        <p:txBody>
          <a:bodyPr wrap="square" rtlCol="0">
            <a:spAutoFit/>
          </a:bodyPr>
          <a:lstStyle/>
          <a:p>
            <a:pPr algn="ctr"/>
            <a:r>
              <a:rPr lang="ru-RU" sz="2400" dirty="0" smtClean="0">
                <a:solidFill>
                  <a:srgbClr val="FF0000"/>
                </a:solidFill>
                <a:latin typeface="Monotype Corsiva" pitchFamily="66" charset="0"/>
              </a:rPr>
              <a:t>Что означает традиционный урок?</a:t>
            </a:r>
            <a:endParaRPr lang="ru-RU" sz="2400" dirty="0">
              <a:solidFill>
                <a:srgbClr val="FF0000"/>
              </a:solidFill>
              <a:latin typeface="Monotype Corsiva" pitchFamily="66" charset="0"/>
            </a:endParaRPr>
          </a:p>
        </p:txBody>
      </p:sp>
      <p:sp>
        <p:nvSpPr>
          <p:cNvPr id="4" name="Прямоугольник 3"/>
          <p:cNvSpPr/>
          <p:nvPr/>
        </p:nvSpPr>
        <p:spPr>
          <a:xfrm>
            <a:off x="2970651" y="3861048"/>
            <a:ext cx="3456384" cy="468922"/>
          </a:xfrm>
          <a:prstGeom prst="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400" dirty="0" smtClean="0">
                <a:solidFill>
                  <a:srgbClr val="C00000"/>
                </a:solidFill>
                <a:latin typeface="Monotype Corsiva" pitchFamily="66" charset="0"/>
              </a:rPr>
              <a:t>Традиционное обучение</a:t>
            </a:r>
            <a:endParaRPr lang="ru-RU" sz="2400" dirty="0">
              <a:solidFill>
                <a:srgbClr val="C00000"/>
              </a:solidFill>
              <a:latin typeface="Monotype Corsiva" pitchFamily="66" charset="0"/>
            </a:endParaRPr>
          </a:p>
        </p:txBody>
      </p:sp>
      <p:sp>
        <p:nvSpPr>
          <p:cNvPr id="7" name="Стрелка вниз 6"/>
          <p:cNvSpPr/>
          <p:nvPr/>
        </p:nvSpPr>
        <p:spPr>
          <a:xfrm>
            <a:off x="4535996" y="4329970"/>
            <a:ext cx="360040" cy="971238"/>
          </a:xfrm>
          <a:prstGeom prst="downArrow">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8" name="Скругленный прямоугольник 7"/>
          <p:cNvSpPr/>
          <p:nvPr/>
        </p:nvSpPr>
        <p:spPr>
          <a:xfrm>
            <a:off x="414367" y="5301208"/>
            <a:ext cx="8568952" cy="1368152"/>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indent="-342900" algn="just">
              <a:buFont typeface="+mj-lt"/>
              <a:buAutoNum type="arabicPeriod"/>
            </a:pPr>
            <a:r>
              <a:rPr lang="ru-RU" sz="2000" dirty="0" smtClean="0">
                <a:solidFill>
                  <a:schemeClr val="tx1"/>
                </a:solidFill>
                <a:latin typeface="Monotype Corsiva" pitchFamily="66" charset="0"/>
              </a:rPr>
              <a:t>Учащиеся усваивают  знания в готовом виде без раскрытия путей доказательства их  истинности.</a:t>
            </a:r>
          </a:p>
          <a:p>
            <a:pPr marL="342900" indent="-342900" algn="just">
              <a:buFont typeface="+mj-lt"/>
              <a:buAutoNum type="arabicPeriod"/>
            </a:pPr>
            <a:r>
              <a:rPr lang="ru-RU" sz="2000" dirty="0" smtClean="0">
                <a:solidFill>
                  <a:schemeClr val="tx1"/>
                </a:solidFill>
                <a:latin typeface="Monotype Corsiva" pitchFamily="66" charset="0"/>
              </a:rPr>
              <a:t>Предполагает усвоение и воспроизведение  знаний и их применение в аналогичных ситуациях</a:t>
            </a:r>
            <a:r>
              <a:rPr lang="ru-RU" dirty="0" smtClean="0"/>
              <a:t>.</a:t>
            </a:r>
            <a:endParaRPr lang="ru-RU" dirty="0"/>
          </a:p>
        </p:txBody>
      </p:sp>
    </p:spTree>
    <p:extLst>
      <p:ext uri="{BB962C8B-B14F-4D97-AF65-F5344CB8AC3E}">
        <p14:creationId xmlns:p14="http://schemas.microsoft.com/office/powerpoint/2010/main" val="157610980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50420" y="188640"/>
            <a:ext cx="8712968" cy="5078313"/>
          </a:xfrm>
          <a:prstGeom prst="rect">
            <a:avLst/>
          </a:prstGeom>
        </p:spPr>
        <p:txBody>
          <a:bodyPr wrap="square">
            <a:spAutoFit/>
          </a:bodyPr>
          <a:lstStyle/>
          <a:p>
            <a:pPr algn="ctr"/>
            <a:r>
              <a:rPr lang="ru-RU" sz="2400" dirty="0">
                <a:solidFill>
                  <a:srgbClr val="C00000"/>
                </a:solidFill>
                <a:latin typeface="Monotype Corsiva" pitchFamily="66" charset="0"/>
              </a:rPr>
              <a:t>Структура традиционного урока</a:t>
            </a:r>
            <a:r>
              <a:rPr lang="ru-RU" sz="2400" dirty="0" smtClean="0">
                <a:solidFill>
                  <a:srgbClr val="C00000"/>
                </a:solidFill>
                <a:latin typeface="Monotype Corsiva" pitchFamily="66" charset="0"/>
              </a:rPr>
              <a:t>:</a:t>
            </a:r>
          </a:p>
          <a:p>
            <a:pPr algn="ctr"/>
            <a:endParaRPr lang="ru-RU" sz="2400" dirty="0">
              <a:solidFill>
                <a:srgbClr val="C00000"/>
              </a:solidFill>
              <a:latin typeface="Monotype Corsiva" pitchFamily="66" charset="0"/>
            </a:endParaRPr>
          </a:p>
          <a:p>
            <a:pPr algn="ctr"/>
            <a:endParaRPr lang="ru-RU" sz="2400" dirty="0">
              <a:solidFill>
                <a:srgbClr val="C00000"/>
              </a:solidFill>
              <a:latin typeface="Times New Roman" pitchFamily="18" charset="0"/>
              <a:cs typeface="Times New Roman" pitchFamily="18" charset="0"/>
            </a:endParaRPr>
          </a:p>
          <a:p>
            <a:pPr marL="342900" indent="-342900">
              <a:buFont typeface="+mj-lt"/>
              <a:buAutoNum type="arabicPeriod"/>
            </a:pPr>
            <a:r>
              <a:rPr lang="ru-RU" dirty="0" smtClean="0">
                <a:latin typeface="Times New Roman" pitchFamily="18" charset="0"/>
                <a:cs typeface="Times New Roman" pitchFamily="18" charset="0"/>
              </a:rPr>
              <a:t>организационный </a:t>
            </a:r>
            <a:r>
              <a:rPr lang="ru-RU" dirty="0">
                <a:latin typeface="Times New Roman" pitchFamily="18" charset="0"/>
                <a:cs typeface="Times New Roman" pitchFamily="18" charset="0"/>
              </a:rPr>
              <a:t>момент;</a:t>
            </a:r>
          </a:p>
          <a:p>
            <a:pPr marL="342900" indent="-342900">
              <a:buFont typeface="+mj-lt"/>
              <a:buAutoNum type="arabicPeriod"/>
            </a:pPr>
            <a:r>
              <a:rPr lang="ru-RU" dirty="0" smtClean="0">
                <a:latin typeface="Times New Roman" pitchFamily="18" charset="0"/>
                <a:cs typeface="Times New Roman" pitchFamily="18" charset="0"/>
              </a:rPr>
              <a:t>проверка </a:t>
            </a:r>
            <a:r>
              <a:rPr lang="ru-RU" dirty="0">
                <a:latin typeface="Times New Roman" pitchFamily="18" charset="0"/>
                <a:cs typeface="Times New Roman" pitchFamily="18" charset="0"/>
              </a:rPr>
              <a:t>домашнего задания;</a:t>
            </a:r>
          </a:p>
          <a:p>
            <a:pPr marL="342900" indent="-342900">
              <a:buFont typeface="+mj-lt"/>
              <a:buAutoNum type="arabicPeriod"/>
            </a:pPr>
            <a:r>
              <a:rPr lang="ru-RU" dirty="0" smtClean="0">
                <a:latin typeface="Times New Roman" pitchFamily="18" charset="0"/>
                <a:cs typeface="Times New Roman" pitchFamily="18" charset="0"/>
              </a:rPr>
              <a:t>проверка </a:t>
            </a:r>
            <a:r>
              <a:rPr lang="ru-RU" dirty="0">
                <a:latin typeface="Times New Roman" pitchFamily="18" charset="0"/>
                <a:cs typeface="Times New Roman" pitchFamily="18" charset="0"/>
              </a:rPr>
              <a:t>знаний и умений учащихся;</a:t>
            </a:r>
          </a:p>
          <a:p>
            <a:pPr marL="342900" indent="-342900">
              <a:buFont typeface="+mj-lt"/>
              <a:buAutoNum type="arabicPeriod"/>
            </a:pPr>
            <a:r>
              <a:rPr lang="ru-RU" dirty="0" smtClean="0">
                <a:latin typeface="Times New Roman" pitchFamily="18" charset="0"/>
                <a:cs typeface="Times New Roman" pitchFamily="18" charset="0"/>
              </a:rPr>
              <a:t>постановка </a:t>
            </a:r>
            <a:r>
              <a:rPr lang="ru-RU" dirty="0">
                <a:latin typeface="Times New Roman" pitchFamily="18" charset="0"/>
                <a:cs typeface="Times New Roman" pitchFamily="18" charset="0"/>
              </a:rPr>
              <a:t>цели занятия перед учащимися;</a:t>
            </a:r>
          </a:p>
          <a:p>
            <a:pPr marL="342900" indent="-342900">
              <a:buFont typeface="+mj-lt"/>
              <a:buAutoNum type="arabicPeriod"/>
            </a:pPr>
            <a:r>
              <a:rPr lang="ru-RU" dirty="0" smtClean="0">
                <a:latin typeface="Times New Roman" pitchFamily="18" charset="0"/>
                <a:cs typeface="Times New Roman" pitchFamily="18" charset="0"/>
              </a:rPr>
              <a:t>организация </a:t>
            </a:r>
            <a:r>
              <a:rPr lang="ru-RU" dirty="0">
                <a:latin typeface="Times New Roman" pitchFamily="18" charset="0"/>
                <a:cs typeface="Times New Roman" pitchFamily="18" charset="0"/>
              </a:rPr>
              <a:t>восприятия новой информации;</a:t>
            </a:r>
          </a:p>
          <a:p>
            <a:pPr marL="342900" indent="-342900">
              <a:buFont typeface="+mj-lt"/>
              <a:buAutoNum type="arabicPeriod"/>
            </a:pPr>
            <a:r>
              <a:rPr lang="ru-RU" dirty="0" smtClean="0">
                <a:latin typeface="Times New Roman" pitchFamily="18" charset="0"/>
                <a:cs typeface="Times New Roman" pitchFamily="18" charset="0"/>
              </a:rPr>
              <a:t>первичная </a:t>
            </a:r>
            <a:r>
              <a:rPr lang="ru-RU" dirty="0">
                <a:latin typeface="Times New Roman" pitchFamily="18" charset="0"/>
                <a:cs typeface="Times New Roman" pitchFamily="18" charset="0"/>
              </a:rPr>
              <a:t>проверка понимания</a:t>
            </a:r>
            <a:r>
              <a:rPr lang="ru-RU" dirty="0" smtClean="0">
                <a:latin typeface="Times New Roman" pitchFamily="18" charset="0"/>
                <a:cs typeface="Times New Roman" pitchFamily="18" charset="0"/>
              </a:rPr>
              <a:t>;</a:t>
            </a:r>
          </a:p>
          <a:p>
            <a:pPr marL="342900" indent="-342900">
              <a:buFont typeface="+mj-lt"/>
              <a:buAutoNum type="arabicPeriod"/>
            </a:pPr>
            <a:r>
              <a:rPr lang="ru-RU" dirty="0" smtClean="0">
                <a:latin typeface="Times New Roman" pitchFamily="18" charset="0"/>
                <a:cs typeface="Times New Roman" pitchFamily="18" charset="0"/>
              </a:rPr>
              <a:t>организация </a:t>
            </a:r>
            <a:r>
              <a:rPr lang="ru-RU" dirty="0">
                <a:latin typeface="Times New Roman" pitchFamily="18" charset="0"/>
                <a:cs typeface="Times New Roman" pitchFamily="18" charset="0"/>
              </a:rPr>
              <a:t>усвоения нового материала путем воспроизведения информации и выполнения упражнений по образцу;</a:t>
            </a:r>
          </a:p>
          <a:p>
            <a:pPr marL="342900" indent="-342900">
              <a:buFont typeface="+mj-lt"/>
              <a:buAutoNum type="arabicPeriod"/>
            </a:pPr>
            <a:r>
              <a:rPr lang="ru-RU" dirty="0" smtClean="0">
                <a:latin typeface="Times New Roman" pitchFamily="18" charset="0"/>
                <a:cs typeface="Times New Roman" pitchFamily="18" charset="0"/>
              </a:rPr>
              <a:t>творческое </a:t>
            </a:r>
            <a:r>
              <a:rPr lang="ru-RU" dirty="0">
                <a:latin typeface="Times New Roman" pitchFamily="18" charset="0"/>
                <a:cs typeface="Times New Roman" pitchFamily="18" charset="0"/>
              </a:rPr>
              <a:t>применение и добывание знаний;</a:t>
            </a:r>
          </a:p>
          <a:p>
            <a:pPr marL="342900" indent="-342900">
              <a:buFont typeface="+mj-lt"/>
              <a:buAutoNum type="arabicPeriod"/>
            </a:pPr>
            <a:r>
              <a:rPr lang="ru-RU" dirty="0" smtClean="0">
                <a:latin typeface="Times New Roman" pitchFamily="18" charset="0"/>
                <a:cs typeface="Times New Roman" pitchFamily="18" charset="0"/>
              </a:rPr>
              <a:t>обобщение </a:t>
            </a:r>
            <a:r>
              <a:rPr lang="ru-RU" dirty="0">
                <a:latin typeface="Times New Roman" pitchFamily="18" charset="0"/>
                <a:cs typeface="Times New Roman" pitchFamily="18" charset="0"/>
              </a:rPr>
              <a:t>изучаемого на уроке и введение его в систему ранее усвоенных знаний;</a:t>
            </a:r>
          </a:p>
          <a:p>
            <a:pPr marL="342900" indent="-342900">
              <a:buFont typeface="+mj-lt"/>
              <a:buAutoNum type="arabicPeriod"/>
            </a:pPr>
            <a:r>
              <a:rPr lang="ru-RU" dirty="0" smtClean="0">
                <a:latin typeface="Times New Roman" pitchFamily="18" charset="0"/>
                <a:cs typeface="Times New Roman" pitchFamily="18" charset="0"/>
              </a:rPr>
              <a:t>контроль </a:t>
            </a:r>
            <a:r>
              <a:rPr lang="ru-RU" dirty="0">
                <a:latin typeface="Times New Roman" pitchFamily="18" charset="0"/>
                <a:cs typeface="Times New Roman" pitchFamily="18" charset="0"/>
              </a:rPr>
              <a:t>за результатами учебной деятельности, осуществляемый учителем и учащимися, оценка знаний;</a:t>
            </a:r>
          </a:p>
          <a:p>
            <a:pPr marL="342900" indent="-342900">
              <a:buFont typeface="+mj-lt"/>
              <a:buAutoNum type="arabicPeriod"/>
            </a:pPr>
            <a:r>
              <a:rPr lang="ru-RU" dirty="0" smtClean="0">
                <a:latin typeface="Times New Roman" pitchFamily="18" charset="0"/>
                <a:cs typeface="Times New Roman" pitchFamily="18" charset="0"/>
              </a:rPr>
              <a:t>домашнее </a:t>
            </a:r>
            <a:r>
              <a:rPr lang="ru-RU" dirty="0">
                <a:latin typeface="Times New Roman" pitchFamily="18" charset="0"/>
                <a:cs typeface="Times New Roman" pitchFamily="18" charset="0"/>
              </a:rPr>
              <a:t>задание к следующему уроку;</a:t>
            </a:r>
          </a:p>
          <a:p>
            <a:pPr marL="342900" indent="-342900">
              <a:buFont typeface="+mj-lt"/>
              <a:buAutoNum type="arabicPeriod"/>
            </a:pPr>
            <a:r>
              <a:rPr lang="ru-RU" dirty="0" smtClean="0">
                <a:latin typeface="Times New Roman" pitchFamily="18" charset="0"/>
                <a:cs typeface="Times New Roman" pitchFamily="18" charset="0"/>
              </a:rPr>
              <a:t>подведение </a:t>
            </a:r>
            <a:r>
              <a:rPr lang="ru-RU" dirty="0">
                <a:latin typeface="Times New Roman" pitchFamily="18" charset="0"/>
                <a:cs typeface="Times New Roman" pitchFamily="18" charset="0"/>
              </a:rPr>
              <a:t>итогов урока.</a:t>
            </a:r>
          </a:p>
        </p:txBody>
      </p:sp>
    </p:spTree>
    <p:extLst>
      <p:ext uri="{BB962C8B-B14F-4D97-AF65-F5344CB8AC3E}">
        <p14:creationId xmlns:p14="http://schemas.microsoft.com/office/powerpoint/2010/main" val="132429939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23528" y="1052736"/>
            <a:ext cx="8640960" cy="3416320"/>
          </a:xfrm>
          <a:prstGeom prst="rect">
            <a:avLst/>
          </a:prstGeom>
        </p:spPr>
        <p:txBody>
          <a:bodyPr wrap="square">
            <a:spAutoFit/>
          </a:bodyPr>
          <a:lstStyle/>
          <a:p>
            <a:pPr algn="just"/>
            <a:r>
              <a:rPr lang="ru-RU" dirty="0" smtClean="0">
                <a:latin typeface="Times New Roman" pitchFamily="18" charset="0"/>
                <a:cs typeface="Times New Roman" pitchFamily="18" charset="0"/>
              </a:rPr>
              <a:t>	</a:t>
            </a:r>
            <a:r>
              <a:rPr lang="ru-RU" sz="2400" dirty="0" smtClean="0">
                <a:latin typeface="Times New Roman" pitchFamily="18" charset="0"/>
                <a:cs typeface="Times New Roman" pitchFamily="18" charset="0"/>
              </a:rPr>
              <a:t>Проблема данной структуры (хотя </a:t>
            </a:r>
            <a:r>
              <a:rPr lang="ru-RU" sz="2400" dirty="0">
                <a:latin typeface="Times New Roman" pitchFamily="18" charset="0"/>
                <a:cs typeface="Times New Roman" pitchFamily="18" charset="0"/>
              </a:rPr>
              <a:t>она </a:t>
            </a:r>
            <a:r>
              <a:rPr lang="ru-RU" sz="2400" dirty="0" smtClean="0">
                <a:latin typeface="Times New Roman" pitchFamily="18" charset="0"/>
                <a:cs typeface="Times New Roman" pitchFamily="18" charset="0"/>
              </a:rPr>
              <a:t>привычна) заключается </a:t>
            </a:r>
            <a:r>
              <a:rPr lang="ru-RU" sz="2400" dirty="0">
                <a:latin typeface="Times New Roman" pitchFamily="18" charset="0"/>
                <a:cs typeface="Times New Roman" pitchFamily="18" charset="0"/>
              </a:rPr>
              <a:t>в том, что педагог всегда ограничен во времени, он выполняет функцию передатчика информации. Высокая утомляемость учителя, особенно на последних уроках, не позволяет учитывать индивидуальные особенности ребёнка, поддерживать интерес к проблеме на протяжении всего урока</a:t>
            </a:r>
            <a:r>
              <a:rPr lang="ru-RU" sz="2400" dirty="0" smtClean="0">
                <a:latin typeface="Times New Roman" pitchFamily="18" charset="0"/>
                <a:cs typeface="Times New Roman" pitchFamily="18" charset="0"/>
              </a:rPr>
              <a:t>. Учитель </a:t>
            </a:r>
            <a:r>
              <a:rPr lang="ru-RU" sz="2400" dirty="0">
                <a:latin typeface="Times New Roman" pitchFamily="18" charset="0"/>
                <a:cs typeface="Times New Roman" pitchFamily="18" charset="0"/>
              </a:rPr>
              <a:t>работает с учащимися, обладающими средними способностями, не учитывая запросы отличников и не умеет заинтересовать детей со слабой мотивацией.</a:t>
            </a:r>
          </a:p>
        </p:txBody>
      </p:sp>
    </p:spTree>
    <p:extLst>
      <p:ext uri="{BB962C8B-B14F-4D97-AF65-F5344CB8AC3E}">
        <p14:creationId xmlns:p14="http://schemas.microsoft.com/office/powerpoint/2010/main" val="125432728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331640" y="140011"/>
            <a:ext cx="6552728" cy="461665"/>
          </a:xfrm>
          <a:prstGeom prst="rect">
            <a:avLst/>
          </a:prstGeom>
          <a:noFill/>
        </p:spPr>
        <p:txBody>
          <a:bodyPr wrap="square" rtlCol="0">
            <a:spAutoFit/>
          </a:bodyPr>
          <a:lstStyle/>
          <a:p>
            <a:pPr algn="ctr"/>
            <a:r>
              <a:rPr lang="ru-RU" sz="2400" dirty="0" smtClean="0">
                <a:solidFill>
                  <a:srgbClr val="C00000"/>
                </a:solidFill>
                <a:latin typeface="Monotype Corsiva" pitchFamily="66" charset="0"/>
              </a:rPr>
              <a:t>Достоинства и недостатки традиционного урока</a:t>
            </a:r>
            <a:endParaRPr lang="ru-RU" sz="2400" dirty="0">
              <a:solidFill>
                <a:srgbClr val="C00000"/>
              </a:solidFill>
              <a:latin typeface="Monotype Corsiva" pitchFamily="66" charset="0"/>
            </a:endParaRPr>
          </a:p>
        </p:txBody>
      </p:sp>
      <p:graphicFrame>
        <p:nvGraphicFramePr>
          <p:cNvPr id="6" name="Таблица 5"/>
          <p:cNvGraphicFramePr>
            <a:graphicFrameLocks noGrp="1"/>
          </p:cNvGraphicFramePr>
          <p:nvPr>
            <p:extLst>
              <p:ext uri="{D42A27DB-BD31-4B8C-83A1-F6EECF244321}">
                <p14:modId xmlns:p14="http://schemas.microsoft.com/office/powerpoint/2010/main" val="191816179"/>
              </p:ext>
            </p:extLst>
          </p:nvPr>
        </p:nvGraphicFramePr>
        <p:xfrm>
          <a:off x="179512" y="764704"/>
          <a:ext cx="8784976" cy="5125720"/>
        </p:xfrm>
        <a:graphic>
          <a:graphicData uri="http://schemas.openxmlformats.org/drawingml/2006/table">
            <a:tbl>
              <a:tblPr firstRow="1" bandRow="1">
                <a:tableStyleId>{5940675A-B579-460E-94D1-54222C63F5DA}</a:tableStyleId>
              </a:tblPr>
              <a:tblGrid>
                <a:gridCol w="4392488"/>
                <a:gridCol w="4392488"/>
              </a:tblGrid>
              <a:tr h="370840">
                <a:tc>
                  <a:txBody>
                    <a:bodyPr/>
                    <a:lstStyle/>
                    <a:p>
                      <a:pPr algn="ctr"/>
                      <a:r>
                        <a:rPr lang="ru-RU" dirty="0" smtClean="0">
                          <a:solidFill>
                            <a:srgbClr val="C00000"/>
                          </a:solidFill>
                          <a:latin typeface="Times New Roman" pitchFamily="18" charset="0"/>
                          <a:cs typeface="Times New Roman" pitchFamily="18" charset="0"/>
                        </a:rPr>
                        <a:t>Достоинства</a:t>
                      </a:r>
                      <a:endParaRPr lang="ru-RU" dirty="0">
                        <a:solidFill>
                          <a:srgbClr val="C00000"/>
                        </a:solidFill>
                        <a:latin typeface="Times New Roman" pitchFamily="18" charset="0"/>
                        <a:cs typeface="Times New Roman" pitchFamily="18" charset="0"/>
                      </a:endParaRPr>
                    </a:p>
                  </a:txBody>
                  <a:tcPr>
                    <a:solidFill>
                      <a:schemeClr val="bg1">
                        <a:lumMod val="85000"/>
                      </a:schemeClr>
                    </a:solidFill>
                  </a:tcPr>
                </a:tc>
                <a:tc>
                  <a:txBody>
                    <a:bodyPr/>
                    <a:lstStyle/>
                    <a:p>
                      <a:pPr algn="ctr"/>
                      <a:r>
                        <a:rPr lang="ru-RU" dirty="0" smtClean="0">
                          <a:solidFill>
                            <a:srgbClr val="C00000"/>
                          </a:solidFill>
                          <a:latin typeface="Times New Roman" pitchFamily="18" charset="0"/>
                          <a:cs typeface="Times New Roman" pitchFamily="18" charset="0"/>
                        </a:rPr>
                        <a:t>Недостатки </a:t>
                      </a:r>
                      <a:endParaRPr lang="ru-RU" dirty="0">
                        <a:solidFill>
                          <a:srgbClr val="C00000"/>
                        </a:solidFill>
                        <a:latin typeface="Times New Roman" pitchFamily="18" charset="0"/>
                        <a:cs typeface="Times New Roman" pitchFamily="18" charset="0"/>
                      </a:endParaRPr>
                    </a:p>
                  </a:txBody>
                  <a:tcPr>
                    <a:solidFill>
                      <a:schemeClr val="bg1">
                        <a:lumMod val="85000"/>
                      </a:schemeClr>
                    </a:solidFill>
                  </a:tcPr>
                </a:tc>
              </a:tr>
              <a:tr h="370840">
                <a:tc>
                  <a:txBody>
                    <a:bodyPr/>
                    <a:lstStyle/>
                    <a:p>
                      <a:pPr algn="just"/>
                      <a:r>
                        <a:rPr lang="ru-RU" dirty="0" smtClean="0">
                          <a:latin typeface="Times New Roman" pitchFamily="18" charset="0"/>
                          <a:cs typeface="Times New Roman" pitchFamily="18" charset="0"/>
                        </a:rPr>
                        <a:t> Позволяет в сжатые сроки в концентрированном виде вооружить учащихся знаниями основ науки и образцов способов деятельности</a:t>
                      </a:r>
                    </a:p>
                    <a:p>
                      <a:pPr algn="just"/>
                      <a:endParaRPr lang="ru-RU" dirty="0">
                        <a:latin typeface="Times New Roman" pitchFamily="18" charset="0"/>
                        <a:cs typeface="Times New Roman" pitchFamily="18" charset="0"/>
                      </a:endParaRPr>
                    </a:p>
                  </a:txBody>
                  <a:tcPr/>
                </a:tc>
                <a:tc>
                  <a:txBody>
                    <a:bodyPr/>
                    <a:lstStyle/>
                    <a:p>
                      <a:pPr algn="just"/>
                      <a:r>
                        <a:rPr lang="ru-RU" dirty="0" smtClean="0">
                          <a:latin typeface="Times New Roman" pitchFamily="18" charset="0"/>
                          <a:cs typeface="Times New Roman" pitchFamily="18" charset="0"/>
                        </a:rPr>
                        <a:t>Ориентировано</a:t>
                      </a:r>
                      <a:r>
                        <a:rPr lang="ru-RU" baseline="0" dirty="0" smtClean="0">
                          <a:latin typeface="Times New Roman" pitchFamily="18" charset="0"/>
                          <a:cs typeface="Times New Roman" pitchFamily="18" charset="0"/>
                        </a:rPr>
                        <a:t> больше на память чем на мышление  («школа памяти») </a:t>
                      </a:r>
                      <a:endParaRPr lang="ru-RU" dirty="0">
                        <a:latin typeface="Times New Roman" pitchFamily="18" charset="0"/>
                        <a:cs typeface="Times New Roman" pitchFamily="18" charset="0"/>
                      </a:endParaRPr>
                    </a:p>
                  </a:txBody>
                  <a:tcPr/>
                </a:tc>
              </a:tr>
              <a:tr h="370840">
                <a:tc>
                  <a:txBody>
                    <a:bodyPr/>
                    <a:lstStyle/>
                    <a:p>
                      <a:pPr algn="just"/>
                      <a:r>
                        <a:rPr lang="ru-RU" dirty="0" smtClean="0">
                          <a:latin typeface="Times New Roman" pitchFamily="18" charset="0"/>
                          <a:cs typeface="Times New Roman" pitchFamily="18" charset="0"/>
                        </a:rPr>
                        <a:t>Обеспечивает прочность усвоения знаний и быстрое  формирование практических умений и навыков</a:t>
                      </a:r>
                    </a:p>
                    <a:p>
                      <a:pPr algn="just"/>
                      <a:endParaRPr lang="ru-RU" dirty="0">
                        <a:latin typeface="Times New Roman" pitchFamily="18" charset="0"/>
                        <a:cs typeface="Times New Roman" pitchFamily="18" charset="0"/>
                      </a:endParaRPr>
                    </a:p>
                  </a:txBody>
                  <a:tcPr/>
                </a:tc>
                <a:tc>
                  <a:txBody>
                    <a:bodyPr/>
                    <a:lstStyle/>
                    <a:p>
                      <a:pPr algn="just"/>
                      <a:r>
                        <a:rPr lang="ru-RU" dirty="0" smtClean="0">
                          <a:latin typeface="Times New Roman" pitchFamily="18" charset="0"/>
                          <a:cs typeface="Times New Roman" pitchFamily="18" charset="0"/>
                        </a:rPr>
                        <a:t>Мало способствует в развитию творчества,</a:t>
                      </a:r>
                      <a:r>
                        <a:rPr lang="ru-RU" baseline="0" dirty="0" smtClean="0">
                          <a:latin typeface="Times New Roman" pitchFamily="18" charset="0"/>
                          <a:cs typeface="Times New Roman" pitchFamily="18" charset="0"/>
                        </a:rPr>
                        <a:t> самостоятельности, активности</a:t>
                      </a:r>
                      <a:endParaRPr lang="ru-RU" dirty="0">
                        <a:latin typeface="Times New Roman" pitchFamily="18" charset="0"/>
                        <a:cs typeface="Times New Roman" pitchFamily="18" charset="0"/>
                      </a:endParaRPr>
                    </a:p>
                  </a:txBody>
                  <a:tcPr/>
                </a:tc>
              </a:tr>
              <a:tr h="370840">
                <a:tc>
                  <a:txBody>
                    <a:bodyPr/>
                    <a:lstStyle/>
                    <a:p>
                      <a:pPr algn="just"/>
                      <a:r>
                        <a:rPr lang="ru-RU" dirty="0" smtClean="0">
                          <a:latin typeface="Times New Roman" pitchFamily="18" charset="0"/>
                          <a:cs typeface="Times New Roman" pitchFamily="18" charset="0"/>
                        </a:rPr>
                        <a:t>Непосредственное управление процессом усвоения знаний</a:t>
                      </a:r>
                      <a:r>
                        <a:rPr lang="ru-RU" baseline="0" dirty="0" smtClean="0">
                          <a:latin typeface="Times New Roman" pitchFamily="18" charset="0"/>
                          <a:cs typeface="Times New Roman" pitchFamily="18" charset="0"/>
                        </a:rPr>
                        <a:t> и навыков предупреждает появление пробелов в знаниях</a:t>
                      </a:r>
                      <a:endParaRPr lang="ru-RU" dirty="0">
                        <a:latin typeface="Times New Roman" pitchFamily="18" charset="0"/>
                        <a:cs typeface="Times New Roman" pitchFamily="18" charset="0"/>
                      </a:endParaRPr>
                    </a:p>
                  </a:txBody>
                  <a:tcPr/>
                </a:tc>
                <a:tc>
                  <a:txBody>
                    <a:bodyPr/>
                    <a:lstStyle/>
                    <a:p>
                      <a:pPr algn="just"/>
                      <a:r>
                        <a:rPr lang="ru-RU" dirty="0" smtClean="0">
                          <a:latin typeface="Times New Roman" pitchFamily="18" charset="0"/>
                          <a:cs typeface="Times New Roman" pitchFamily="18" charset="0"/>
                        </a:rPr>
                        <a:t>В недостаточной степени учитываются индивидуальные особенности восприятия информации</a:t>
                      </a:r>
                      <a:endParaRPr lang="ru-RU" dirty="0">
                        <a:latin typeface="Times New Roman" pitchFamily="18" charset="0"/>
                        <a:cs typeface="Times New Roman" pitchFamily="18" charset="0"/>
                      </a:endParaRPr>
                    </a:p>
                  </a:txBody>
                  <a:tcPr/>
                </a:tc>
              </a:tr>
              <a:tr h="370840">
                <a:tc>
                  <a:txBody>
                    <a:bodyPr/>
                    <a:lstStyle/>
                    <a:p>
                      <a:pPr algn="just"/>
                      <a:r>
                        <a:rPr lang="ru-RU" dirty="0" smtClean="0">
                          <a:latin typeface="Times New Roman" pitchFamily="18" charset="0"/>
                          <a:cs typeface="Times New Roman" pitchFamily="18" charset="0"/>
                        </a:rPr>
                        <a:t>Коллективный характер усвоения позволяет выявить типичные ошибки и ориентирует на их устранение и др.</a:t>
                      </a:r>
                      <a:endParaRPr lang="ru-RU" dirty="0">
                        <a:latin typeface="Times New Roman" pitchFamily="18" charset="0"/>
                        <a:cs typeface="Times New Roman" pitchFamily="18" charset="0"/>
                      </a:endParaRPr>
                    </a:p>
                  </a:txBody>
                  <a:tcPr/>
                </a:tc>
                <a:tc>
                  <a:txBody>
                    <a:bodyPr/>
                    <a:lstStyle/>
                    <a:p>
                      <a:pPr algn="just"/>
                      <a:r>
                        <a:rPr lang="ru-RU" dirty="0" smtClean="0">
                          <a:latin typeface="Times New Roman" pitchFamily="18" charset="0"/>
                          <a:cs typeface="Times New Roman" pitchFamily="18" charset="0"/>
                        </a:rPr>
                        <a:t>Превалирует субъектно-объектный стиль отношений между преподавателем и учащимся</a:t>
                      </a:r>
                      <a:endParaRPr lang="ru-RU" dirty="0">
                        <a:latin typeface="Times New Roman" pitchFamily="18" charset="0"/>
                        <a:cs typeface="Times New Roman" pitchFamily="18" charset="0"/>
                      </a:endParaRPr>
                    </a:p>
                  </a:txBody>
                  <a:tcPr/>
                </a:tc>
              </a:tr>
            </a:tbl>
          </a:graphicData>
        </a:graphic>
      </p:graphicFrame>
    </p:spTree>
    <p:extLst>
      <p:ext uri="{BB962C8B-B14F-4D97-AF65-F5344CB8AC3E}">
        <p14:creationId xmlns:p14="http://schemas.microsoft.com/office/powerpoint/2010/main" val="2461822724"/>
      </p:ext>
    </p:extLst>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354</TotalTime>
  <Words>2449</Words>
  <Application>Microsoft Office PowerPoint</Application>
  <PresentationFormat>Экран (4:3)</PresentationFormat>
  <Paragraphs>239</Paragraphs>
  <Slides>30</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30</vt:i4>
      </vt:variant>
    </vt:vector>
  </HeadingPairs>
  <TitlesOfParts>
    <vt:vector size="31" baseType="lpstr">
      <vt:lpstr>Тема Office</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сорунза</dc:creator>
  <cp:lastModifiedBy>Ондар и Санчай</cp:lastModifiedBy>
  <cp:revision>28</cp:revision>
  <dcterms:created xsi:type="dcterms:W3CDTF">2015-12-04T16:23:31Z</dcterms:created>
  <dcterms:modified xsi:type="dcterms:W3CDTF">2016-10-30T15:51:02Z</dcterms:modified>
</cp:coreProperties>
</file>