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sldIdLst>
    <p:sldId id="256" r:id="rId2"/>
    <p:sldId id="362" r:id="rId3"/>
    <p:sldId id="347" r:id="rId4"/>
    <p:sldId id="408" r:id="rId5"/>
    <p:sldId id="419" r:id="rId6"/>
    <p:sldId id="420" r:id="rId7"/>
    <p:sldId id="422" r:id="rId8"/>
    <p:sldId id="382" r:id="rId9"/>
    <p:sldId id="415" r:id="rId10"/>
    <p:sldId id="412" r:id="rId11"/>
    <p:sldId id="423" r:id="rId12"/>
    <p:sldId id="40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752D"/>
    <a:srgbClr val="6B83A1"/>
    <a:srgbClr val="F3F6CB"/>
    <a:srgbClr val="9AB44D"/>
    <a:srgbClr val="7E0000"/>
    <a:srgbClr val="E8EAC9"/>
    <a:srgbClr val="FFFFFF"/>
    <a:srgbClr val="62CA76"/>
    <a:srgbClr val="066C45"/>
    <a:srgbClr val="DCEB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4" autoAdjust="0"/>
    <p:restoredTop sz="9466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1D84E-9ECC-4204-8517-0CB93D14DB99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21CE6-1B84-4EEA-9D9C-B879C0D38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726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21CE6-1B84-4EEA-9D9C-B879C0D38B9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567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47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6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139" y="550868"/>
            <a:ext cx="3362325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0" y="720000"/>
            <a:ext cx="9144000" cy="1656184"/>
          </a:xfrm>
          <a:prstGeom prst="rect">
            <a:avLst/>
          </a:prstGeom>
          <a:solidFill>
            <a:srgbClr val="70752D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4"/>
          <p:cNvSpPr txBox="1"/>
          <p:nvPr/>
        </p:nvSpPr>
        <p:spPr>
          <a:xfrm>
            <a:off x="165736" y="792000"/>
            <a:ext cx="8978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rgbClr val="70752D"/>
                </a:solidFill>
                <a:latin typeface="Arial Black" pitchFamily="34" charset="0"/>
              </a:rPr>
              <a:t>КРУГОВЫЕ ДИАГРАММЫ, </a:t>
            </a:r>
          </a:p>
          <a:p>
            <a:r>
              <a:rPr lang="ru-RU" sz="2400" dirty="0" smtClean="0">
                <a:solidFill>
                  <a:srgbClr val="70752D"/>
                </a:solidFill>
                <a:latin typeface="Arial Black" pitchFamily="34" charset="0"/>
              </a:rPr>
              <a:t>ЧТЕНИЕ КРУГОВЫХ</a:t>
            </a:r>
          </a:p>
          <a:p>
            <a:r>
              <a:rPr lang="ru-RU" sz="2400" dirty="0" smtClean="0">
                <a:solidFill>
                  <a:srgbClr val="70752D"/>
                </a:solidFill>
                <a:latin typeface="Arial Black" pitchFamily="34" charset="0"/>
              </a:rPr>
              <a:t>ДИАГРАММ.</a:t>
            </a:r>
            <a:endParaRPr lang="ru-RU" sz="2400" dirty="0">
              <a:solidFill>
                <a:srgbClr val="70752D"/>
              </a:solidFill>
              <a:latin typeface="Arial Black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3240"/>
            <a:ext cx="9144000" cy="54876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n>
                  <a:solidFill>
                    <a:srgbClr val="70752D"/>
                  </a:solidFill>
                </a:ln>
                <a:solidFill>
                  <a:schemeClr val="bg1"/>
                </a:solidFill>
                <a:effectLst/>
              </a:rPr>
              <a:t>ТАБЛИЦЫ И ДИАГРАММЫ</a:t>
            </a:r>
            <a:endParaRPr lang="ru-RU" sz="1800" dirty="0">
              <a:ln>
                <a:solidFill>
                  <a:srgbClr val="70752D"/>
                </a:solidFill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1895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0752D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Самостоятельная работа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323" y="604642"/>
            <a:ext cx="4464000" cy="267765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Вариант 1 </a:t>
            </a:r>
          </a:p>
          <a:p>
            <a:r>
              <a:rPr lang="ru-RU" sz="2400" dirty="0" smtClean="0"/>
              <a:t>Используя таблицу, составлен-</a:t>
            </a:r>
            <a:r>
              <a:rPr lang="ru-RU" sz="2400" dirty="0" err="1" smtClean="0"/>
              <a:t>ную</a:t>
            </a:r>
            <a:r>
              <a:rPr lang="ru-RU" sz="2400" dirty="0" smtClean="0"/>
              <a:t> по упр. 451, определите, сколько пятиклассников в каждой из трех школ города. Постройте по этим данным столбчатую диаграмму</a:t>
            </a:r>
            <a:endParaRPr lang="ru-RU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4608000" y="604642"/>
            <a:ext cx="4464000" cy="267765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</a:rPr>
              <a:t>Вариант 2 </a:t>
            </a:r>
          </a:p>
          <a:p>
            <a:r>
              <a:rPr lang="ru-RU" sz="2400" dirty="0" smtClean="0"/>
              <a:t>Используя таблицу, составленную по упр. 450, определите, сколько костюмов каждого размера требуется для кружка. Постройте по этим данным столбчатую диаграмму</a:t>
            </a:r>
            <a:endParaRPr lang="ru-RU" sz="2400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915478"/>
              </p:ext>
            </p:extLst>
          </p:nvPr>
        </p:nvGraphicFramePr>
        <p:xfrm>
          <a:off x="4620818" y="3501008"/>
          <a:ext cx="4451184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1382"/>
                <a:gridCol w="576064"/>
                <a:gridCol w="504056"/>
                <a:gridCol w="576064"/>
                <a:gridCol w="504056"/>
                <a:gridCol w="53956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размер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48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количество костюмов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021245"/>
              </p:ext>
            </p:extLst>
          </p:nvPr>
        </p:nvGraphicFramePr>
        <p:xfrm>
          <a:off x="80882" y="3501008"/>
          <a:ext cx="444944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6822"/>
                <a:gridCol w="864096"/>
                <a:gridCol w="936104"/>
                <a:gridCol w="822418"/>
              </a:tblGrid>
              <a:tr h="37084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5Б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5В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Школа № 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27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19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Школа № 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23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Школа № 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30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806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0752D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Вопросы и задания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92696"/>
            <a:ext cx="3810000" cy="398145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196752"/>
            <a:ext cx="2381250" cy="2028825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19" name="Прямоугольник 18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3904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0752D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Подведем итоги урока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179512" y="5146401"/>
            <a:ext cx="8784976" cy="1200329"/>
            <a:chOff x="179512" y="4406340"/>
            <a:chExt cx="8784976" cy="1200329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179512" y="4406340"/>
              <a:ext cx="8784976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A19C"/>
              </a:solidFill>
            </a:ln>
          </p:spPr>
          <p:txBody>
            <a:bodyPr wrap="square">
              <a:spAutoFit/>
            </a:bodyPr>
            <a:lstStyle/>
            <a:p>
              <a:r>
                <a:rPr lang="ru-RU" sz="2400" b="1" dirty="0">
                  <a:solidFill>
                    <a:srgbClr val="70752D"/>
                  </a:solidFill>
                </a:rPr>
                <a:t>Домашнее </a:t>
              </a:r>
              <a:r>
                <a:rPr lang="ru-RU" sz="2400" b="1" dirty="0" smtClean="0">
                  <a:solidFill>
                    <a:srgbClr val="70752D"/>
                  </a:solidFill>
                </a:rPr>
                <a:t>задание</a:t>
              </a:r>
              <a:r>
                <a:rPr lang="ru-RU" sz="2400" dirty="0"/>
                <a:t/>
              </a:r>
              <a:br>
                <a:rPr lang="ru-RU" sz="2400" dirty="0"/>
              </a:br>
              <a:r>
                <a:rPr lang="ru-RU" sz="2400" dirty="0" smtClean="0"/>
                <a:t>       У</a:t>
              </a:r>
              <a:r>
                <a:rPr lang="ru-RU" sz="2400" dirty="0"/>
                <a:t>:</a:t>
              </a:r>
              <a:r>
                <a:rPr lang="ru-RU" sz="2400" dirty="0" smtClean="0"/>
                <a:t> стр. 209, пример 2 - читать; «Вопросы и задания» № 3;</a:t>
              </a:r>
            </a:p>
            <a:p>
              <a:r>
                <a:rPr lang="ru-RU" sz="2400" dirty="0" smtClean="0"/>
                <a:t>З:  </a:t>
              </a:r>
              <a:r>
                <a:rPr lang="ru-RU" sz="2400" smtClean="0"/>
                <a:t>№ 461. </a:t>
              </a:r>
              <a:endParaRPr lang="ru-RU" sz="2400" dirty="0"/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4886247"/>
              <a:ext cx="304923" cy="304923"/>
            </a:xfrm>
            <a:prstGeom prst="rect">
              <a:avLst/>
            </a:prstGeom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437112"/>
            <a:ext cx="2190750" cy="9525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9512" y="764704"/>
            <a:ext cx="745409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752D"/>
                </a:solidFill>
              </a:rPr>
              <a:t>Объясните, что такое столбчатая диаграмма?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А круговая диаграмма?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Что у них общего?</a:t>
            </a:r>
          </a:p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Чем они отличаются?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Где круговая диаграмма используется в жизни?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424" y="3011473"/>
            <a:ext cx="3152775" cy="1905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8373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075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Цель на уроке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5936" y="764704"/>
            <a:ext cx="51480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Реши анаграмму и определи свою цель на</a:t>
            </a: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уроке.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clrChange>
              <a:clrFrom>
                <a:srgbClr val="F0F6CA"/>
              </a:clrFrom>
              <a:clrTo>
                <a:srgbClr val="F0F6C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" y="592061"/>
            <a:ext cx="3810000" cy="23050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68000" y="2808000"/>
            <a:ext cx="273825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УРГК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68000" y="2808000"/>
            <a:ext cx="273164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КРУГ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044000" y="3960000"/>
            <a:ext cx="729558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АМИДМАРГА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044348" y="3960000"/>
            <a:ext cx="732322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ДИАГРАММА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Равнобедренный треугольник 12"/>
          <p:cNvSpPr/>
          <p:nvPr/>
        </p:nvSpPr>
        <p:spPr>
          <a:xfrm rot="16200000">
            <a:off x="5856218" y="3484818"/>
            <a:ext cx="675016" cy="216024"/>
          </a:xfrm>
          <a:prstGeom prst="triangl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313028" y="2992664"/>
            <a:ext cx="14414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щелкни</a:t>
            </a:r>
          </a:p>
          <a:p>
            <a:r>
              <a:rPr lang="ru-RU" sz="2400" dirty="0" smtClean="0"/>
              <a:t>для</a:t>
            </a:r>
          </a:p>
          <a:p>
            <a:r>
              <a:rPr lang="ru-RU" sz="2400" dirty="0" smtClean="0"/>
              <a:t>проверки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1377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/>
      <p:bldP spid="17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0752D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144000" y="576000"/>
                <a:ext cx="8855999" cy="13860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1. Один рабочий может выполнить заказ за 8 часов, а другой – за 6. успеют ли они выполнить заказ за 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часа, работая вместе?</a:t>
                </a:r>
                <a:endParaRPr lang="ru-RU" sz="24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00" y="576000"/>
                <a:ext cx="8855999" cy="1386020"/>
              </a:xfrm>
              <a:prstGeom prst="rect">
                <a:avLst/>
              </a:prstGeom>
              <a:blipFill rotWithShape="1">
                <a:blip r:embed="rId2"/>
                <a:stretch>
                  <a:fillRect l="-1032" t="-3043" r="-206" b="-5652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32807"/>
            <a:ext cx="2857500" cy="28575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414421"/>
            <a:ext cx="2000250" cy="28575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398076"/>
            <a:ext cx="4043671" cy="303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79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0752D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Обсуждаем домашнее задание…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3101" y="656696"/>
            <a:ext cx="3017239" cy="540000"/>
            <a:chOff x="146104" y="578919"/>
            <a:chExt cx="3017239" cy="540000"/>
          </a:xfrm>
        </p:grpSpPr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70752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rgbClr val="70752D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729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Скругленный прямоугольник 19"/>
          <p:cNvSpPr/>
          <p:nvPr/>
        </p:nvSpPr>
        <p:spPr>
          <a:xfrm>
            <a:off x="3085245" y="728696"/>
            <a:ext cx="666026" cy="324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752D"/>
                </a:solidFill>
              </a:rPr>
              <a:t>?</a:t>
            </a:r>
            <a:endParaRPr lang="ru-RU" sz="2400" dirty="0">
              <a:solidFill>
                <a:srgbClr val="70752D"/>
              </a:solidFill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43093" y="3506271"/>
            <a:ext cx="3017239" cy="540000"/>
            <a:chOff x="146104" y="578919"/>
            <a:chExt cx="3017239" cy="540000"/>
          </a:xfrm>
        </p:grpSpPr>
        <p:sp>
          <p:nvSpPr>
            <p:cNvPr id="22" name="Овал 21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70752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rgbClr val="70752D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730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Скругленный прямоугольник 24"/>
          <p:cNvSpPr/>
          <p:nvPr/>
        </p:nvSpPr>
        <p:spPr>
          <a:xfrm>
            <a:off x="3085237" y="3578271"/>
            <a:ext cx="666026" cy="324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752D"/>
                </a:solidFill>
              </a:rPr>
              <a:t>?</a:t>
            </a:r>
            <a:endParaRPr lang="ru-RU" sz="2400" dirty="0">
              <a:solidFill>
                <a:srgbClr val="70752D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932231" y="692696"/>
            <a:ext cx="5104265" cy="273630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а)в январе – 300; в мае – 450;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б)в сентябре;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в)в марте и декабре;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г)750;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д)в январе, феврале, марте, апреле, августе, ноябре, декабре;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е)в мае;</a:t>
            </a:r>
            <a:endParaRPr lang="ru-RU" sz="2400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grpSp>
        <p:nvGrpSpPr>
          <p:cNvPr id="40" name="Группа 39"/>
          <p:cNvGrpSpPr/>
          <p:nvPr/>
        </p:nvGrpSpPr>
        <p:grpSpPr>
          <a:xfrm>
            <a:off x="3932223" y="3542271"/>
            <a:ext cx="5104265" cy="2046970"/>
            <a:chOff x="3932223" y="3542271"/>
            <a:chExt cx="5104265" cy="204697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3932223" y="3542271"/>
              <a:ext cx="5104265" cy="204697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ru-RU" sz="2400" b="0" dirty="0" smtClean="0">
                <a:solidFill>
                  <a:schemeClr val="tx1"/>
                </a:solidFill>
                <a:latin typeface="Cambria Math"/>
              </a:endParaRPr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9363" y="3714728"/>
              <a:ext cx="3810000" cy="1743075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27264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0752D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Обсуждаем домашнее задание…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43094" y="656696"/>
            <a:ext cx="3017239" cy="540000"/>
            <a:chOff x="146104" y="578919"/>
            <a:chExt cx="3017239" cy="540000"/>
          </a:xfrm>
        </p:grpSpPr>
        <p:sp>
          <p:nvSpPr>
            <p:cNvPr id="28" name="Овал 27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70752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rgbClr val="70752D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731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Скругленный прямоугольник 30"/>
          <p:cNvSpPr/>
          <p:nvPr/>
        </p:nvSpPr>
        <p:spPr>
          <a:xfrm>
            <a:off x="3085238" y="728696"/>
            <a:ext cx="666026" cy="324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752D"/>
                </a:solidFill>
              </a:rPr>
              <a:t>?</a:t>
            </a:r>
            <a:endParaRPr lang="ru-RU" sz="2400" dirty="0">
              <a:solidFill>
                <a:srgbClr val="70752D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Прямоугольник 31"/>
              <p:cNvSpPr/>
              <p:nvPr/>
            </p:nvSpPr>
            <p:spPr>
              <a:xfrm>
                <a:off x="3932224" y="692696"/>
                <a:ext cx="5104265" cy="126014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а) в туристическом;</m:t>
                      </m:r>
                    </m:oMath>
                  </m:oMathPara>
                </a14:m>
                <a:endParaRPr lang="ru-RU" sz="2400" b="0" dirty="0" smtClean="0">
                  <a:solidFill>
                    <a:schemeClr val="tx1"/>
                  </a:solidFill>
                  <a:latin typeface="Cambria Math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б</m:t>
                      </m:r>
                      <m:r>
                        <a:rPr lang="ru-RU" sz="2400" i="1">
                          <a:solidFill>
                            <a:schemeClr val="tx1"/>
                          </a:solidFill>
                          <a:latin typeface="Cambria Math"/>
                        </a:rPr>
                        <m:t>) </m:t>
                      </m:r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математический и музыкальный</m:t>
                      </m:r>
                      <m:r>
                        <a:rPr lang="ru-RU" sz="2400" i="1">
                          <a:solidFill>
                            <a:schemeClr val="tx1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2400" dirty="0">
                  <a:solidFill>
                    <a:schemeClr val="tx1"/>
                  </a:solidFill>
                  <a:latin typeface="Cambria Math" pitchFamily="18" charset="0"/>
                  <a:ea typeface="Cambria Math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в</m:t>
                      </m:r>
                      <m:r>
                        <a:rPr lang="ru-RU" sz="2400" i="1">
                          <a:solidFill>
                            <a:schemeClr val="tx1"/>
                          </a:solidFill>
                          <a:latin typeface="Cambria Math"/>
                        </a:rPr>
                        <m:t>) </m:t>
                      </m:r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в музыкальном</m:t>
                      </m:r>
                      <m:r>
                        <a:rPr lang="ru-RU" sz="2400" i="1">
                          <a:solidFill>
                            <a:schemeClr val="tx1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2400" dirty="0">
                  <a:solidFill>
                    <a:schemeClr val="tx1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2" name="Прямоугольник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2224" y="692696"/>
                <a:ext cx="5104265" cy="1260140"/>
              </a:xfrm>
              <a:prstGeom prst="rect">
                <a:avLst/>
              </a:prstGeom>
              <a:blipFill rotWithShape="1">
                <a:blip r:embed="rId3"/>
                <a:stretch>
                  <a:fillRect l="-239" r="-1909" b="-1932"/>
                </a:stretch>
              </a:blipFill>
              <a:ln w="6350"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Группа 33"/>
          <p:cNvGrpSpPr/>
          <p:nvPr/>
        </p:nvGrpSpPr>
        <p:grpSpPr>
          <a:xfrm>
            <a:off x="23461" y="2096856"/>
            <a:ext cx="3017239" cy="540000"/>
            <a:chOff x="146104" y="578919"/>
            <a:chExt cx="3017239" cy="540000"/>
          </a:xfrm>
        </p:grpSpPr>
        <p:sp>
          <p:nvSpPr>
            <p:cNvPr id="35" name="Овал 34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70752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rgbClr val="70752D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732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8" name="Скругленный прямоугольник 37"/>
          <p:cNvSpPr/>
          <p:nvPr/>
        </p:nvSpPr>
        <p:spPr>
          <a:xfrm>
            <a:off x="3065605" y="2168856"/>
            <a:ext cx="666026" cy="324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752D"/>
                </a:solidFill>
              </a:rPr>
              <a:t>?</a:t>
            </a:r>
            <a:endParaRPr lang="ru-RU" sz="2400" dirty="0">
              <a:solidFill>
                <a:srgbClr val="70752D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Прямоугольник 38"/>
              <p:cNvSpPr/>
              <p:nvPr/>
            </p:nvSpPr>
            <p:spPr>
              <a:xfrm>
                <a:off x="3912591" y="2132856"/>
                <a:ext cx="5104265" cy="345638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а) в </m:t>
                      </m:r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марте −105 мм</m:t>
                      </m:r>
                      <m:r>
                        <a:rPr lang="ru-RU" sz="24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2400" dirty="0" smtClean="0">
                  <a:solidFill>
                    <a:schemeClr val="tx1"/>
                  </a:solidFill>
                  <a:latin typeface="Cambria Math" pitchFamily="18" charset="0"/>
                </a:endParaRPr>
              </a:p>
              <a:p>
                <a:r>
                  <a:rPr lang="ru-RU" sz="2400" dirty="0">
                    <a:solidFill>
                      <a:schemeClr val="tx1"/>
                    </a:solidFill>
                    <a:latin typeface="Cambria Math" pitchFamily="18" charset="0"/>
                  </a:rPr>
                  <a:t> </a:t>
                </a:r>
                <a:r>
                  <a:rPr lang="ru-RU" sz="2400" dirty="0" smtClean="0">
                    <a:solidFill>
                      <a:schemeClr val="tx1"/>
                    </a:solidFill>
                    <a:latin typeface="Cambria Math" pitchFamily="18" charset="0"/>
                  </a:rPr>
                  <a:t>    в июне – 45 мм;</a:t>
                </a:r>
              </a:p>
              <a:p>
                <a:r>
                  <a:rPr lang="ru-RU" sz="2400" dirty="0">
                    <a:solidFill>
                      <a:schemeClr val="tx1"/>
                    </a:solidFill>
                    <a:latin typeface="Cambria Math" pitchFamily="18" charset="0"/>
                  </a:rPr>
                  <a:t> </a:t>
                </a:r>
                <a:r>
                  <a:rPr lang="ru-RU" sz="2400" dirty="0" smtClean="0">
                    <a:solidFill>
                      <a:schemeClr val="tx1"/>
                    </a:solidFill>
                    <a:latin typeface="Cambria Math" pitchFamily="18" charset="0"/>
                  </a:rPr>
                  <a:t>    в июле – 15 мм;</a:t>
                </a:r>
                <a:endParaRPr lang="ru-RU" sz="2400" dirty="0">
                  <a:solidFill>
                    <a:schemeClr val="tx1"/>
                  </a:solidFill>
                  <a:latin typeface="Cambria Math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i="1">
                          <a:solidFill>
                            <a:schemeClr val="tx1"/>
                          </a:solidFill>
                          <a:latin typeface="Cambria Math"/>
                        </a:rPr>
                        <m:t>б) </m:t>
                      </m:r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в июле</m:t>
                      </m:r>
                      <m:r>
                        <a:rPr lang="ru-RU" sz="2400" i="1">
                          <a:solidFill>
                            <a:schemeClr val="tx1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2400" dirty="0">
                  <a:solidFill>
                    <a:schemeClr val="tx1"/>
                  </a:solidFill>
                  <a:latin typeface="Cambria Math" pitchFamily="18" charset="0"/>
                  <a:ea typeface="Cambria Math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ru-RU" sz="2400" i="1">
                        <a:solidFill>
                          <a:schemeClr val="tx1"/>
                        </a:solidFill>
                        <a:latin typeface="Cambria Math"/>
                      </a:rPr>
                      <m:t>в) в </m:t>
                    </m:r>
                    <m:r>
                      <a:rPr lang="ru-RU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январе,  апреле,  мае и августе</m:t>
                    </m:r>
                    <m:r>
                      <a:rPr lang="ru-RU" sz="2400" i="1">
                        <a:solidFill>
                          <a:schemeClr val="tx1"/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400" dirty="0">
                    <a:solidFill>
                      <a:schemeClr val="tx1"/>
                    </a:solidFill>
                  </a:rPr>
                  <a:t> </a:t>
                </a:r>
                <a:r>
                  <a:rPr lang="ru-RU" sz="2400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в феврале и декабре;  </a:t>
                </a:r>
                <a:endParaRPr lang="ru-RU" sz="2400" b="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г</m:t>
                      </m:r>
                      <m:r>
                        <a:rPr lang="ru-RU" sz="2400" i="1">
                          <a:solidFill>
                            <a:schemeClr val="tx1"/>
                          </a:solidFill>
                          <a:latin typeface="Cambria Math"/>
                        </a:rPr>
                        <m:t>) </m:t>
                      </m:r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на 60 мм</m:t>
                      </m:r>
                      <m:r>
                        <a:rPr lang="ru-RU" sz="2400" i="1">
                          <a:solidFill>
                            <a:schemeClr val="tx1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2400" dirty="0">
                  <a:solidFill>
                    <a:schemeClr val="tx1"/>
                  </a:solidFill>
                  <a:latin typeface="Cambria Math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д</m:t>
                      </m:r>
                      <m:r>
                        <a:rPr lang="ru-RU" sz="2400" i="1">
                          <a:solidFill>
                            <a:schemeClr val="tx1"/>
                          </a:solidFill>
                          <a:latin typeface="Cambria Math"/>
                        </a:rPr>
                        <m:t>) </m:t>
                      </m:r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за лето −120 мм,  за осень −195 мм.</m:t>
                      </m:r>
                    </m:oMath>
                  </m:oMathPara>
                </a14:m>
                <a:endParaRPr lang="ru-RU" sz="2400" dirty="0">
                  <a:solidFill>
                    <a:schemeClr val="tx1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9" name="Прямоугольник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2591" y="2132856"/>
                <a:ext cx="5104265" cy="3456384"/>
              </a:xfrm>
              <a:prstGeom prst="rect">
                <a:avLst/>
              </a:prstGeom>
              <a:blipFill rotWithShape="1">
                <a:blip r:embed="rId4"/>
                <a:stretch>
                  <a:fillRect l="-1909"/>
                </a:stretch>
              </a:blipFill>
              <a:ln w="6350"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985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2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0752D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Круговые диаграммы 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6000"/>
            <a:ext cx="9144000" cy="115214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24000"/>
            <a:ext cx="9144000" cy="86868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25" y="2160000"/>
            <a:ext cx="5238750" cy="25908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89282"/>
            <a:ext cx="361950" cy="371475"/>
          </a:xfrm>
          <a:prstGeom prst="rect">
            <a:avLst/>
          </a:prstGeom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161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0752D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Работаем с моделями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12000"/>
            <a:ext cx="8992898" cy="540000"/>
            <a:chOff x="146104" y="578919"/>
            <a:chExt cx="8992898" cy="540000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          </a:t>
              </a:r>
              <a:endParaRPr lang="ru-RU" sz="2400" dirty="0"/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70752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ТРЕНАЖЕР</a:t>
              </a:r>
              <a:endParaRPr lang="ru-RU" sz="2000" b="1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rgbClr val="70752D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283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4000"/>
            <a:ext cx="9144000" cy="200253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00" y="3429000"/>
            <a:ext cx="6572250" cy="28575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3" name="Скругленный прямоугольник 22"/>
          <p:cNvSpPr/>
          <p:nvPr/>
        </p:nvSpPr>
        <p:spPr>
          <a:xfrm>
            <a:off x="6156176" y="3552945"/>
            <a:ext cx="2664296" cy="324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66C45"/>
                </a:solidFill>
              </a:rPr>
              <a:t>представление</a:t>
            </a:r>
            <a:endParaRPr lang="ru-RU" sz="2400" dirty="0">
              <a:solidFill>
                <a:srgbClr val="066C4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60341" y="5501263"/>
            <a:ext cx="866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летом</a:t>
            </a:r>
            <a:endParaRPr lang="ru-RU" sz="2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70560" y="4149080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осенью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3102" y="3552945"/>
            <a:ext cx="899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зимой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77911" y="3748970"/>
            <a:ext cx="9685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весной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9" name="Скругленный прямоугольник 28">
            <a:hlinkClick r:id="" action="ppaction://hlinkshowjump?jump=nextslide"/>
          </p:cNvPr>
          <p:cNvSpPr/>
          <p:nvPr/>
        </p:nvSpPr>
        <p:spPr>
          <a:xfrm>
            <a:off x="6156176" y="5691320"/>
            <a:ext cx="2664296" cy="420106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66C45"/>
                </a:solidFill>
              </a:rPr>
              <a:t>с</a:t>
            </a:r>
            <a:r>
              <a:rPr lang="ru-RU" sz="2400" dirty="0" smtClean="0">
                <a:solidFill>
                  <a:srgbClr val="066C45"/>
                </a:solidFill>
              </a:rPr>
              <a:t>мотреть вопросы</a:t>
            </a:r>
            <a:endParaRPr lang="ru-RU" sz="2400" dirty="0">
              <a:solidFill>
                <a:srgbClr val="066C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87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25" y="1306713"/>
            <a:ext cx="9144000" cy="336499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32" name="Скругленный прямоугольник 31">
            <a:hlinkClick r:id="" action="ppaction://hlinkshowjump?jump=previousslide"/>
          </p:cNvPr>
          <p:cNvSpPr/>
          <p:nvPr/>
        </p:nvSpPr>
        <p:spPr>
          <a:xfrm>
            <a:off x="6253499" y="5445224"/>
            <a:ext cx="2664296" cy="324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66C45"/>
                </a:solidFill>
              </a:rPr>
              <a:t>з</a:t>
            </a:r>
            <a:r>
              <a:rPr lang="ru-RU" sz="2400" dirty="0" smtClean="0">
                <a:solidFill>
                  <a:srgbClr val="066C45"/>
                </a:solidFill>
              </a:rPr>
              <a:t>акрыть ответы</a:t>
            </a:r>
            <a:endParaRPr lang="ru-RU" sz="2400" dirty="0">
              <a:solidFill>
                <a:srgbClr val="066C45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71245" y="1511597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1600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11359" y="2589099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185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95535" y="2589099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397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019606" y="2589099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615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07903" y="2595457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403</a:t>
            </a:r>
            <a:endParaRPr lang="ru-RU" sz="2000" b="1" dirty="0">
              <a:solidFill>
                <a:srgbClr val="C00000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0752D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Работаем с моделями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12000"/>
            <a:ext cx="8992898" cy="540000"/>
            <a:chOff x="146104" y="578919"/>
            <a:chExt cx="8992898" cy="540000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          </a:t>
              </a:r>
              <a:endParaRPr lang="ru-RU" sz="2400" dirty="0"/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70752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ТРЕНАЖЕР</a:t>
              </a:r>
              <a:endParaRPr lang="ru-RU" sz="2000" b="1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rgbClr val="70752D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283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Скругленный прямоугольник 22"/>
          <p:cNvSpPr/>
          <p:nvPr/>
        </p:nvSpPr>
        <p:spPr>
          <a:xfrm>
            <a:off x="6282099" y="4833705"/>
            <a:ext cx="2664296" cy="324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66C45"/>
                </a:solidFill>
              </a:rPr>
              <a:t>п</a:t>
            </a:r>
            <a:r>
              <a:rPr lang="ru-RU" sz="2400" dirty="0" smtClean="0">
                <a:solidFill>
                  <a:srgbClr val="066C45"/>
                </a:solidFill>
              </a:rPr>
              <a:t>оказать ответы</a:t>
            </a:r>
            <a:endParaRPr lang="ru-RU" sz="2400" dirty="0">
              <a:solidFill>
                <a:srgbClr val="066C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29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4000"/>
            <a:ext cx="9144000" cy="493776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0752D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Круговые диаграммы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3102" y="612000"/>
            <a:ext cx="8992898" cy="540000"/>
            <a:chOff x="146104" y="578919"/>
            <a:chExt cx="8992898" cy="540000"/>
          </a:xfrm>
        </p:grpSpPr>
        <p:sp>
          <p:nvSpPr>
            <p:cNvPr id="16" name="TextBox 15"/>
            <p:cNvSpPr txBox="1"/>
            <p:nvPr/>
          </p:nvSpPr>
          <p:spPr>
            <a:xfrm>
              <a:off x="178553" y="614919"/>
              <a:ext cx="8960449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                                            </a:t>
              </a:r>
              <a:endParaRPr lang="ru-RU" sz="2400" dirty="0"/>
            </a:p>
          </p:txBody>
        </p:sp>
        <p:sp>
          <p:nvSpPr>
            <p:cNvPr id="17" name="Овал 16"/>
            <p:cNvSpPr>
              <a:spLocks noChangeAspect="1"/>
            </p:cNvSpPr>
            <p:nvPr/>
          </p:nvSpPr>
          <p:spPr>
            <a:xfrm>
              <a:off x="146104" y="578919"/>
              <a:ext cx="540000" cy="540000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47999" y="614919"/>
              <a:ext cx="1407927" cy="432000"/>
            </a:xfrm>
            <a:prstGeom prst="rect">
              <a:avLst/>
            </a:prstGeom>
            <a:solidFill>
              <a:srgbClr val="70752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83002" y="614919"/>
              <a:ext cx="1080341" cy="432048"/>
            </a:xfrm>
            <a:prstGeom prst="rect">
              <a:avLst/>
            </a:prstGeom>
            <a:solidFill>
              <a:srgbClr val="70752D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734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Скругленный прямоугольник 20"/>
          <p:cNvSpPr/>
          <p:nvPr/>
        </p:nvSpPr>
        <p:spPr>
          <a:xfrm>
            <a:off x="7428932" y="5664261"/>
            <a:ext cx="1584184" cy="324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66C45"/>
                </a:solidFill>
              </a:rPr>
              <a:t>ответ</a:t>
            </a:r>
            <a:endParaRPr lang="ru-RU" sz="2400" dirty="0">
              <a:solidFill>
                <a:srgbClr val="066C4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8224" y="1685999"/>
            <a:ext cx="212962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действительно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8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5363</TotalTime>
  <Words>373</Words>
  <Application>Microsoft Office PowerPoint</Application>
  <PresentationFormat>Экран (4:3)</PresentationFormat>
  <Paragraphs>115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ТАБЛИЦЫ И ДИАГРАММЫ</vt:lpstr>
      <vt:lpstr>Цель на уроке</vt:lpstr>
      <vt:lpstr>Математическая разминка</vt:lpstr>
      <vt:lpstr>Обсуждаем домашнее задание…</vt:lpstr>
      <vt:lpstr>Обсуждаем домашнее задание…</vt:lpstr>
      <vt:lpstr>Круговые диаграммы </vt:lpstr>
      <vt:lpstr>Работаем с моделями</vt:lpstr>
      <vt:lpstr>Работаем с моделями</vt:lpstr>
      <vt:lpstr>Круговые диаграммы</vt:lpstr>
      <vt:lpstr>Самостоятельная работа</vt:lpstr>
      <vt:lpstr>Вопросы и задания</vt:lpstr>
      <vt:lpstr>Подведем итоги урока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Иван Иванов</cp:lastModifiedBy>
  <cp:revision>739</cp:revision>
  <dcterms:created xsi:type="dcterms:W3CDTF">2015-06-18T09:54:57Z</dcterms:created>
  <dcterms:modified xsi:type="dcterms:W3CDTF">2019-05-04T15:16:35Z</dcterms:modified>
</cp:coreProperties>
</file>