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75" r:id="rId3"/>
    <p:sldId id="347" r:id="rId4"/>
    <p:sldId id="441" r:id="rId5"/>
    <p:sldId id="383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  <p:sldId id="454" r:id="rId16"/>
    <p:sldId id="346" r:id="rId17"/>
    <p:sldId id="451" r:id="rId18"/>
    <p:sldId id="452" r:id="rId19"/>
    <p:sldId id="453" r:id="rId20"/>
    <p:sldId id="3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99FF33"/>
    <a:srgbClr val="FFFFCC"/>
    <a:srgbClr val="FFFFFF"/>
    <a:srgbClr val="C3D3EF"/>
    <a:srgbClr val="C6E6A2"/>
    <a:srgbClr val="67427A"/>
    <a:srgbClr val="7C5092"/>
    <a:srgbClr val="FF5353"/>
    <a:srgbClr val="FF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3.JPG"/><Relationship Id="rId4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22832"/>
            <a:ext cx="3276600" cy="523875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chemeClr val="accent5">
              <a:lumMod val="60000"/>
              <a:lumOff val="4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4"/>
          <p:cNvSpPr txBox="1"/>
          <p:nvPr/>
        </p:nvSpPr>
        <p:spPr>
          <a:xfrm>
            <a:off x="165736" y="792000"/>
            <a:ext cx="897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НАХОЖДЕНИЕ ПЛОЩАДЕЙ.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</a:rPr>
              <a:t>ТРЕУГОЛЬНИКИ И ЧЕТЫРЕХУГОЛЬНИКИ</a:t>
            </a:r>
            <a:endParaRPr lang="ru-RU" sz="18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556146"/>
            <a:chOff x="146104" y="614919"/>
            <a:chExt cx="8992898" cy="556146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Найдите площади фигуры.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164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784"/>
            <a:ext cx="9144000" cy="34564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878667"/>
            <a:ext cx="1152128" cy="1428750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130053" y="5276150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ответ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728" y="3198167"/>
            <a:ext cx="11851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4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79410" y="3445255"/>
            <a:ext cx="11851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9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4128" y="3789040"/>
            <a:ext cx="11851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7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24328" y="4038486"/>
            <a:ext cx="13681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14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4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000" y="1681888"/>
            <a:ext cx="4641520" cy="464152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830997"/>
            <a:chOff x="146104" y="614919"/>
            <a:chExt cx="8992898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Разбейте прямоугольник на квадраты со стороной 1 см и найдите его площадь.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166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878667"/>
            <a:ext cx="1152128" cy="1428750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636908" y="4924825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ответ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9792" y="4878667"/>
            <a:ext cx="237626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15 см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 и 8 см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98000" y="1916832"/>
            <a:ext cx="2304000" cy="136815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636000" y="3774212"/>
            <a:ext cx="1827704" cy="936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2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25328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830997"/>
            <a:chOff x="146104" y="614919"/>
            <a:chExt cx="8992898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Найдите площади и периметры прямоугольников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168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878667"/>
            <a:ext cx="1152128" cy="1428750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636908" y="4924825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ответ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64000" y="2124000"/>
            <a:ext cx="3672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1000                     130 мм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92080" y="2585665"/>
            <a:ext cx="3672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900 мм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                136 мм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79912" y="2952000"/>
            <a:ext cx="53640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200                10000 см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            500 см          </a:t>
            </a:r>
            <a:r>
              <a:rPr lang="ru-RU" sz="2400" baseline="30000" dirty="0" smtClean="0">
                <a:solidFill>
                  <a:srgbClr val="C00000"/>
                </a:solidFill>
              </a:rPr>
              <a:t>           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79912" y="3384000"/>
            <a:ext cx="53640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1000              350000 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            2700 м          </a:t>
            </a:r>
            <a:r>
              <a:rPr lang="ru-RU" sz="2400" baseline="30000" dirty="0" smtClean="0">
                <a:solidFill>
                  <a:srgbClr val="C00000"/>
                </a:solidFill>
              </a:rPr>
              <a:t>           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2081" y="3844039"/>
            <a:ext cx="38519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2000000 м</a:t>
            </a:r>
            <a:r>
              <a:rPr lang="ru-RU" sz="2400" baseline="30000" dirty="0" smtClean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        10800 м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8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2" y="1204146"/>
            <a:ext cx="7991475" cy="47625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556146"/>
            <a:chOff x="146104" y="614919"/>
            <a:chExt cx="8992898" cy="556146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Нарисуйте следующий уголок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182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878667"/>
            <a:ext cx="1152128" cy="14287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8987" y="1340768"/>
            <a:ext cx="45090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Чему равна площадь каждого из нарисованных уголков?</a:t>
            </a:r>
          </a:p>
          <a:p>
            <a:r>
              <a:rPr lang="ru-RU" sz="2400" dirty="0" smtClean="0"/>
              <a:t>Ответ: ______________________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Какова площадь пятого уголка?</a:t>
            </a:r>
          </a:p>
          <a:p>
            <a:r>
              <a:rPr lang="ru-RU" sz="2400" dirty="0" smtClean="0"/>
              <a:t>Ответ: _____________</a:t>
            </a:r>
            <a:endParaRPr lang="ru-RU" sz="2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814314" y="4522380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ответ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05392" y="2060848"/>
            <a:ext cx="3658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1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.,  4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., 16 </a:t>
            </a:r>
            <a:r>
              <a:rPr lang="ru-RU" sz="2400" dirty="0" err="1" smtClean="0">
                <a:solidFill>
                  <a:srgbClr val="C00000"/>
                </a:solidFill>
              </a:rPr>
              <a:t>кв.кд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02534" y="3852000"/>
            <a:ext cx="3658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256 </a:t>
            </a:r>
            <a:r>
              <a:rPr lang="ru-RU" sz="2400" dirty="0" err="1" smtClean="0">
                <a:solidFill>
                  <a:srgbClr val="C00000"/>
                </a:solidFill>
              </a:rPr>
              <a:t>кв.ед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endParaRPr lang="ru-RU" sz="2400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6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Площадь прямоугольника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830997"/>
            <a:chOff x="146104" y="614919"/>
            <a:chExt cx="8992898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в) Площадь прямоугольника равна 600 м</a:t>
              </a:r>
              <a:r>
                <a:rPr lang="ru-RU" sz="2400" baseline="30000" dirty="0" smtClean="0">
                  <a:solidFill>
                    <a:prstClr val="black"/>
                  </a:solidFill>
                </a:rPr>
                <a:t>2</a:t>
              </a:r>
              <a:r>
                <a:rPr lang="ru-RU" sz="2400" dirty="0" smtClean="0">
                  <a:solidFill>
                    <a:prstClr val="black"/>
                  </a:solidFill>
                </a:rPr>
                <a:t>, а одна из его сторон равна 120 м. Чему равна другая его сторона? 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455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24" y="4040869"/>
            <a:ext cx="1018784" cy="142875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548239" y="1628800"/>
            <a:ext cx="122458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ответ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52925" y="1586872"/>
            <a:ext cx="22590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600 : 120 = 5 (м)</a:t>
            </a:r>
            <a:endParaRPr lang="ru-RU" sz="2400" baseline="300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76" y="2774044"/>
            <a:ext cx="7620000" cy="1266825"/>
          </a:xfrm>
          <a:prstGeom prst="rect">
            <a:avLst/>
          </a:prstGeom>
          <a:scene3d>
            <a:camera prst="perspectiveContrastingLeftFacing" fov="4800000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54138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5550" y="1900272"/>
            <a:ext cx="50005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Пусть сторона большого квадрата равна 1. Найдите площадь:</a:t>
            </a:r>
          </a:p>
          <a:p>
            <a:endParaRPr lang="ru-RU" sz="2400" dirty="0"/>
          </a:p>
          <a:p>
            <a:r>
              <a:rPr lang="ru-RU" sz="2400" dirty="0" smtClean="0"/>
              <a:t>а) шестого квадрата;</a:t>
            </a:r>
          </a:p>
          <a:p>
            <a:r>
              <a:rPr lang="ru-RU" sz="2400" dirty="0" smtClean="0"/>
              <a:t>б) седьмого квадрата.</a:t>
            </a:r>
          </a:p>
          <a:p>
            <a:endParaRPr lang="ru-RU" sz="2400" dirty="0"/>
          </a:p>
          <a:p>
            <a:r>
              <a:rPr lang="ru-RU" sz="2400" dirty="0" smtClean="0"/>
              <a:t>Ответ: а) _____________</a:t>
            </a:r>
          </a:p>
          <a:p>
            <a:r>
              <a:rPr lang="ru-RU" sz="2400" dirty="0" smtClean="0"/>
              <a:t>             б) _____________</a:t>
            </a:r>
            <a:endParaRPr lang="ru-RU" sz="2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 ( для продвинутых 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1200329"/>
            <a:chOff x="146104" y="614919"/>
            <a:chExt cx="8992898" cy="1200329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На рисунке изображены 4 квадрата. Рассмотрите, как они расположены друг относительно друга. Продолжите последовательность квадратов. 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181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Скругленный прямоугольник 27"/>
          <p:cNvSpPr/>
          <p:nvPr/>
        </p:nvSpPr>
        <p:spPr>
          <a:xfrm>
            <a:off x="5215061" y="6023266"/>
            <a:ext cx="1825686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0275" y="4104000"/>
            <a:ext cx="342013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4 </a:t>
            </a:r>
            <a:r>
              <a:rPr lang="ru-RU" sz="2400" dirty="0" err="1" smtClean="0">
                <a:solidFill>
                  <a:schemeClr val="tx2"/>
                </a:solidFill>
              </a:rPr>
              <a:t>кв.ед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8 </a:t>
            </a:r>
            <a:r>
              <a:rPr lang="ru-RU" sz="2400" dirty="0" err="1" smtClean="0">
                <a:solidFill>
                  <a:schemeClr val="tx2"/>
                </a:solidFill>
              </a:rPr>
              <a:t>кв.ед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471" y="1933422"/>
            <a:ext cx="38481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7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2057400"/>
            <a:ext cx="3333750" cy="274320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Нахождение площади.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51520" y="602414"/>
            <a:ext cx="5614225" cy="667735"/>
            <a:chOff x="251520" y="602414"/>
            <a:chExt cx="5614225" cy="667735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224000" y="648000"/>
              <a:ext cx="138647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Стр. 129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48000"/>
              <a:ext cx="864096" cy="62214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1" name="Прямоугольник 20"/>
            <p:cNvSpPr/>
            <p:nvPr/>
          </p:nvSpPr>
          <p:spPr>
            <a:xfrm>
              <a:off x="2566187" y="602414"/>
              <a:ext cx="329955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Работа с учебником</a:t>
              </a:r>
              <a:endParaRPr lang="ru-RU" sz="28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157192"/>
            <a:ext cx="2676525" cy="666750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1433215" y="0"/>
            <a:ext cx="6277570" cy="6858000"/>
            <a:chOff x="1433215" y="0"/>
            <a:chExt cx="6277570" cy="6858000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215" y="0"/>
              <a:ext cx="6277570" cy="685800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5" name="Picture 2" descr="E:\Школа1\Галя\00_матем_сфера_5\000_5матем_сферы_уроки\вставки\clos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4246" y="1124744"/>
              <a:ext cx="3683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8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Площадь и периметр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1200329"/>
            <a:chOff x="146104" y="614919"/>
            <a:chExt cx="8992898" cy="1200329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а) Периметр прямоугольника равен 30 см, одна из его сторон в 4 раза больше другой. Найдите площадь этого прямоугольника.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/>
                  </a:solidFill>
                </a:rPr>
                <a:t>№ 461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24" y="4040869"/>
            <a:ext cx="1018784" cy="142875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127238" y="1958760"/>
            <a:ext cx="1825686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95736" y="1919635"/>
            <a:ext cx="684026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1) (1 + 4) ∙ 2 = 10 (частей);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2) 30 : 10 = 3 (см) – составляет одна часть;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3) 3 ∙ 4 = 12 (см) – составляют 4 части;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4) 3 ∙ 12 = 36 (см</a:t>
            </a:r>
            <a:r>
              <a:rPr lang="ru-RU" sz="2400" baseline="30000" dirty="0" smtClean="0">
                <a:solidFill>
                  <a:schemeClr val="tx2"/>
                </a:solidFill>
              </a:rPr>
              <a:t>2</a:t>
            </a:r>
            <a:r>
              <a:rPr lang="ru-RU" sz="2400" dirty="0" smtClean="0">
                <a:solidFill>
                  <a:schemeClr val="tx2"/>
                </a:solidFill>
              </a:rPr>
              <a:t>) – площадь прямоугольника.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329388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Площадь и периметр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1200329"/>
            <a:chOff x="146104" y="614919"/>
            <a:chExt cx="8992898" cy="1200329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б) Периметр прямоугольника равен 28 см, одна из его сторон на 2 см больше другой. Найдите площадь этого прямоугольника.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/>
                  </a:solidFill>
                </a:rPr>
                <a:t>№ 461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24" y="4040869"/>
            <a:ext cx="1018784" cy="142875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127238" y="1958760"/>
            <a:ext cx="1825686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95736" y="1919635"/>
            <a:ext cx="684026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1) 28 : 2 = 14 (см) – полуметр ;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2) (14 – 2) = 6 (см) – стороны после уравнивания;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3) 6 + 2 = 8 (см) – большая сторона;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4) 6 ∙ 8 = 48 (см</a:t>
            </a:r>
            <a:r>
              <a:rPr lang="ru-RU" sz="2400" baseline="30000" dirty="0" smtClean="0">
                <a:solidFill>
                  <a:schemeClr val="tx2"/>
                </a:solidFill>
              </a:rPr>
              <a:t>2</a:t>
            </a:r>
            <a:r>
              <a:rPr lang="ru-RU" sz="2400" dirty="0" smtClean="0">
                <a:solidFill>
                  <a:schemeClr val="tx2"/>
                </a:solidFill>
              </a:rPr>
              <a:t>) – площадь прямоугольника.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241664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Задача-исследование для продвинутых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1200329"/>
            <a:chOff x="146104" y="614919"/>
            <a:chExt cx="8992898" cy="1200329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1</a:t>
              </a:r>
              <a:r>
                <a:rPr lang="ru-RU" sz="2400" dirty="0">
                  <a:solidFill>
                    <a:prstClr val="black"/>
                  </a:solidFill>
                </a:rPr>
                <a:t>) Площадь прямоугольника равна </a:t>
              </a:r>
              <a:r>
                <a:rPr lang="ru-RU" sz="2400" dirty="0" smtClean="0">
                  <a:solidFill>
                    <a:prstClr val="black"/>
                  </a:solidFill>
                </a:rPr>
                <a:t>36 см</a:t>
              </a:r>
              <a:r>
                <a:rPr lang="ru-RU" sz="2400" baseline="30000" dirty="0" smtClean="0">
                  <a:solidFill>
                    <a:prstClr val="black"/>
                  </a:solidFill>
                </a:rPr>
                <a:t>2</a:t>
              </a:r>
              <a:r>
                <a:rPr lang="ru-RU" sz="2400" dirty="0" smtClean="0">
                  <a:solidFill>
                    <a:prstClr val="black"/>
                  </a:solidFill>
                </a:rPr>
                <a:t>. Какими могут быть длины его сторон, если они выражены в сантиметрах? Рассмотрите все возможные варианты. 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/>
                  </a:solidFill>
                </a:rPr>
                <a:t>№ 462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8" name="Скругленный прямоугольник 27"/>
          <p:cNvSpPr/>
          <p:nvPr/>
        </p:nvSpPr>
        <p:spPr>
          <a:xfrm>
            <a:off x="128398" y="1955957"/>
            <a:ext cx="1825686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96896" y="1916832"/>
            <a:ext cx="342013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lain" startAt="36"/>
            </a:pPr>
            <a:r>
              <a:rPr lang="ru-RU" sz="2400" dirty="0" smtClean="0">
                <a:solidFill>
                  <a:schemeClr val="tx2"/>
                </a:solidFill>
              </a:rPr>
              <a:t>18    12     9     6</a:t>
            </a:r>
            <a:endParaRPr lang="ru-RU" sz="2400" dirty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1      2       3      4     6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37117" y="2996952"/>
            <a:ext cx="8992898" cy="1200329"/>
            <a:chOff x="146104" y="614919"/>
            <a:chExt cx="8992898" cy="1200329"/>
          </a:xfrm>
        </p:grpSpPr>
        <p:sp>
          <p:nvSpPr>
            <p:cNvPr id="21" name="TextBox 20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2) Для каждого варианта длин сторон вычислите периметр прямоугольника. Какой из этих прямоугольников имеет наименьший периметр?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/>
                  </a:solidFill>
                </a:rPr>
                <a:t>№ 462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122413" y="4304909"/>
            <a:ext cx="1825686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0911" y="4265784"/>
            <a:ext cx="683910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(36 + 1) ∙ 2 = 74 (см);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(18 </a:t>
            </a:r>
            <a:r>
              <a:rPr lang="ru-RU" sz="2400" dirty="0">
                <a:solidFill>
                  <a:schemeClr val="tx2"/>
                </a:solidFill>
              </a:rPr>
              <a:t>+ </a:t>
            </a:r>
            <a:r>
              <a:rPr lang="ru-RU" sz="2400" dirty="0" smtClean="0">
                <a:solidFill>
                  <a:schemeClr val="tx2"/>
                </a:solidFill>
              </a:rPr>
              <a:t>2) </a:t>
            </a:r>
            <a:r>
              <a:rPr lang="ru-RU" sz="2400" dirty="0">
                <a:solidFill>
                  <a:schemeClr val="tx2"/>
                </a:solidFill>
              </a:rPr>
              <a:t>∙ 2 = </a:t>
            </a:r>
            <a:r>
              <a:rPr lang="ru-RU" sz="2400" dirty="0" smtClean="0">
                <a:solidFill>
                  <a:schemeClr val="tx2"/>
                </a:solidFill>
              </a:rPr>
              <a:t>40 </a:t>
            </a:r>
            <a:r>
              <a:rPr lang="ru-RU" sz="2400" dirty="0">
                <a:solidFill>
                  <a:schemeClr val="tx2"/>
                </a:solidFill>
              </a:rPr>
              <a:t>(см</a:t>
            </a:r>
            <a:r>
              <a:rPr lang="ru-RU" sz="2400" dirty="0" smtClean="0">
                <a:solidFill>
                  <a:schemeClr val="tx2"/>
                </a:solidFill>
              </a:rPr>
              <a:t>);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(12 </a:t>
            </a:r>
            <a:r>
              <a:rPr lang="ru-RU" sz="2400" dirty="0">
                <a:solidFill>
                  <a:schemeClr val="tx2"/>
                </a:solidFill>
              </a:rPr>
              <a:t>+ </a:t>
            </a:r>
            <a:r>
              <a:rPr lang="ru-RU" sz="2400" dirty="0" smtClean="0">
                <a:solidFill>
                  <a:schemeClr val="tx2"/>
                </a:solidFill>
              </a:rPr>
              <a:t>3) </a:t>
            </a:r>
            <a:r>
              <a:rPr lang="ru-RU" sz="2400" dirty="0">
                <a:solidFill>
                  <a:schemeClr val="tx2"/>
                </a:solidFill>
              </a:rPr>
              <a:t>∙ 2 = </a:t>
            </a:r>
            <a:r>
              <a:rPr lang="ru-RU" sz="2400" dirty="0" smtClean="0">
                <a:solidFill>
                  <a:schemeClr val="tx2"/>
                </a:solidFill>
              </a:rPr>
              <a:t>30 </a:t>
            </a:r>
            <a:r>
              <a:rPr lang="ru-RU" sz="2400" dirty="0">
                <a:solidFill>
                  <a:schemeClr val="tx2"/>
                </a:solidFill>
              </a:rPr>
              <a:t>(см);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(9 </a:t>
            </a:r>
            <a:r>
              <a:rPr lang="ru-RU" sz="2400" dirty="0">
                <a:solidFill>
                  <a:schemeClr val="tx2"/>
                </a:solidFill>
              </a:rPr>
              <a:t>+ </a:t>
            </a:r>
            <a:r>
              <a:rPr lang="ru-RU" sz="2400" dirty="0" smtClean="0">
                <a:solidFill>
                  <a:schemeClr val="tx2"/>
                </a:solidFill>
              </a:rPr>
              <a:t>4) </a:t>
            </a:r>
            <a:r>
              <a:rPr lang="ru-RU" sz="2400" dirty="0">
                <a:solidFill>
                  <a:schemeClr val="tx2"/>
                </a:solidFill>
              </a:rPr>
              <a:t>∙ 2 = </a:t>
            </a:r>
            <a:r>
              <a:rPr lang="ru-RU" sz="2400" dirty="0" smtClean="0">
                <a:solidFill>
                  <a:schemeClr val="tx2"/>
                </a:solidFill>
              </a:rPr>
              <a:t>26 </a:t>
            </a:r>
            <a:r>
              <a:rPr lang="ru-RU" sz="2400" dirty="0">
                <a:solidFill>
                  <a:schemeClr val="tx2"/>
                </a:solidFill>
              </a:rPr>
              <a:t>(см);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(6 </a:t>
            </a:r>
            <a:r>
              <a:rPr lang="ru-RU" sz="2400" dirty="0">
                <a:solidFill>
                  <a:schemeClr val="tx2"/>
                </a:solidFill>
              </a:rPr>
              <a:t>+ </a:t>
            </a:r>
            <a:r>
              <a:rPr lang="ru-RU" sz="2400" dirty="0" smtClean="0">
                <a:solidFill>
                  <a:schemeClr val="tx2"/>
                </a:solidFill>
              </a:rPr>
              <a:t>6) </a:t>
            </a:r>
            <a:r>
              <a:rPr lang="ru-RU" sz="2400" dirty="0">
                <a:solidFill>
                  <a:schemeClr val="tx2"/>
                </a:solidFill>
              </a:rPr>
              <a:t>∙ 2 = </a:t>
            </a:r>
            <a:r>
              <a:rPr lang="ru-RU" sz="2400" dirty="0" smtClean="0">
                <a:solidFill>
                  <a:schemeClr val="tx2"/>
                </a:solidFill>
              </a:rPr>
              <a:t>24 </a:t>
            </a:r>
            <a:r>
              <a:rPr lang="ru-RU" sz="2400" dirty="0">
                <a:solidFill>
                  <a:schemeClr val="tx2"/>
                </a:solidFill>
              </a:rPr>
              <a:t>(см</a:t>
            </a:r>
            <a:r>
              <a:rPr lang="ru-RU" sz="2400" dirty="0" smtClean="0">
                <a:solidFill>
                  <a:schemeClr val="tx2"/>
                </a:solidFill>
              </a:rPr>
              <a:t>) – наименьший периметр;</a:t>
            </a:r>
            <a:endParaRPr lang="ru-RU" sz="2400" dirty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97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2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4788024" y="2031959"/>
            <a:ext cx="4176464" cy="143130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371" y="908720"/>
            <a:ext cx="5112568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reflection blurRad="6350" stA="50000" endA="300" endPos="55500" dist="50800" dir="5400000" sy="-100000" algn="bl" rotWithShape="0"/>
          </a:effectLst>
          <a:scene3d>
            <a:camera prst="perspectiveContrastingRightFacing">
              <a:rot lat="577259" lon="19571133" rev="319057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 как найти площадь фигуры, которую нельзя разбить на прямоугольники, например цирковой арены?</a:t>
            </a:r>
            <a:endParaRPr lang="ru-RU" sz="32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AFFF9"/>
              </a:clrFrom>
              <a:clrTo>
                <a:srgbClr val="FA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64704"/>
            <a:ext cx="2381250" cy="22669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37" y="3619318"/>
            <a:ext cx="5391150" cy="11811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37" y="4869160"/>
            <a:ext cx="3200400" cy="11811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6876256" y="5672450"/>
            <a:ext cx="1798439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подсказка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67294" y="4869160"/>
            <a:ext cx="190348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нахождение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827798" y="5588595"/>
            <a:ext cx="190348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площадь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898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На дачном участке…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94982" y="4996457"/>
            <a:ext cx="8784976" cy="830997"/>
            <a:chOff x="179512" y="4406340"/>
            <a:chExt cx="8784976" cy="83099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79512" y="4406340"/>
              <a:ext cx="878497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5">
                      <a:lumMod val="75000"/>
                    </a:schemeClr>
                  </a:solidFill>
                </a:rPr>
                <a:t>Домашнее </a:t>
              </a:r>
              <a:r>
                <a:rPr lang="ru-RU" sz="2400" b="1" dirty="0" smtClean="0">
                  <a:solidFill>
                    <a:schemeClr val="accent5">
                      <a:lumMod val="75000"/>
                    </a:schemeClr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</a:t>
              </a:r>
              <a:r>
                <a:rPr lang="ru-RU" sz="2400" dirty="0"/>
                <a:t>:</a:t>
              </a:r>
              <a:r>
                <a:rPr lang="ru-RU" sz="2400" dirty="0" smtClean="0"/>
                <a:t> стр. 129 – читать; № 459, 460; Т: № 180.</a:t>
              </a:r>
              <a:endParaRPr lang="ru-RU" sz="2400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60" y="4520207"/>
            <a:ext cx="2190750" cy="952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5696" y="980728"/>
            <a:ext cx="4437366" cy="3539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Слово «ар» сейчас практически не используется: вместо «ар» говорят «сотка».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Сколько соток на вашем дачном участке? Попробуйте объяснить значение этого слова.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360" y="1006237"/>
            <a:ext cx="3810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3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Математический калейдоскоп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000" y="692696"/>
            <a:ext cx="8869756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dirty="0" smtClean="0"/>
              <a:t>Два туриста вышли навстречу друг другу из разных пунктов и через 2 часа встретились. Расстояние между пунктами 24 км. </a:t>
            </a:r>
            <a:r>
              <a:rPr lang="ru-RU" sz="2400" dirty="0"/>
              <a:t> </a:t>
            </a:r>
            <a:r>
              <a:rPr lang="ru-RU" sz="2400" dirty="0" smtClean="0"/>
              <a:t>Скорость одного туриста 7 км/ч. Определите скорость другого туриста.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180000" y="2340000"/>
            <a:ext cx="886975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Найдите площадь прямоугольника со сторонами 12 м и 15 м.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180000" y="2880000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Как изменится площадь прямоугольника , если его стороны уменьшить в 2 раза?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279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Математический калейдоскоп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000" y="1584000"/>
            <a:ext cx="8869756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5"/>
            </a:pPr>
            <a:r>
              <a:rPr lang="ru-RU" sz="2400" dirty="0" smtClean="0"/>
              <a:t>Длина стороны квадрата выражается натуральным числом. Может ли площадь квадрата выражаться числом, оканчивающимся цифрой 4? Цифрой 1? Цифрой 2?</a:t>
            </a:r>
          </a:p>
          <a:p>
            <a:r>
              <a:rPr lang="ru-RU" sz="2400" dirty="0" smtClean="0"/>
              <a:t>       Какой последней цифрой может оканчиваться число,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выражающее площадь таких квадратов?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0000" y="648000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 Площадь прямоугольника 56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. Одна из сторон – 8 м. Чему равны остальные стороны?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111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1200329"/>
            <a:chOff x="146104" y="614919"/>
            <a:chExt cx="8992898" cy="1200329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 Пусть клетка изображает участок площадью 50 м</a:t>
              </a:r>
              <a:r>
                <a:rPr lang="ru-RU" sz="2400" baseline="30000" dirty="0" smtClean="0">
                  <a:solidFill>
                    <a:prstClr val="black"/>
                  </a:solidFill>
                </a:rPr>
                <a:t>2</a:t>
              </a:r>
              <a:r>
                <a:rPr lang="ru-RU" sz="2400" dirty="0" smtClean="0">
                  <a:solidFill>
                    <a:prstClr val="black"/>
                  </a:solidFill>
                </a:rPr>
                <a:t>. Изобразите прямоугольный участок </a:t>
              </a:r>
            </a:p>
            <a:p>
              <a:r>
                <a:rPr lang="ru-RU" sz="2400" dirty="0" smtClean="0">
                  <a:solidFill>
                    <a:prstClr val="black"/>
                  </a:solidFill>
                </a:rPr>
                <a:t>площадью 9 а.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5">
                      <a:lumMod val="75000"/>
                    </a:schemeClr>
                  </a:solidFill>
                </a:rPr>
                <a:t>№ 450</a:t>
              </a:r>
              <a:endParaRPr lang="ru-RU" sz="20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36296" y="4653136"/>
            <a:ext cx="1152128" cy="14287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8" y="2996952"/>
            <a:ext cx="3162300" cy="190500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94522" y="1945584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85415" y="1885213"/>
            <a:ext cx="47407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 а = 900 м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;  900 : 50 = 18 (клеток)</a:t>
            </a:r>
            <a:endParaRPr lang="ru-RU" sz="2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5551" y="2475794"/>
            <a:ext cx="1904449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построение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85" y="2614612"/>
            <a:ext cx="333375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830997"/>
            <a:chOff x="146104" y="614919"/>
            <a:chExt cx="8992898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 Чему равна площадь прямоугольника со сторонами, равными 1 м и 40 см? Выберите верный ответ.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454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83102" y="1925890"/>
            <a:ext cx="1369822" cy="4753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40 м</a:t>
            </a:r>
            <a:r>
              <a:rPr lang="ru-RU" sz="2400" baseline="30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</a:t>
            </a:r>
            <a:endParaRPr lang="ru-RU" sz="2400" baseline="300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83102" y="2568704"/>
            <a:ext cx="1369822" cy="4753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280 см</a:t>
            </a:r>
            <a:r>
              <a:rPr lang="ru-RU" sz="2400" baseline="30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</a:t>
            </a:r>
            <a:endParaRPr lang="ru-RU" sz="2400" baseline="300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83102" y="3212976"/>
            <a:ext cx="1369822" cy="4753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400 см</a:t>
            </a:r>
            <a:r>
              <a:rPr lang="ru-RU" sz="2400" baseline="30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</a:t>
            </a:r>
            <a:endParaRPr lang="ru-RU" sz="2400" baseline="300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77360" y="3861048"/>
            <a:ext cx="1402640" cy="4753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4000 см</a:t>
            </a:r>
            <a:r>
              <a:rPr lang="ru-RU" sz="2400" baseline="30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</a:t>
            </a:r>
            <a:endParaRPr lang="ru-RU" sz="2400" baseline="300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2987824" y="1925890"/>
            <a:ext cx="4536504" cy="2410462"/>
            <a:chOff x="2987824" y="1925890"/>
            <a:chExt cx="4536504" cy="241046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987824" y="1925890"/>
              <a:ext cx="4536504" cy="241046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940152" y="2163542"/>
              <a:ext cx="1152128" cy="142875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779912" y="3272781"/>
              <a:ext cx="245932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dirty="0" smtClean="0"/>
                <a:t>4000 см</a:t>
              </a:r>
              <a:r>
                <a:rPr lang="ru-RU" sz="4800" baseline="30000" dirty="0" smtClean="0"/>
                <a:t>2</a:t>
              </a:r>
              <a:endParaRPr lang="ru-RU" sz="48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4379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830997"/>
            <a:chOff x="146104" y="614919"/>
            <a:chExt cx="8992898" cy="830997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 б) Площадь прямоугольника равна 600 м</a:t>
              </a:r>
              <a:r>
                <a:rPr lang="ru-RU" sz="2400" baseline="30000" dirty="0" smtClean="0">
                  <a:solidFill>
                    <a:prstClr val="black"/>
                  </a:solidFill>
                </a:rPr>
                <a:t>20</a:t>
              </a:r>
              <a:r>
                <a:rPr lang="ru-RU" sz="2400" dirty="0" smtClean="0">
                  <a:solidFill>
                    <a:prstClr val="black"/>
                  </a:solidFill>
                </a:rPr>
                <a:t>, а одна из сторон равна 60 м. Чему равна другая его сторона?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455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36296" y="4581128"/>
            <a:ext cx="1152128" cy="1428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814" y="1620020"/>
            <a:ext cx="3810000" cy="2847975"/>
          </a:xfrm>
          <a:prstGeom prst="rect">
            <a:avLst/>
          </a:prstGeom>
        </p:spPr>
      </p:pic>
      <p:sp>
        <p:nvSpPr>
          <p:cNvPr id="30" name="Скругленный прямоугольник 29"/>
          <p:cNvSpPr/>
          <p:nvPr/>
        </p:nvSpPr>
        <p:spPr>
          <a:xfrm>
            <a:off x="3040059" y="3284984"/>
            <a:ext cx="1885478" cy="37781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0059" y="3859780"/>
            <a:ext cx="237036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600 : 60 = 10 (м)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497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87376" y="3333353"/>
            <a:ext cx="7620000" cy="2495550"/>
            <a:chOff x="762000" y="2181225"/>
            <a:chExt cx="7620000" cy="2495550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2181225"/>
              <a:ext cx="7620000" cy="249555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6" name="Picture 2" descr="E:\Школа1\Галя\00_матем_сфера_5\000_5матем_сферы_уроки\вставки\clos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2833616"/>
              <a:ext cx="3683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556146"/>
            <a:chOff x="146104" y="614919"/>
            <a:chExt cx="8992898" cy="556146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 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158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579466"/>
            <a:ext cx="1152128" cy="1428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" y="1297931"/>
            <a:ext cx="9144000" cy="196734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73529" y="5845752"/>
            <a:ext cx="7469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______________                        Ответ: ___________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7033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5">
                <a:lumMod val="75000"/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48000"/>
            <a:ext cx="8992898" cy="556146"/>
            <a:chOff x="146104" y="614919"/>
            <a:chExt cx="8992898" cy="556146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                                            Найдите площадь фигуры.</a:t>
              </a:r>
              <a:endParaRPr lang="ru-RU" sz="2400" dirty="0">
                <a:solidFill>
                  <a:prstClr val="black"/>
                </a:solidFill>
              </a:endParaRPr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ТРЕНАЖЕР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158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6065" y="4579466"/>
            <a:ext cx="1152128" cy="14287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3529" y="5845752"/>
            <a:ext cx="307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_____________</a:t>
            </a:r>
            <a:endParaRPr lang="ru-RU" sz="24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79" y="1340768"/>
            <a:ext cx="5686425" cy="3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1" name="Сердце 20"/>
          <p:cNvSpPr/>
          <p:nvPr/>
        </p:nvSpPr>
        <p:spPr>
          <a:xfrm>
            <a:off x="2915816" y="1700808"/>
            <a:ext cx="3672408" cy="2628000"/>
          </a:xfrm>
          <a:prstGeom prst="heart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3102" y="192115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см</a:t>
            </a:r>
            <a:r>
              <a:rPr lang="ru-RU" sz="2400" baseline="30000" dirty="0" smtClean="0"/>
              <a:t>2</a:t>
            </a:r>
            <a:endParaRPr lang="ru-RU" sz="2400" baseline="30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>
            <a:off x="1164617" y="1692000"/>
            <a:ext cx="788307" cy="451180"/>
          </a:xfrm>
          <a:prstGeom prst="line">
            <a:avLst/>
          </a:prstGeom>
          <a:ln w="25400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12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5616</TotalTime>
  <Words>783</Words>
  <Application>Microsoft Office PowerPoint</Application>
  <PresentationFormat>Экран (4:3)</PresentationFormat>
  <Paragraphs>146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ТРЕУГОЛЬНИКИ И ЧЕТЫРЕХУГОЛЬНИКИ</vt:lpstr>
      <vt:lpstr>Цель урока</vt:lpstr>
      <vt:lpstr>Математический калейдоскоп</vt:lpstr>
      <vt:lpstr>Математический калейдоскоп</vt:lpstr>
      <vt:lpstr>Обсуждаем домашнее задание </vt:lpstr>
      <vt:lpstr>Обсуждаем домашнее задание </vt:lpstr>
      <vt:lpstr>Обсуждаем домашнее задание </vt:lpstr>
      <vt:lpstr>Работаем с моделями</vt:lpstr>
      <vt:lpstr>Работаем с моделями</vt:lpstr>
      <vt:lpstr>Работаем с моделями</vt:lpstr>
      <vt:lpstr>Работаем с моделями</vt:lpstr>
      <vt:lpstr>Работаем с моделями</vt:lpstr>
      <vt:lpstr>Работаем с моделями</vt:lpstr>
      <vt:lpstr>Площадь прямоугольника</vt:lpstr>
      <vt:lpstr>Анализируем и рассуждаем ( для продвинутых )</vt:lpstr>
      <vt:lpstr>Нахождение площади.</vt:lpstr>
      <vt:lpstr>Площадь и периметр</vt:lpstr>
      <vt:lpstr>Площадь и периметр</vt:lpstr>
      <vt:lpstr>Задача-исследование для продвинутых</vt:lpstr>
      <vt:lpstr>На дачном участке…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Иван Иванов</cp:lastModifiedBy>
  <cp:revision>742</cp:revision>
  <dcterms:created xsi:type="dcterms:W3CDTF">2015-06-18T09:54:57Z</dcterms:created>
  <dcterms:modified xsi:type="dcterms:W3CDTF">2019-05-04T15:17:28Z</dcterms:modified>
</cp:coreProperties>
</file>