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375" r:id="rId3"/>
    <p:sldId id="367" r:id="rId4"/>
    <p:sldId id="412" r:id="rId5"/>
    <p:sldId id="399" r:id="rId6"/>
    <p:sldId id="400" r:id="rId7"/>
    <p:sldId id="413" r:id="rId8"/>
    <p:sldId id="346" r:id="rId9"/>
    <p:sldId id="411" r:id="rId10"/>
    <p:sldId id="406" r:id="rId11"/>
    <p:sldId id="407" r:id="rId12"/>
    <p:sldId id="414" r:id="rId13"/>
    <p:sldId id="415" r:id="rId14"/>
    <p:sldId id="416" r:id="rId15"/>
    <p:sldId id="409" r:id="rId16"/>
    <p:sldId id="417" r:id="rId17"/>
    <p:sldId id="36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19C"/>
    <a:srgbClr val="11FFF9"/>
    <a:srgbClr val="5FC973"/>
    <a:srgbClr val="267034"/>
    <a:srgbClr val="62CA76"/>
    <a:srgbClr val="DFF4E3"/>
    <a:srgbClr val="99FF66"/>
    <a:srgbClr val="FFFFFF"/>
    <a:srgbClr val="C3D3EF"/>
    <a:srgbClr val="C6E6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64" autoAdjust="0"/>
    <p:restoredTop sz="94660"/>
  </p:normalViewPr>
  <p:slideViewPr>
    <p:cSldViewPr>
      <p:cViewPr>
        <p:scale>
          <a:sx n="70" d="100"/>
          <a:sy n="70" d="100"/>
        </p:scale>
        <p:origin x="-13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0" y="1484784"/>
            <a:ext cx="9144000" cy="1470025"/>
          </a:xfrm>
        </p:spPr>
        <p:txBody>
          <a:bodyPr/>
          <a:lstStyle>
            <a:lvl1pPr>
              <a:defRPr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278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247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FF4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2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700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gif"/><Relationship Id="rId4" Type="http://schemas.openxmlformats.org/officeDocument/2006/relationships/image" Target="../media/image1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gif"/><Relationship Id="rId4" Type="http://schemas.openxmlformats.org/officeDocument/2006/relationships/image" Target="../media/image18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gif"/><Relationship Id="rId4" Type="http://schemas.openxmlformats.org/officeDocument/2006/relationships/hyperlink" Target="134-135-05-01-ani/animationPlayerSE2.swf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3734" y="540750"/>
            <a:ext cx="3070654" cy="5768570"/>
          </a:xfrm>
          <a:prstGeom prst="rect">
            <a:avLst/>
          </a:prstGeom>
        </p:spPr>
      </p:pic>
      <p:sp>
        <p:nvSpPr>
          <p:cNvPr id="6" name="Прямоугольник 5"/>
          <p:cNvSpPr/>
          <p:nvPr userDrawn="1"/>
        </p:nvSpPr>
        <p:spPr>
          <a:xfrm>
            <a:off x="0" y="720000"/>
            <a:ext cx="9144000" cy="1656184"/>
          </a:xfrm>
          <a:prstGeom prst="rect">
            <a:avLst/>
          </a:prstGeom>
          <a:solidFill>
            <a:srgbClr val="267034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4"/>
          <p:cNvSpPr txBox="1"/>
          <p:nvPr/>
        </p:nvSpPr>
        <p:spPr>
          <a:xfrm>
            <a:off x="165736" y="792000"/>
            <a:ext cx="8978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rgbClr val="00A19C"/>
                </a:solidFill>
                <a:latin typeface="Arial Black" pitchFamily="34" charset="0"/>
              </a:rPr>
              <a:t>ПРАВИЛЬНЫЕ И НЕПРАВИЛЬНЫЕ ДРОБИ.</a:t>
            </a:r>
            <a:endParaRPr lang="ru-RU" sz="2400" dirty="0">
              <a:solidFill>
                <a:srgbClr val="00A19C"/>
              </a:solidFill>
              <a:latin typeface="Arial Black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>
            <a:off x="0" y="720000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43240"/>
            <a:ext cx="9144000" cy="54876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n>
                  <a:solidFill>
                    <a:srgbClr val="00A19C"/>
                  </a:solidFill>
                </a:ln>
                <a:solidFill>
                  <a:schemeClr val="bg1"/>
                </a:solidFill>
                <a:effectLst/>
              </a:rPr>
              <a:t>ДРОБИ</a:t>
            </a:r>
            <a:endParaRPr lang="ru-RU" sz="1800" dirty="0">
              <a:ln>
                <a:solidFill>
                  <a:srgbClr val="00A19C"/>
                </a:solidFill>
              </a:ln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1895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00A19C">
                <a:alpha val="9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Работаем с текстом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43102" y="612000"/>
            <a:ext cx="8992898" cy="540000"/>
            <a:chOff x="146104" y="578919"/>
            <a:chExt cx="8992898" cy="540000"/>
          </a:xfrm>
        </p:grpSpPr>
        <p:sp>
          <p:nvSpPr>
            <p:cNvPr id="23" name="TextBox 22"/>
            <p:cNvSpPr txBox="1"/>
            <p:nvPr/>
          </p:nvSpPr>
          <p:spPr>
            <a:xfrm>
              <a:off x="178553" y="614919"/>
              <a:ext cx="8960449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                                                Заполните пропуски в тексте.</a:t>
              </a:r>
              <a:endParaRPr lang="ru-RU" sz="2400" dirty="0"/>
            </a:p>
          </p:txBody>
        </p:sp>
        <p:sp>
          <p:nvSpPr>
            <p:cNvPr id="24" name="Овал 23"/>
            <p:cNvSpPr>
              <a:spLocks noChangeAspect="1"/>
            </p:cNvSpPr>
            <p:nvPr/>
          </p:nvSpPr>
          <p:spPr>
            <a:xfrm>
              <a:off x="146104" y="578919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rgbClr val="00A19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ТРЕНАЖЕР</a:t>
              </a:r>
              <a:endParaRPr lang="ru-RU" sz="2000" b="1" dirty="0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rgbClr val="00A19C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188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25" y="1412776"/>
            <a:ext cx="9144000" cy="318211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75551" y="1772816"/>
            <a:ext cx="17636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правильной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5551" y="2852936"/>
            <a:ext cx="2082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неправильной</a:t>
            </a:r>
          </a:p>
        </p:txBody>
      </p:sp>
      <p:grpSp>
        <p:nvGrpSpPr>
          <p:cNvPr id="15" name="Группа 14"/>
          <p:cNvGrpSpPr/>
          <p:nvPr/>
        </p:nvGrpSpPr>
        <p:grpSpPr>
          <a:xfrm>
            <a:off x="5868144" y="3096000"/>
            <a:ext cx="1679404" cy="797614"/>
            <a:chOff x="1465102" y="4896000"/>
            <a:chExt cx="1679404" cy="797614"/>
          </a:xfrm>
        </p:grpSpPr>
        <p:grpSp>
          <p:nvGrpSpPr>
            <p:cNvPr id="34" name="Группа 33"/>
            <p:cNvGrpSpPr/>
            <p:nvPr/>
          </p:nvGrpSpPr>
          <p:grpSpPr>
            <a:xfrm>
              <a:off x="1465102" y="4896000"/>
              <a:ext cx="514898" cy="797614"/>
              <a:chOff x="1926020" y="2352386"/>
              <a:chExt cx="514898" cy="797614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1926020" y="2352386"/>
                <a:ext cx="47616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1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1936918" y="2682000"/>
                <a:ext cx="504000" cy="46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3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41" name="Рисунок 40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16000" y="2772000"/>
                <a:ext cx="288000" cy="18000"/>
              </a:xfrm>
              <a:prstGeom prst="rect">
                <a:avLst/>
              </a:prstGeom>
            </p:spPr>
          </p:pic>
        </p:grpSp>
        <p:grpSp>
          <p:nvGrpSpPr>
            <p:cNvPr id="42" name="Группа 41"/>
            <p:cNvGrpSpPr/>
            <p:nvPr/>
          </p:nvGrpSpPr>
          <p:grpSpPr>
            <a:xfrm>
              <a:off x="1980000" y="4896000"/>
              <a:ext cx="514898" cy="797614"/>
              <a:chOff x="1926020" y="2352386"/>
              <a:chExt cx="514898" cy="797614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1926020" y="2352386"/>
                <a:ext cx="47616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7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1936918" y="2682000"/>
                <a:ext cx="504000" cy="46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8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45" name="Рисунок 44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16000" y="2772000"/>
                <a:ext cx="288000" cy="18000"/>
              </a:xfrm>
              <a:prstGeom prst="rect">
                <a:avLst/>
              </a:prstGeom>
            </p:spPr>
          </p:pic>
        </p:grpSp>
        <p:grpSp>
          <p:nvGrpSpPr>
            <p:cNvPr id="46" name="Группа 45"/>
            <p:cNvGrpSpPr/>
            <p:nvPr/>
          </p:nvGrpSpPr>
          <p:grpSpPr>
            <a:xfrm>
              <a:off x="2506368" y="4896000"/>
              <a:ext cx="514898" cy="797614"/>
              <a:chOff x="1926020" y="2352386"/>
              <a:chExt cx="514898" cy="797614"/>
            </a:xfrm>
          </p:grpSpPr>
          <p:sp>
            <p:nvSpPr>
              <p:cNvPr id="47" name="TextBox 46"/>
              <p:cNvSpPr txBox="1"/>
              <p:nvPr/>
            </p:nvSpPr>
            <p:spPr>
              <a:xfrm>
                <a:off x="1926020" y="2352386"/>
                <a:ext cx="47616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2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1936918" y="2682000"/>
                <a:ext cx="504000" cy="46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5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49" name="Рисунок 48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16000" y="2772000"/>
                <a:ext cx="288000" cy="18000"/>
              </a:xfrm>
              <a:prstGeom prst="rect">
                <a:avLst/>
              </a:prstGeom>
            </p:spPr>
          </p:pic>
        </p:grpSp>
        <p:sp>
          <p:nvSpPr>
            <p:cNvPr id="51" name="TextBox 50"/>
            <p:cNvSpPr txBox="1"/>
            <p:nvPr/>
          </p:nvSpPr>
          <p:spPr>
            <a:xfrm>
              <a:off x="1764000" y="5040000"/>
              <a:ext cx="13805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 smtClean="0"/>
                <a:t>,       ,       .</a:t>
              </a: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3880638" y="3710905"/>
            <a:ext cx="2392436" cy="797614"/>
            <a:chOff x="333377" y="4896000"/>
            <a:chExt cx="2392436" cy="797614"/>
          </a:xfrm>
        </p:grpSpPr>
        <p:grpSp>
          <p:nvGrpSpPr>
            <p:cNvPr id="35" name="Группа 34"/>
            <p:cNvGrpSpPr/>
            <p:nvPr/>
          </p:nvGrpSpPr>
          <p:grpSpPr>
            <a:xfrm>
              <a:off x="333377" y="4896000"/>
              <a:ext cx="514898" cy="797614"/>
              <a:chOff x="1926020" y="2352386"/>
              <a:chExt cx="514898" cy="797614"/>
            </a:xfrm>
          </p:grpSpPr>
          <p:sp>
            <p:nvSpPr>
              <p:cNvPr id="36" name="TextBox 35"/>
              <p:cNvSpPr txBox="1"/>
              <p:nvPr/>
            </p:nvSpPr>
            <p:spPr>
              <a:xfrm>
                <a:off x="1926020" y="2352386"/>
                <a:ext cx="5148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5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1936918" y="2682000"/>
                <a:ext cx="504000" cy="46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2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38" name="Рисунок 37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16000" y="2772000"/>
                <a:ext cx="288000" cy="18000"/>
              </a:xfrm>
              <a:prstGeom prst="rect">
                <a:avLst/>
              </a:prstGeom>
            </p:spPr>
          </p:pic>
        </p:grpSp>
        <p:grpSp>
          <p:nvGrpSpPr>
            <p:cNvPr id="66" name="Группа 65"/>
            <p:cNvGrpSpPr/>
            <p:nvPr/>
          </p:nvGrpSpPr>
          <p:grpSpPr>
            <a:xfrm>
              <a:off x="828000" y="4896000"/>
              <a:ext cx="514898" cy="797614"/>
              <a:chOff x="1926020" y="2352386"/>
              <a:chExt cx="514898" cy="797614"/>
            </a:xfrm>
          </p:grpSpPr>
          <p:sp>
            <p:nvSpPr>
              <p:cNvPr id="67" name="TextBox 66"/>
              <p:cNvSpPr txBox="1"/>
              <p:nvPr/>
            </p:nvSpPr>
            <p:spPr>
              <a:xfrm>
                <a:off x="1926020" y="2352386"/>
                <a:ext cx="5148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7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1936918" y="2682000"/>
                <a:ext cx="504000" cy="46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7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69" name="Рисунок 68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16000" y="2772000"/>
                <a:ext cx="288000" cy="18000"/>
              </a:xfrm>
              <a:prstGeom prst="rect">
                <a:avLst/>
              </a:prstGeom>
            </p:spPr>
          </p:pic>
        </p:grpSp>
        <p:grpSp>
          <p:nvGrpSpPr>
            <p:cNvPr id="70" name="Группа 69"/>
            <p:cNvGrpSpPr/>
            <p:nvPr/>
          </p:nvGrpSpPr>
          <p:grpSpPr>
            <a:xfrm>
              <a:off x="1368000" y="4896000"/>
              <a:ext cx="514898" cy="797614"/>
              <a:chOff x="1926020" y="2352386"/>
              <a:chExt cx="514898" cy="797614"/>
            </a:xfrm>
          </p:grpSpPr>
          <p:sp>
            <p:nvSpPr>
              <p:cNvPr id="71" name="TextBox 70"/>
              <p:cNvSpPr txBox="1"/>
              <p:nvPr/>
            </p:nvSpPr>
            <p:spPr>
              <a:xfrm>
                <a:off x="1926020" y="2352386"/>
                <a:ext cx="5148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8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1936918" y="2682000"/>
                <a:ext cx="504000" cy="46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7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73" name="Рисунок 72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16000" y="2772000"/>
                <a:ext cx="288000" cy="18000"/>
              </a:xfrm>
              <a:prstGeom prst="rect">
                <a:avLst/>
              </a:prstGeom>
            </p:spPr>
          </p:pic>
        </p:grpSp>
        <p:grpSp>
          <p:nvGrpSpPr>
            <p:cNvPr id="16" name="Группа 15"/>
            <p:cNvGrpSpPr/>
            <p:nvPr/>
          </p:nvGrpSpPr>
          <p:grpSpPr>
            <a:xfrm>
              <a:off x="1872000" y="4932000"/>
              <a:ext cx="736305" cy="749665"/>
              <a:chOff x="4536000" y="4860000"/>
              <a:chExt cx="736305" cy="749665"/>
            </a:xfrm>
          </p:grpSpPr>
          <p:sp>
            <p:nvSpPr>
              <p:cNvPr id="75" name="TextBox 74"/>
              <p:cNvSpPr txBox="1"/>
              <p:nvPr/>
            </p:nvSpPr>
            <p:spPr>
              <a:xfrm>
                <a:off x="4536000" y="4860000"/>
                <a:ext cx="73630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101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4536000" y="5148000"/>
                <a:ext cx="72540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100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77" name="Рисунок 76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45755" y="5240894"/>
                <a:ext cx="504000" cy="18000"/>
              </a:xfrm>
              <a:prstGeom prst="rect">
                <a:avLst/>
              </a:prstGeom>
            </p:spPr>
          </p:pic>
        </p:grpSp>
        <p:sp>
          <p:nvSpPr>
            <p:cNvPr id="90" name="TextBox 89"/>
            <p:cNvSpPr txBox="1"/>
            <p:nvPr/>
          </p:nvSpPr>
          <p:spPr>
            <a:xfrm>
              <a:off x="648000" y="5040000"/>
              <a:ext cx="20778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 smtClean="0"/>
                <a:t>,      ,        ,         .</a:t>
              </a:r>
            </a:p>
          </p:txBody>
        </p:sp>
      </p:grpSp>
      <p:sp>
        <p:nvSpPr>
          <p:cNvPr id="100" name="Скругленный прямоугольник 99"/>
          <p:cNvSpPr/>
          <p:nvPr/>
        </p:nvSpPr>
        <p:spPr>
          <a:xfrm>
            <a:off x="256797" y="4725144"/>
            <a:ext cx="1984326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заполнение</a:t>
            </a:r>
            <a:endParaRPr lang="ru-RU" sz="24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3909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</p:childTnLst>
        </p:cTn>
      </p:par>
    </p:tnLst>
    <p:bldLst>
      <p:bldP spid="14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00A19C">
                <a:alpha val="9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Правильные и неправильные дроби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5551" y="1628800"/>
            <a:ext cx="1984326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решение</a:t>
            </a:r>
            <a:endParaRPr lang="ru-RU" sz="24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43102" y="612000"/>
            <a:ext cx="8992898" cy="866997"/>
            <a:chOff x="146104" y="578919"/>
            <a:chExt cx="8992898" cy="866997"/>
          </a:xfrm>
        </p:grpSpPr>
        <p:sp>
          <p:nvSpPr>
            <p:cNvPr id="23" name="TextBox 22"/>
            <p:cNvSpPr txBox="1"/>
            <p:nvPr/>
          </p:nvSpPr>
          <p:spPr>
            <a:xfrm>
              <a:off x="178553" y="614919"/>
              <a:ext cx="8960449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                                              Какую часть минуты составляет 1 с? Выразите в минутах 5 с, 23 с, 77 с.</a:t>
              </a:r>
              <a:endParaRPr lang="ru-RU" sz="2400" dirty="0"/>
            </a:p>
          </p:txBody>
        </p:sp>
        <p:sp>
          <p:nvSpPr>
            <p:cNvPr id="24" name="Овал 23"/>
            <p:cNvSpPr>
              <a:spLocks noChangeAspect="1"/>
            </p:cNvSpPr>
            <p:nvPr/>
          </p:nvSpPr>
          <p:spPr>
            <a:xfrm>
              <a:off x="146104" y="578919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rgbClr val="00A19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rgbClr val="00A19C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474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2529044" y="1728000"/>
            <a:ext cx="4665961" cy="797614"/>
            <a:chOff x="2529044" y="1728000"/>
            <a:chExt cx="4665961" cy="797614"/>
          </a:xfrm>
        </p:grpSpPr>
        <p:sp>
          <p:nvSpPr>
            <p:cNvPr id="42" name="TextBox 41"/>
            <p:cNvSpPr txBox="1"/>
            <p:nvPr/>
          </p:nvSpPr>
          <p:spPr>
            <a:xfrm>
              <a:off x="2529044" y="1728000"/>
              <a:ext cx="5148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+mj-lt"/>
                  <a:cs typeface="Times New Roman" pitchFamily="18" charset="0"/>
                </a:rPr>
                <a:t>1</a:t>
              </a:r>
              <a:endParaRPr lang="ru-RU" sz="240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539942" y="2057614"/>
              <a:ext cx="504000" cy="468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+mj-lt"/>
                  <a:cs typeface="Times New Roman" pitchFamily="18" charset="0"/>
                </a:rPr>
                <a:t>60</a:t>
              </a:r>
              <a:endParaRPr lang="ru-RU" sz="2400" dirty="0">
                <a:latin typeface="+mj-lt"/>
                <a:cs typeface="Times New Roman" pitchFamily="18" charset="0"/>
              </a:endParaRPr>
            </a:p>
          </p:txBody>
        </p:sp>
        <p:pic>
          <p:nvPicPr>
            <p:cNvPr id="44" name="Рисунок 43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19024" y="2147614"/>
              <a:ext cx="288000" cy="18000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3600000" y="1728000"/>
              <a:ext cx="5148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+mj-lt"/>
                  <a:cs typeface="Times New Roman" pitchFamily="18" charset="0"/>
                </a:rPr>
                <a:t>5</a:t>
              </a:r>
              <a:endParaRPr lang="ru-RU" sz="240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610898" y="2057614"/>
              <a:ext cx="504000" cy="468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+mj-lt"/>
                  <a:cs typeface="Times New Roman" pitchFamily="18" charset="0"/>
                </a:rPr>
                <a:t>60</a:t>
              </a:r>
              <a:endParaRPr lang="ru-RU" sz="2400" dirty="0">
                <a:latin typeface="+mj-lt"/>
                <a:cs typeface="Times New Roman" pitchFamily="18" charset="0"/>
              </a:endParaRPr>
            </a:p>
          </p:txBody>
        </p:sp>
        <p:pic>
          <p:nvPicPr>
            <p:cNvPr id="41" name="Рисунок 40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9980" y="2147614"/>
              <a:ext cx="288000" cy="18000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4644000" y="1728000"/>
              <a:ext cx="5148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+mj-lt"/>
                  <a:cs typeface="Times New Roman" pitchFamily="18" charset="0"/>
                </a:rPr>
                <a:t>23</a:t>
              </a:r>
              <a:endParaRPr lang="ru-RU" sz="240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654898" y="2057614"/>
              <a:ext cx="504000" cy="468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+mj-lt"/>
                  <a:cs typeface="Times New Roman" pitchFamily="18" charset="0"/>
                </a:rPr>
                <a:t>60</a:t>
              </a:r>
              <a:endParaRPr lang="ru-RU" sz="2400" dirty="0">
                <a:latin typeface="+mj-lt"/>
                <a:cs typeface="Times New Roman" pitchFamily="18" charset="0"/>
              </a:endParaRPr>
            </a:p>
          </p:txBody>
        </p:sp>
        <p:pic>
          <p:nvPicPr>
            <p:cNvPr id="38" name="Рисунок 37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3980" y="2147614"/>
              <a:ext cx="288000" cy="18000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5616000" y="1764000"/>
              <a:ext cx="736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+mj-lt"/>
                  <a:cs typeface="Times New Roman" pitchFamily="18" charset="0"/>
                </a:rPr>
                <a:t>77</a:t>
              </a:r>
              <a:endParaRPr lang="ru-RU" sz="240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616000" y="2052000"/>
              <a:ext cx="7254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+mj-lt"/>
                  <a:cs typeface="Times New Roman" pitchFamily="18" charset="0"/>
                </a:rPr>
                <a:t>60</a:t>
              </a:r>
              <a:endParaRPr lang="ru-RU" sz="2400" dirty="0">
                <a:latin typeface="+mj-lt"/>
                <a:cs typeface="Times New Roman" pitchFamily="18" charset="0"/>
              </a:endParaRPr>
            </a:p>
          </p:txBody>
        </p:sp>
        <p:pic>
          <p:nvPicPr>
            <p:cNvPr id="35" name="Рисунок 34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5755" y="2144894"/>
              <a:ext cx="504000" cy="18000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2887416" y="1908000"/>
              <a:ext cx="43075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 smtClean="0"/>
                <a:t>мин,       мин,      мин,         мин.</a:t>
              </a:r>
            </a:p>
          </p:txBody>
        </p:sp>
      </p:grpSp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22" y="2729345"/>
            <a:ext cx="1209675" cy="14287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6000" y="2138832"/>
            <a:ext cx="3667125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065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00A19C">
                <a:alpha val="9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Правильные и неправильные дроби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56697" y="2665504"/>
            <a:ext cx="1984326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чертеж</a:t>
            </a:r>
            <a:endParaRPr lang="ru-RU" sz="24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43102" y="612000"/>
            <a:ext cx="8992898" cy="866997"/>
            <a:chOff x="146104" y="578919"/>
            <a:chExt cx="8992898" cy="866997"/>
          </a:xfrm>
        </p:grpSpPr>
        <p:sp>
          <p:nvSpPr>
            <p:cNvPr id="23" name="TextBox 22"/>
            <p:cNvSpPr txBox="1"/>
            <p:nvPr/>
          </p:nvSpPr>
          <p:spPr>
            <a:xfrm>
              <a:off x="178553" y="614919"/>
              <a:ext cx="8960449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                                              а) Отрезок на рисунке изображает 1 км. Начертите отрезки, соответствующие:</a:t>
              </a:r>
              <a:endParaRPr lang="ru-RU" sz="2400" dirty="0"/>
            </a:p>
          </p:txBody>
        </p:sp>
        <p:sp>
          <p:nvSpPr>
            <p:cNvPr id="24" name="Овал 23"/>
            <p:cNvSpPr>
              <a:spLocks noChangeAspect="1"/>
            </p:cNvSpPr>
            <p:nvPr/>
          </p:nvSpPr>
          <p:spPr>
            <a:xfrm>
              <a:off x="146104" y="578919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rgbClr val="00A19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00A1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rgbClr val="00A19C"/>
                  </a:solidFill>
                </a:rPr>
                <a:t>№ 477</a:t>
              </a:r>
              <a:endParaRPr lang="ru-RU" sz="2000" b="1" dirty="0">
                <a:solidFill>
                  <a:srgbClr val="00A19C"/>
                </a:solidFill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145799" y="1628800"/>
            <a:ext cx="4253990" cy="812865"/>
            <a:chOff x="2529044" y="1728000"/>
            <a:chExt cx="4253990" cy="812865"/>
          </a:xfrm>
        </p:grpSpPr>
        <p:sp>
          <p:nvSpPr>
            <p:cNvPr id="32" name="TextBox 31"/>
            <p:cNvSpPr txBox="1"/>
            <p:nvPr/>
          </p:nvSpPr>
          <p:spPr>
            <a:xfrm>
              <a:off x="2887416" y="1908000"/>
              <a:ext cx="38956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/>
                <a:t>к</a:t>
              </a:r>
              <a:r>
                <a:rPr lang="ru-RU" sz="2400" dirty="0" smtClean="0"/>
                <a:t>м ,        км,         км,           км.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529044" y="1728000"/>
              <a:ext cx="5148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+mj-lt"/>
                  <a:cs typeface="Times New Roman" pitchFamily="18" charset="0"/>
                </a:rPr>
                <a:t>3</a:t>
              </a:r>
              <a:endParaRPr lang="ru-RU" sz="240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539942" y="2057614"/>
              <a:ext cx="504000" cy="468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>
                  <a:latin typeface="+mj-lt"/>
                  <a:cs typeface="Times New Roman" pitchFamily="18" charset="0"/>
                </a:rPr>
                <a:t>8</a:t>
              </a:r>
            </a:p>
          </p:txBody>
        </p:sp>
        <p:pic>
          <p:nvPicPr>
            <p:cNvPr id="44" name="Рисунок 43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19024" y="2147614"/>
              <a:ext cx="288000" cy="18000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3600000" y="1728000"/>
              <a:ext cx="5148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>
                  <a:latin typeface="+mj-lt"/>
                  <a:cs typeface="Times New Roman" pitchFamily="18" charset="0"/>
                </a:rPr>
                <a:t>9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610898" y="2057614"/>
              <a:ext cx="504000" cy="468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>
                  <a:latin typeface="+mj-lt"/>
                  <a:cs typeface="Times New Roman" pitchFamily="18" charset="0"/>
                </a:rPr>
                <a:t>8</a:t>
              </a:r>
            </a:p>
          </p:txBody>
        </p:sp>
        <p:pic>
          <p:nvPicPr>
            <p:cNvPr id="41" name="Рисунок 40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9980" y="2147614"/>
              <a:ext cx="288000" cy="18000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4644000" y="1728000"/>
              <a:ext cx="5148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+mj-lt"/>
                  <a:cs typeface="Times New Roman" pitchFamily="18" charset="0"/>
                </a:rPr>
                <a:t>3</a:t>
              </a:r>
              <a:endParaRPr lang="ru-RU" sz="240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654898" y="2057614"/>
              <a:ext cx="504000" cy="468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>
                  <a:latin typeface="+mj-lt"/>
                  <a:cs typeface="Times New Roman" pitchFamily="18" charset="0"/>
                </a:rPr>
                <a:t>4</a:t>
              </a:r>
            </a:p>
          </p:txBody>
        </p:sp>
        <p:pic>
          <p:nvPicPr>
            <p:cNvPr id="38" name="Рисунок 37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3980" y="2147614"/>
              <a:ext cx="288000" cy="18000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5616000" y="1755200"/>
              <a:ext cx="736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+mj-lt"/>
                  <a:cs typeface="Times New Roman" pitchFamily="18" charset="0"/>
                </a:rPr>
                <a:t>7</a:t>
              </a:r>
              <a:endParaRPr lang="ru-RU" sz="240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623245" y="2079200"/>
              <a:ext cx="7254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+mj-lt"/>
                  <a:cs typeface="Times New Roman" pitchFamily="18" charset="0"/>
                </a:rPr>
                <a:t>4</a:t>
              </a:r>
              <a:endParaRPr lang="ru-RU" sz="2400" dirty="0">
                <a:latin typeface="+mj-lt"/>
                <a:cs typeface="Times New Roman" pitchFamily="18" charset="0"/>
              </a:endParaRPr>
            </a:p>
          </p:txBody>
        </p:sp>
        <p:pic>
          <p:nvPicPr>
            <p:cNvPr id="35" name="Рисунок 34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3245" y="2144894"/>
              <a:ext cx="324000" cy="18000"/>
            </a:xfrm>
            <a:prstGeom prst="rect">
              <a:avLst/>
            </a:prstGeom>
          </p:spPr>
        </p:pic>
      </p:grpSp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305" y="3826660"/>
            <a:ext cx="1209675" cy="14287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7965" y="2226463"/>
            <a:ext cx="4356000" cy="3222941"/>
          </a:xfrm>
          <a:prstGeom prst="rect">
            <a:avLst/>
          </a:prstGeom>
        </p:spPr>
      </p:pic>
      <p:cxnSp>
        <p:nvCxnSpPr>
          <p:cNvPr id="17" name="Прямая соединительная линия 16"/>
          <p:cNvCxnSpPr/>
          <p:nvPr/>
        </p:nvCxnSpPr>
        <p:spPr>
          <a:xfrm>
            <a:off x="4824000" y="2808000"/>
            <a:ext cx="234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613928" y="2383839"/>
            <a:ext cx="760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 км</a:t>
            </a: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4824000" y="3384000"/>
            <a:ext cx="864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4824000" y="3960000"/>
            <a:ext cx="2628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4824000" y="4536000"/>
            <a:ext cx="1764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4824000" y="5112000"/>
            <a:ext cx="4068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Группа 20"/>
          <p:cNvGrpSpPr/>
          <p:nvPr/>
        </p:nvGrpSpPr>
        <p:grpSpPr>
          <a:xfrm>
            <a:off x="5736551" y="2967168"/>
            <a:ext cx="514898" cy="797614"/>
            <a:chOff x="1273313" y="5170778"/>
            <a:chExt cx="514898" cy="797614"/>
          </a:xfrm>
        </p:grpSpPr>
        <p:sp>
          <p:nvSpPr>
            <p:cNvPr id="51" name="TextBox 50"/>
            <p:cNvSpPr txBox="1"/>
            <p:nvPr/>
          </p:nvSpPr>
          <p:spPr>
            <a:xfrm>
              <a:off x="1273313" y="5170778"/>
              <a:ext cx="5148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+mj-lt"/>
                  <a:cs typeface="Times New Roman" pitchFamily="18" charset="0"/>
                </a:rPr>
                <a:t>3</a:t>
              </a:r>
              <a:endParaRPr lang="ru-RU" sz="240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284211" y="5500392"/>
              <a:ext cx="504000" cy="468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>
                  <a:latin typeface="+mj-lt"/>
                  <a:cs typeface="Times New Roman" pitchFamily="18" charset="0"/>
                </a:rPr>
                <a:t>8</a:t>
              </a:r>
            </a:p>
          </p:txBody>
        </p:sp>
        <p:pic>
          <p:nvPicPr>
            <p:cNvPr id="53" name="Рисунок 52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3293" y="5590392"/>
              <a:ext cx="288000" cy="18000"/>
            </a:xfrm>
            <a:prstGeom prst="rect">
              <a:avLst/>
            </a:prstGeom>
          </p:spPr>
        </p:pic>
      </p:grpSp>
      <p:grpSp>
        <p:nvGrpSpPr>
          <p:cNvPr id="22" name="Группа 21"/>
          <p:cNvGrpSpPr/>
          <p:nvPr/>
        </p:nvGrpSpPr>
        <p:grpSpPr>
          <a:xfrm>
            <a:off x="4069333" y="3520721"/>
            <a:ext cx="514898" cy="797614"/>
            <a:chOff x="2344269" y="5170778"/>
            <a:chExt cx="514898" cy="797614"/>
          </a:xfrm>
        </p:grpSpPr>
        <p:sp>
          <p:nvSpPr>
            <p:cNvPr id="54" name="TextBox 53"/>
            <p:cNvSpPr txBox="1"/>
            <p:nvPr/>
          </p:nvSpPr>
          <p:spPr>
            <a:xfrm>
              <a:off x="2344269" y="5170778"/>
              <a:ext cx="5148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>
                  <a:latin typeface="+mj-lt"/>
                  <a:cs typeface="Times New Roman" pitchFamily="18" charset="0"/>
                </a:rPr>
                <a:t>9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355167" y="5500392"/>
              <a:ext cx="504000" cy="468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>
                  <a:latin typeface="+mj-lt"/>
                  <a:cs typeface="Times New Roman" pitchFamily="18" charset="0"/>
                </a:rPr>
                <a:t>8</a:t>
              </a:r>
            </a:p>
          </p:txBody>
        </p:sp>
        <p:pic>
          <p:nvPicPr>
            <p:cNvPr id="56" name="Рисунок 5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4249" y="5590392"/>
              <a:ext cx="288000" cy="18000"/>
            </a:xfrm>
            <a:prstGeom prst="rect">
              <a:avLst/>
            </a:prstGeom>
          </p:spPr>
        </p:pic>
      </p:grpSp>
      <p:grpSp>
        <p:nvGrpSpPr>
          <p:cNvPr id="27" name="Группа 26"/>
          <p:cNvGrpSpPr/>
          <p:nvPr/>
        </p:nvGrpSpPr>
        <p:grpSpPr>
          <a:xfrm>
            <a:off x="6649102" y="4112421"/>
            <a:ext cx="514898" cy="797614"/>
            <a:chOff x="3388269" y="5170778"/>
            <a:chExt cx="514898" cy="797614"/>
          </a:xfrm>
        </p:grpSpPr>
        <p:sp>
          <p:nvSpPr>
            <p:cNvPr id="57" name="TextBox 56"/>
            <p:cNvSpPr txBox="1"/>
            <p:nvPr/>
          </p:nvSpPr>
          <p:spPr>
            <a:xfrm>
              <a:off x="3388269" y="5170778"/>
              <a:ext cx="5148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+mj-lt"/>
                  <a:cs typeface="Times New Roman" pitchFamily="18" charset="0"/>
                </a:rPr>
                <a:t>3</a:t>
              </a:r>
              <a:endParaRPr lang="ru-RU" sz="240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399167" y="5500392"/>
              <a:ext cx="504000" cy="468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>
                  <a:latin typeface="+mj-lt"/>
                  <a:cs typeface="Times New Roman" pitchFamily="18" charset="0"/>
                </a:rPr>
                <a:t>4</a:t>
              </a:r>
            </a:p>
          </p:txBody>
        </p:sp>
        <p:pic>
          <p:nvPicPr>
            <p:cNvPr id="59" name="Рисунок 58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8249" y="5590392"/>
              <a:ext cx="288000" cy="18000"/>
            </a:xfrm>
            <a:prstGeom prst="rect">
              <a:avLst/>
            </a:prstGeom>
          </p:spPr>
        </p:pic>
      </p:grpSp>
      <p:grpSp>
        <p:nvGrpSpPr>
          <p:cNvPr id="28" name="Группа 27"/>
          <p:cNvGrpSpPr/>
          <p:nvPr/>
        </p:nvGrpSpPr>
        <p:grpSpPr>
          <a:xfrm>
            <a:off x="3922562" y="4698417"/>
            <a:ext cx="736305" cy="785665"/>
            <a:chOff x="4360269" y="5197978"/>
            <a:chExt cx="736305" cy="785665"/>
          </a:xfrm>
        </p:grpSpPr>
        <p:sp>
          <p:nvSpPr>
            <p:cNvPr id="60" name="TextBox 59"/>
            <p:cNvSpPr txBox="1"/>
            <p:nvPr/>
          </p:nvSpPr>
          <p:spPr>
            <a:xfrm>
              <a:off x="4360269" y="5197978"/>
              <a:ext cx="736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+mj-lt"/>
                  <a:cs typeface="Times New Roman" pitchFamily="18" charset="0"/>
                </a:rPr>
                <a:t>7</a:t>
              </a:r>
              <a:endParaRPr lang="ru-RU" sz="240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367514" y="5521978"/>
              <a:ext cx="7254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+mj-lt"/>
                  <a:cs typeface="Times New Roman" pitchFamily="18" charset="0"/>
                </a:rPr>
                <a:t>4</a:t>
              </a:r>
              <a:endParaRPr lang="ru-RU" sz="2400" dirty="0">
                <a:latin typeface="+mj-lt"/>
                <a:cs typeface="Times New Roman" pitchFamily="18" charset="0"/>
              </a:endParaRPr>
            </a:p>
          </p:txBody>
        </p:sp>
        <p:pic>
          <p:nvPicPr>
            <p:cNvPr id="62" name="Рисунок 61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7514" y="5587672"/>
              <a:ext cx="324000" cy="1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17125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00A19C">
                <a:alpha val="9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Правильные и неправильные дроби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2142" y="3018000"/>
            <a:ext cx="1984326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чертеж</a:t>
            </a:r>
            <a:endParaRPr lang="ru-RU" sz="24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43102" y="612000"/>
            <a:ext cx="8992898" cy="1403999"/>
            <a:chOff x="146104" y="578919"/>
            <a:chExt cx="8992898" cy="1403999"/>
          </a:xfrm>
        </p:grpSpPr>
        <p:sp>
          <p:nvSpPr>
            <p:cNvPr id="23" name="TextBox 22"/>
            <p:cNvSpPr txBox="1"/>
            <p:nvPr/>
          </p:nvSpPr>
          <p:spPr>
            <a:xfrm>
              <a:off x="178553" y="614918"/>
              <a:ext cx="8960449" cy="136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                                              б) На рисунке показан отрезок, </a:t>
              </a:r>
            </a:p>
            <a:p>
              <a:endParaRPr lang="ru-RU" sz="2400" dirty="0"/>
            </a:p>
            <a:p>
              <a:r>
                <a:rPr lang="ru-RU" sz="2400" dirty="0" smtClean="0"/>
                <a:t>соответствующий       ч. Постройте отрезки, соответствующие:</a:t>
              </a:r>
              <a:endParaRPr lang="ru-RU" sz="2400" dirty="0"/>
            </a:p>
          </p:txBody>
        </p:sp>
        <p:sp>
          <p:nvSpPr>
            <p:cNvPr id="24" name="Овал 23"/>
            <p:cNvSpPr>
              <a:spLocks noChangeAspect="1"/>
            </p:cNvSpPr>
            <p:nvPr/>
          </p:nvSpPr>
          <p:spPr>
            <a:xfrm>
              <a:off x="146104" y="578919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rgbClr val="00A19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00A1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rgbClr val="00A19C"/>
                  </a:solidFill>
                </a:rPr>
                <a:t>№ 477</a:t>
              </a:r>
              <a:endParaRPr lang="ru-RU" sz="2000" b="1" dirty="0">
                <a:solidFill>
                  <a:srgbClr val="00A19C"/>
                </a:solidFill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232162" y="2154303"/>
            <a:ext cx="2120393" cy="797614"/>
            <a:chOff x="2529044" y="1728000"/>
            <a:chExt cx="2120393" cy="797614"/>
          </a:xfrm>
        </p:grpSpPr>
        <p:sp>
          <p:nvSpPr>
            <p:cNvPr id="32" name="TextBox 31"/>
            <p:cNvSpPr txBox="1"/>
            <p:nvPr/>
          </p:nvSpPr>
          <p:spPr>
            <a:xfrm>
              <a:off x="2887416" y="1908000"/>
              <a:ext cx="17620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 smtClean="0"/>
                <a:t>ч,  1 ч,        ч.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529044" y="1728000"/>
              <a:ext cx="5148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+mj-lt"/>
                  <a:cs typeface="Times New Roman" pitchFamily="18" charset="0"/>
                </a:rPr>
                <a:t>1</a:t>
              </a:r>
              <a:endParaRPr lang="ru-RU" sz="240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539942" y="2057614"/>
              <a:ext cx="504000" cy="468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+mj-lt"/>
                  <a:cs typeface="Times New Roman" pitchFamily="18" charset="0"/>
                </a:rPr>
                <a:t>3</a:t>
              </a:r>
              <a:endParaRPr lang="ru-RU" sz="2400" dirty="0">
                <a:latin typeface="+mj-lt"/>
                <a:cs typeface="Times New Roman" pitchFamily="18" charset="0"/>
              </a:endParaRPr>
            </a:p>
          </p:txBody>
        </p:sp>
        <p:pic>
          <p:nvPicPr>
            <p:cNvPr id="44" name="Рисунок 43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19024" y="2147614"/>
              <a:ext cx="288000" cy="18000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3844882" y="1728000"/>
              <a:ext cx="5148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+mj-lt"/>
                  <a:cs typeface="Times New Roman" pitchFamily="18" charset="0"/>
                </a:rPr>
                <a:t>4</a:t>
              </a:r>
              <a:endParaRPr lang="ru-RU" sz="240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880882" y="2057614"/>
              <a:ext cx="504000" cy="468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+mj-lt"/>
                  <a:cs typeface="Times New Roman" pitchFamily="18" charset="0"/>
                </a:rPr>
                <a:t>3</a:t>
              </a:r>
              <a:endParaRPr lang="ru-RU" sz="2400" dirty="0">
                <a:latin typeface="+mj-lt"/>
                <a:cs typeface="Times New Roman" pitchFamily="18" charset="0"/>
              </a:endParaRPr>
            </a:p>
          </p:txBody>
        </p:sp>
        <p:pic>
          <p:nvPicPr>
            <p:cNvPr id="41" name="Рисунок 40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2882" y="2147614"/>
              <a:ext cx="288000" cy="18000"/>
            </a:xfrm>
            <a:prstGeom prst="rect">
              <a:avLst/>
            </a:prstGeom>
          </p:spPr>
        </p:pic>
      </p:grpSp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701" y="4910035"/>
            <a:ext cx="1209675" cy="14287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7965" y="2226463"/>
            <a:ext cx="4356000" cy="3222941"/>
          </a:xfrm>
          <a:prstGeom prst="rect">
            <a:avLst/>
          </a:prstGeom>
        </p:spPr>
      </p:pic>
      <p:cxnSp>
        <p:nvCxnSpPr>
          <p:cNvPr id="17" name="Прямая соединительная линия 16"/>
          <p:cNvCxnSpPr/>
          <p:nvPr/>
        </p:nvCxnSpPr>
        <p:spPr>
          <a:xfrm>
            <a:off x="4824000" y="2808000"/>
            <a:ext cx="1152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4824000" y="3384000"/>
            <a:ext cx="594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4824000" y="3960000"/>
            <a:ext cx="1746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4824000" y="4536000"/>
            <a:ext cx="234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Группа 20"/>
          <p:cNvGrpSpPr/>
          <p:nvPr/>
        </p:nvGrpSpPr>
        <p:grpSpPr>
          <a:xfrm>
            <a:off x="5472000" y="2967168"/>
            <a:ext cx="514898" cy="797614"/>
            <a:chOff x="1273313" y="5170778"/>
            <a:chExt cx="514898" cy="797614"/>
          </a:xfrm>
        </p:grpSpPr>
        <p:sp>
          <p:nvSpPr>
            <p:cNvPr id="51" name="TextBox 50"/>
            <p:cNvSpPr txBox="1"/>
            <p:nvPr/>
          </p:nvSpPr>
          <p:spPr>
            <a:xfrm>
              <a:off x="1273313" y="5170778"/>
              <a:ext cx="5148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+mj-lt"/>
                  <a:cs typeface="Times New Roman" pitchFamily="18" charset="0"/>
                </a:rPr>
                <a:t>3</a:t>
              </a:r>
              <a:endParaRPr lang="ru-RU" sz="240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284211" y="5500392"/>
              <a:ext cx="504000" cy="468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>
                  <a:latin typeface="+mj-lt"/>
                  <a:cs typeface="Times New Roman" pitchFamily="18" charset="0"/>
                </a:rPr>
                <a:t>8</a:t>
              </a:r>
            </a:p>
          </p:txBody>
        </p:sp>
        <p:pic>
          <p:nvPicPr>
            <p:cNvPr id="53" name="Рисунок 52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3293" y="5590392"/>
              <a:ext cx="288000" cy="18000"/>
            </a:xfrm>
            <a:prstGeom prst="rect">
              <a:avLst/>
            </a:prstGeom>
          </p:spPr>
        </p:pic>
      </p:grpSp>
      <p:grpSp>
        <p:nvGrpSpPr>
          <p:cNvPr id="22" name="Группа 21"/>
          <p:cNvGrpSpPr/>
          <p:nvPr/>
        </p:nvGrpSpPr>
        <p:grpSpPr>
          <a:xfrm>
            <a:off x="6732000" y="3520721"/>
            <a:ext cx="514898" cy="797614"/>
            <a:chOff x="2344269" y="5170778"/>
            <a:chExt cx="514898" cy="797614"/>
          </a:xfrm>
        </p:grpSpPr>
        <p:sp>
          <p:nvSpPr>
            <p:cNvPr id="54" name="TextBox 53"/>
            <p:cNvSpPr txBox="1"/>
            <p:nvPr/>
          </p:nvSpPr>
          <p:spPr>
            <a:xfrm>
              <a:off x="2344269" y="5170778"/>
              <a:ext cx="5148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>
                  <a:latin typeface="+mj-lt"/>
                  <a:cs typeface="Times New Roman" pitchFamily="18" charset="0"/>
                </a:rPr>
                <a:t>9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355167" y="5500392"/>
              <a:ext cx="504000" cy="468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>
                  <a:latin typeface="+mj-lt"/>
                  <a:cs typeface="Times New Roman" pitchFamily="18" charset="0"/>
                </a:rPr>
                <a:t>8</a:t>
              </a:r>
            </a:p>
          </p:txBody>
        </p:sp>
        <p:pic>
          <p:nvPicPr>
            <p:cNvPr id="56" name="Рисунок 5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4249" y="5590392"/>
              <a:ext cx="288000" cy="18000"/>
            </a:xfrm>
            <a:prstGeom prst="rect">
              <a:avLst/>
            </a:prstGeom>
          </p:spPr>
        </p:pic>
      </p:grpSp>
      <p:grpSp>
        <p:nvGrpSpPr>
          <p:cNvPr id="27" name="Группа 26"/>
          <p:cNvGrpSpPr/>
          <p:nvPr/>
        </p:nvGrpSpPr>
        <p:grpSpPr>
          <a:xfrm>
            <a:off x="7236000" y="4112421"/>
            <a:ext cx="514898" cy="797614"/>
            <a:chOff x="3388269" y="5170778"/>
            <a:chExt cx="514898" cy="797614"/>
          </a:xfrm>
        </p:grpSpPr>
        <p:sp>
          <p:nvSpPr>
            <p:cNvPr id="57" name="TextBox 56"/>
            <p:cNvSpPr txBox="1"/>
            <p:nvPr/>
          </p:nvSpPr>
          <p:spPr>
            <a:xfrm>
              <a:off x="3388269" y="5170778"/>
              <a:ext cx="5148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+mj-lt"/>
                  <a:cs typeface="Times New Roman" pitchFamily="18" charset="0"/>
                </a:rPr>
                <a:t>3</a:t>
              </a:r>
              <a:endParaRPr lang="ru-RU" sz="240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399167" y="5500392"/>
              <a:ext cx="504000" cy="468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>
                  <a:latin typeface="+mj-lt"/>
                  <a:cs typeface="Times New Roman" pitchFamily="18" charset="0"/>
                </a:rPr>
                <a:t>4</a:t>
              </a:r>
            </a:p>
          </p:txBody>
        </p:sp>
        <p:pic>
          <p:nvPicPr>
            <p:cNvPr id="59" name="Рисунок 58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8249" y="5590392"/>
              <a:ext cx="288000" cy="18000"/>
            </a:xfrm>
            <a:prstGeom prst="rect">
              <a:avLst/>
            </a:prstGeom>
          </p:spPr>
        </p:pic>
      </p:grpSp>
      <p:grpSp>
        <p:nvGrpSpPr>
          <p:cNvPr id="3" name="Группа 2"/>
          <p:cNvGrpSpPr/>
          <p:nvPr/>
        </p:nvGrpSpPr>
        <p:grpSpPr>
          <a:xfrm>
            <a:off x="2448000" y="1224000"/>
            <a:ext cx="514898" cy="797614"/>
            <a:chOff x="193323" y="2946699"/>
            <a:chExt cx="514898" cy="797614"/>
          </a:xfrm>
        </p:grpSpPr>
        <p:sp>
          <p:nvSpPr>
            <p:cNvPr id="65" name="TextBox 64"/>
            <p:cNvSpPr txBox="1"/>
            <p:nvPr/>
          </p:nvSpPr>
          <p:spPr>
            <a:xfrm>
              <a:off x="193323" y="2946699"/>
              <a:ext cx="5148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+mj-lt"/>
                  <a:cs typeface="Times New Roman" pitchFamily="18" charset="0"/>
                </a:rPr>
                <a:t>2</a:t>
              </a:r>
              <a:endParaRPr lang="ru-RU" sz="240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204221" y="3276313"/>
              <a:ext cx="504000" cy="468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+mj-lt"/>
                  <a:cs typeface="Times New Roman" pitchFamily="18" charset="0"/>
                </a:rPr>
                <a:t>3</a:t>
              </a:r>
              <a:endParaRPr lang="ru-RU" sz="2400" dirty="0">
                <a:latin typeface="+mj-lt"/>
                <a:cs typeface="Times New Roman" pitchFamily="18" charset="0"/>
              </a:endParaRPr>
            </a:p>
          </p:txBody>
        </p:sp>
        <p:pic>
          <p:nvPicPr>
            <p:cNvPr id="67" name="Рисунок 66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303" y="3366313"/>
              <a:ext cx="288000" cy="18000"/>
            </a:xfrm>
            <a:prstGeom prst="rect">
              <a:avLst/>
            </a:prstGeom>
          </p:spPr>
        </p:pic>
      </p:grpSp>
      <p:grpSp>
        <p:nvGrpSpPr>
          <p:cNvPr id="77" name="Группа 76"/>
          <p:cNvGrpSpPr/>
          <p:nvPr/>
        </p:nvGrpSpPr>
        <p:grpSpPr>
          <a:xfrm>
            <a:off x="5031847" y="2094821"/>
            <a:ext cx="736305" cy="785665"/>
            <a:chOff x="4360269" y="5197978"/>
            <a:chExt cx="736305" cy="785665"/>
          </a:xfrm>
        </p:grpSpPr>
        <p:sp>
          <p:nvSpPr>
            <p:cNvPr id="78" name="TextBox 77"/>
            <p:cNvSpPr txBox="1"/>
            <p:nvPr/>
          </p:nvSpPr>
          <p:spPr>
            <a:xfrm>
              <a:off x="4360269" y="5197978"/>
              <a:ext cx="736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+mj-lt"/>
                  <a:cs typeface="Times New Roman" pitchFamily="18" charset="0"/>
                </a:rPr>
                <a:t>2</a:t>
              </a:r>
              <a:endParaRPr lang="ru-RU" sz="240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4367514" y="5521978"/>
              <a:ext cx="7254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latin typeface="+mj-lt"/>
                  <a:cs typeface="Times New Roman" pitchFamily="18" charset="0"/>
                </a:rPr>
                <a:t>3</a:t>
              </a:r>
              <a:endParaRPr lang="ru-RU" sz="2400" dirty="0">
                <a:latin typeface="+mj-lt"/>
                <a:cs typeface="Times New Roman" pitchFamily="18" charset="0"/>
              </a:endParaRPr>
            </a:p>
          </p:txBody>
        </p:sp>
        <p:pic>
          <p:nvPicPr>
            <p:cNvPr id="80" name="Рисунок 79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7514" y="5587672"/>
              <a:ext cx="324000" cy="18000"/>
            </a:xfrm>
            <a:prstGeom prst="rect">
              <a:avLst/>
            </a:prstGeom>
          </p:spPr>
        </p:pic>
      </p:grpSp>
      <p:sp>
        <p:nvSpPr>
          <p:cNvPr id="16" name="TextBox 15"/>
          <p:cNvSpPr txBox="1"/>
          <p:nvPr/>
        </p:nvSpPr>
        <p:spPr>
          <a:xfrm>
            <a:off x="5533611" y="2226463"/>
            <a:ext cx="405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ч.</a:t>
            </a:r>
          </a:p>
        </p:txBody>
      </p:sp>
    </p:spTree>
    <p:extLst>
      <p:ext uri="{BB962C8B-B14F-4D97-AF65-F5344CB8AC3E}">
        <p14:creationId xmlns:p14="http://schemas.microsoft.com/office/powerpoint/2010/main" val="2386538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43102" y="647999"/>
            <a:ext cx="8993394" cy="1484857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00A19C">
                <a:alpha val="9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Правильные и неправильные дроби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0506" y="2276872"/>
            <a:ext cx="1984326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решение</a:t>
            </a:r>
            <a:endParaRPr lang="ru-RU" sz="24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43102" y="612000"/>
            <a:ext cx="3017239" cy="540000"/>
            <a:chOff x="146104" y="578919"/>
            <a:chExt cx="3017239" cy="540000"/>
          </a:xfrm>
        </p:grpSpPr>
        <p:sp>
          <p:nvSpPr>
            <p:cNvPr id="24" name="Овал 23"/>
            <p:cNvSpPr>
              <a:spLocks noChangeAspect="1"/>
            </p:cNvSpPr>
            <p:nvPr/>
          </p:nvSpPr>
          <p:spPr>
            <a:xfrm>
              <a:off x="146104" y="578919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rgbClr val="00A19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00A1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rgbClr val="00A19C"/>
                  </a:solidFill>
                </a:rPr>
                <a:t>№ 479</a:t>
              </a:r>
              <a:endParaRPr lang="ru-RU" sz="2000" b="1" dirty="0">
                <a:solidFill>
                  <a:srgbClr val="00A19C"/>
                </a:solidFill>
              </a:endParaRPr>
            </a:p>
          </p:txBody>
        </p:sp>
      </p:grpSp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611" y="4007711"/>
            <a:ext cx="1209675" cy="1428750"/>
          </a:xfrm>
          <a:prstGeom prst="rect">
            <a:avLst/>
          </a:prstGeom>
        </p:spPr>
      </p:pic>
      <p:grpSp>
        <p:nvGrpSpPr>
          <p:cNvPr id="30" name="Группа 29"/>
          <p:cNvGrpSpPr/>
          <p:nvPr/>
        </p:nvGrpSpPr>
        <p:grpSpPr>
          <a:xfrm>
            <a:off x="5652000" y="612000"/>
            <a:ext cx="736305" cy="785665"/>
            <a:chOff x="4013876" y="2819224"/>
            <a:chExt cx="736305" cy="785665"/>
          </a:xfrm>
        </p:grpSpPr>
        <p:sp>
          <p:nvSpPr>
            <p:cNvPr id="78" name="TextBox 77"/>
            <p:cNvSpPr txBox="1"/>
            <p:nvPr/>
          </p:nvSpPr>
          <p:spPr>
            <a:xfrm>
              <a:off x="4013876" y="2819224"/>
              <a:ext cx="736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i="1" dirty="0" smtClean="0">
                  <a:latin typeface="+mj-lt"/>
                  <a:cs typeface="Times New Roman" pitchFamily="18" charset="0"/>
                </a:rPr>
                <a:t>a</a:t>
              </a:r>
              <a:endParaRPr lang="ru-RU" sz="2400" i="1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4021121" y="3143224"/>
              <a:ext cx="7254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i="1" dirty="0" smtClean="0">
                  <a:latin typeface="+mj-lt"/>
                  <a:cs typeface="Times New Roman" pitchFamily="18" charset="0"/>
                </a:rPr>
                <a:t>b</a:t>
              </a:r>
              <a:endParaRPr lang="ru-RU" sz="2400" i="1" dirty="0">
                <a:latin typeface="+mj-lt"/>
                <a:cs typeface="Times New Roman" pitchFamily="18" charset="0"/>
              </a:endParaRPr>
            </a:p>
          </p:txBody>
        </p:sp>
        <p:pic>
          <p:nvPicPr>
            <p:cNvPr id="80" name="Рисунок 79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1121" y="3208918"/>
              <a:ext cx="324000" cy="18000"/>
            </a:xfrm>
            <a:prstGeom prst="rect">
              <a:avLst/>
            </a:prstGeom>
          </p:spPr>
        </p:pic>
      </p:grpSp>
      <p:sp>
        <p:nvSpPr>
          <p:cNvPr id="60" name="TextBox 59"/>
          <p:cNvSpPr txBox="1"/>
          <p:nvPr/>
        </p:nvSpPr>
        <p:spPr>
          <a:xfrm>
            <a:off x="204814" y="764704"/>
            <a:ext cx="88316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                               Подставьте в дробь        вместо букв </a:t>
            </a:r>
            <a:r>
              <a:rPr lang="ru-RU" sz="2400" i="1" dirty="0" smtClean="0"/>
              <a:t>а</a:t>
            </a:r>
            <a:r>
              <a:rPr lang="ru-RU" sz="2400" dirty="0" smtClean="0"/>
              <a:t> и </a:t>
            </a:r>
            <a:r>
              <a:rPr lang="en-US" sz="2400" i="1" dirty="0" smtClean="0"/>
              <a:t>b</a:t>
            </a:r>
            <a:r>
              <a:rPr lang="ru-RU" sz="2400" dirty="0" smtClean="0"/>
              <a:t> всеми возможными способами числа от 1 до 6 так, чтобы полученные дроби были правильными.</a:t>
            </a:r>
          </a:p>
        </p:txBody>
      </p:sp>
      <p:grpSp>
        <p:nvGrpSpPr>
          <p:cNvPr id="31" name="Группа 30"/>
          <p:cNvGrpSpPr/>
          <p:nvPr/>
        </p:nvGrpSpPr>
        <p:grpSpPr>
          <a:xfrm>
            <a:off x="235468" y="2880000"/>
            <a:ext cx="8599074" cy="797614"/>
            <a:chOff x="235468" y="2880000"/>
            <a:chExt cx="8599074" cy="797614"/>
          </a:xfrm>
        </p:grpSpPr>
        <p:sp>
          <p:nvSpPr>
            <p:cNvPr id="32" name="TextBox 31"/>
            <p:cNvSpPr txBox="1"/>
            <p:nvPr/>
          </p:nvSpPr>
          <p:spPr>
            <a:xfrm>
              <a:off x="602801" y="3024000"/>
              <a:ext cx="82317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 smtClean="0"/>
                <a:t>,      ,        ,       ,       ,       ,        ,       ,       ,       ,        ,      ,       ,       ,        .</a:t>
              </a:r>
            </a:p>
          </p:txBody>
        </p:sp>
        <p:grpSp>
          <p:nvGrpSpPr>
            <p:cNvPr id="20" name="Группа 19"/>
            <p:cNvGrpSpPr/>
            <p:nvPr/>
          </p:nvGrpSpPr>
          <p:grpSpPr>
            <a:xfrm>
              <a:off x="235468" y="2880000"/>
              <a:ext cx="514898" cy="797614"/>
              <a:chOff x="232162" y="2154303"/>
              <a:chExt cx="514898" cy="797614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232162" y="2154303"/>
                <a:ext cx="5148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1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243060" y="2483917"/>
                <a:ext cx="504000" cy="46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2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44" name="Рисунок 43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2142" y="2573917"/>
                <a:ext cx="288000" cy="18000"/>
              </a:xfrm>
              <a:prstGeom prst="rect">
                <a:avLst/>
              </a:prstGeom>
            </p:spPr>
          </p:pic>
        </p:grpSp>
        <p:grpSp>
          <p:nvGrpSpPr>
            <p:cNvPr id="61" name="Группа 60"/>
            <p:cNvGrpSpPr/>
            <p:nvPr/>
          </p:nvGrpSpPr>
          <p:grpSpPr>
            <a:xfrm>
              <a:off x="792000" y="2880000"/>
              <a:ext cx="514898" cy="797614"/>
              <a:chOff x="232162" y="2154303"/>
              <a:chExt cx="514898" cy="797614"/>
            </a:xfrm>
          </p:grpSpPr>
          <p:sp>
            <p:nvSpPr>
              <p:cNvPr id="62" name="TextBox 61"/>
              <p:cNvSpPr txBox="1"/>
              <p:nvPr/>
            </p:nvSpPr>
            <p:spPr>
              <a:xfrm>
                <a:off x="232162" y="2154303"/>
                <a:ext cx="5148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1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243060" y="2483917"/>
                <a:ext cx="504000" cy="46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3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64" name="Рисунок 63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2142" y="2573917"/>
                <a:ext cx="288000" cy="18000"/>
              </a:xfrm>
              <a:prstGeom prst="rect">
                <a:avLst/>
              </a:prstGeom>
            </p:spPr>
          </p:pic>
        </p:grpSp>
        <p:grpSp>
          <p:nvGrpSpPr>
            <p:cNvPr id="68" name="Группа 67"/>
            <p:cNvGrpSpPr/>
            <p:nvPr/>
          </p:nvGrpSpPr>
          <p:grpSpPr>
            <a:xfrm>
              <a:off x="1368000" y="2880000"/>
              <a:ext cx="514898" cy="797614"/>
              <a:chOff x="232162" y="2154303"/>
              <a:chExt cx="514898" cy="797614"/>
            </a:xfrm>
          </p:grpSpPr>
          <p:sp>
            <p:nvSpPr>
              <p:cNvPr id="69" name="TextBox 68"/>
              <p:cNvSpPr txBox="1"/>
              <p:nvPr/>
            </p:nvSpPr>
            <p:spPr>
              <a:xfrm>
                <a:off x="232162" y="2154303"/>
                <a:ext cx="5148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1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243060" y="2483917"/>
                <a:ext cx="504000" cy="46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4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71" name="Рисунок 70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2142" y="2573917"/>
                <a:ext cx="288000" cy="18000"/>
              </a:xfrm>
              <a:prstGeom prst="rect">
                <a:avLst/>
              </a:prstGeom>
            </p:spPr>
          </p:pic>
        </p:grpSp>
        <p:grpSp>
          <p:nvGrpSpPr>
            <p:cNvPr id="72" name="Группа 71"/>
            <p:cNvGrpSpPr/>
            <p:nvPr/>
          </p:nvGrpSpPr>
          <p:grpSpPr>
            <a:xfrm>
              <a:off x="1944000" y="2880000"/>
              <a:ext cx="514898" cy="797614"/>
              <a:chOff x="232162" y="2154303"/>
              <a:chExt cx="514898" cy="797614"/>
            </a:xfrm>
          </p:grpSpPr>
          <p:sp>
            <p:nvSpPr>
              <p:cNvPr id="73" name="TextBox 72"/>
              <p:cNvSpPr txBox="1"/>
              <p:nvPr/>
            </p:nvSpPr>
            <p:spPr>
              <a:xfrm>
                <a:off x="232162" y="2154303"/>
                <a:ext cx="5148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1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243060" y="2483917"/>
                <a:ext cx="504000" cy="46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5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75" name="Рисунок 74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2142" y="2573917"/>
                <a:ext cx="288000" cy="18000"/>
              </a:xfrm>
              <a:prstGeom prst="rect">
                <a:avLst/>
              </a:prstGeom>
            </p:spPr>
          </p:pic>
        </p:grpSp>
        <p:grpSp>
          <p:nvGrpSpPr>
            <p:cNvPr id="76" name="Группа 75"/>
            <p:cNvGrpSpPr/>
            <p:nvPr/>
          </p:nvGrpSpPr>
          <p:grpSpPr>
            <a:xfrm>
              <a:off x="2520000" y="2880000"/>
              <a:ext cx="514898" cy="797614"/>
              <a:chOff x="232162" y="2154303"/>
              <a:chExt cx="514898" cy="797614"/>
            </a:xfrm>
          </p:grpSpPr>
          <p:sp>
            <p:nvSpPr>
              <p:cNvPr id="81" name="TextBox 80"/>
              <p:cNvSpPr txBox="1"/>
              <p:nvPr/>
            </p:nvSpPr>
            <p:spPr>
              <a:xfrm>
                <a:off x="232162" y="2154303"/>
                <a:ext cx="5148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1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243060" y="2483917"/>
                <a:ext cx="504000" cy="46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6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83" name="Рисунок 82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2142" y="2573917"/>
                <a:ext cx="288000" cy="18000"/>
              </a:xfrm>
              <a:prstGeom prst="rect">
                <a:avLst/>
              </a:prstGeom>
            </p:spPr>
          </p:pic>
        </p:grpSp>
        <p:grpSp>
          <p:nvGrpSpPr>
            <p:cNvPr id="84" name="Группа 83"/>
            <p:cNvGrpSpPr/>
            <p:nvPr/>
          </p:nvGrpSpPr>
          <p:grpSpPr>
            <a:xfrm>
              <a:off x="3096000" y="2880000"/>
              <a:ext cx="514898" cy="797614"/>
              <a:chOff x="232162" y="2154303"/>
              <a:chExt cx="514898" cy="797614"/>
            </a:xfrm>
          </p:grpSpPr>
          <p:sp>
            <p:nvSpPr>
              <p:cNvPr id="85" name="TextBox 84"/>
              <p:cNvSpPr txBox="1"/>
              <p:nvPr/>
            </p:nvSpPr>
            <p:spPr>
              <a:xfrm>
                <a:off x="232162" y="2154303"/>
                <a:ext cx="5148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2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243060" y="2483917"/>
                <a:ext cx="504000" cy="46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3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87" name="Рисунок 86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2142" y="2573917"/>
                <a:ext cx="288000" cy="18000"/>
              </a:xfrm>
              <a:prstGeom prst="rect">
                <a:avLst/>
              </a:prstGeom>
            </p:spPr>
          </p:pic>
        </p:grpSp>
        <p:grpSp>
          <p:nvGrpSpPr>
            <p:cNvPr id="88" name="Группа 87"/>
            <p:cNvGrpSpPr/>
            <p:nvPr/>
          </p:nvGrpSpPr>
          <p:grpSpPr>
            <a:xfrm>
              <a:off x="3672000" y="2880000"/>
              <a:ext cx="514898" cy="797614"/>
              <a:chOff x="232162" y="2154303"/>
              <a:chExt cx="514898" cy="797614"/>
            </a:xfrm>
          </p:grpSpPr>
          <p:sp>
            <p:nvSpPr>
              <p:cNvPr id="89" name="TextBox 88"/>
              <p:cNvSpPr txBox="1"/>
              <p:nvPr/>
            </p:nvSpPr>
            <p:spPr>
              <a:xfrm>
                <a:off x="232162" y="2154303"/>
                <a:ext cx="5148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2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243060" y="2483917"/>
                <a:ext cx="504000" cy="46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4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91" name="Рисунок 90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2142" y="2573917"/>
                <a:ext cx="288000" cy="18000"/>
              </a:xfrm>
              <a:prstGeom prst="rect">
                <a:avLst/>
              </a:prstGeom>
            </p:spPr>
          </p:pic>
        </p:grpSp>
        <p:grpSp>
          <p:nvGrpSpPr>
            <p:cNvPr id="92" name="Группа 91"/>
            <p:cNvGrpSpPr/>
            <p:nvPr/>
          </p:nvGrpSpPr>
          <p:grpSpPr>
            <a:xfrm>
              <a:off x="4248000" y="2880000"/>
              <a:ext cx="514898" cy="797614"/>
              <a:chOff x="232162" y="2154303"/>
              <a:chExt cx="514898" cy="797614"/>
            </a:xfrm>
          </p:grpSpPr>
          <p:sp>
            <p:nvSpPr>
              <p:cNvPr id="93" name="TextBox 92"/>
              <p:cNvSpPr txBox="1"/>
              <p:nvPr/>
            </p:nvSpPr>
            <p:spPr>
              <a:xfrm>
                <a:off x="232162" y="2154303"/>
                <a:ext cx="5148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2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243060" y="2483917"/>
                <a:ext cx="504000" cy="46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5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95" name="Рисунок 94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2142" y="2573917"/>
                <a:ext cx="288000" cy="18000"/>
              </a:xfrm>
              <a:prstGeom prst="rect">
                <a:avLst/>
              </a:prstGeom>
            </p:spPr>
          </p:pic>
        </p:grpSp>
        <p:grpSp>
          <p:nvGrpSpPr>
            <p:cNvPr id="96" name="Группа 95"/>
            <p:cNvGrpSpPr/>
            <p:nvPr/>
          </p:nvGrpSpPr>
          <p:grpSpPr>
            <a:xfrm>
              <a:off x="4797248" y="2880000"/>
              <a:ext cx="514898" cy="797614"/>
              <a:chOff x="232162" y="2154303"/>
              <a:chExt cx="514898" cy="797614"/>
            </a:xfrm>
          </p:grpSpPr>
          <p:sp>
            <p:nvSpPr>
              <p:cNvPr id="97" name="TextBox 96"/>
              <p:cNvSpPr txBox="1"/>
              <p:nvPr/>
            </p:nvSpPr>
            <p:spPr>
              <a:xfrm>
                <a:off x="232162" y="2154303"/>
                <a:ext cx="5148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2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243060" y="2483917"/>
                <a:ext cx="504000" cy="46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6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99" name="Рисунок 98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2142" y="2573917"/>
                <a:ext cx="288000" cy="18000"/>
              </a:xfrm>
              <a:prstGeom prst="rect">
                <a:avLst/>
              </a:prstGeom>
            </p:spPr>
          </p:pic>
        </p:grpSp>
        <p:grpSp>
          <p:nvGrpSpPr>
            <p:cNvPr id="100" name="Группа 99"/>
            <p:cNvGrpSpPr/>
            <p:nvPr/>
          </p:nvGrpSpPr>
          <p:grpSpPr>
            <a:xfrm>
              <a:off x="5324347" y="2880000"/>
              <a:ext cx="514898" cy="797614"/>
              <a:chOff x="232162" y="2154303"/>
              <a:chExt cx="514898" cy="797614"/>
            </a:xfrm>
          </p:grpSpPr>
          <p:sp>
            <p:nvSpPr>
              <p:cNvPr id="101" name="TextBox 100"/>
              <p:cNvSpPr txBox="1"/>
              <p:nvPr/>
            </p:nvSpPr>
            <p:spPr>
              <a:xfrm>
                <a:off x="232162" y="2154303"/>
                <a:ext cx="5148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3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243060" y="2483917"/>
                <a:ext cx="504000" cy="46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4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103" name="Рисунок 102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2142" y="2573917"/>
                <a:ext cx="288000" cy="18000"/>
              </a:xfrm>
              <a:prstGeom prst="rect">
                <a:avLst/>
              </a:prstGeom>
            </p:spPr>
          </p:pic>
        </p:grpSp>
        <p:grpSp>
          <p:nvGrpSpPr>
            <p:cNvPr id="104" name="Группа 103"/>
            <p:cNvGrpSpPr/>
            <p:nvPr/>
          </p:nvGrpSpPr>
          <p:grpSpPr>
            <a:xfrm>
              <a:off x="5914094" y="2880000"/>
              <a:ext cx="514898" cy="797614"/>
              <a:chOff x="232162" y="2154303"/>
              <a:chExt cx="514898" cy="797614"/>
            </a:xfrm>
          </p:grpSpPr>
          <p:sp>
            <p:nvSpPr>
              <p:cNvPr id="105" name="TextBox 104"/>
              <p:cNvSpPr txBox="1"/>
              <p:nvPr/>
            </p:nvSpPr>
            <p:spPr>
              <a:xfrm>
                <a:off x="232162" y="2154303"/>
                <a:ext cx="5148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3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243060" y="2483917"/>
                <a:ext cx="504000" cy="46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5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107" name="Рисунок 106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2142" y="2573917"/>
                <a:ext cx="288000" cy="18000"/>
              </a:xfrm>
              <a:prstGeom prst="rect">
                <a:avLst/>
              </a:prstGeom>
            </p:spPr>
          </p:pic>
        </p:grpSp>
        <p:grpSp>
          <p:nvGrpSpPr>
            <p:cNvPr id="108" name="Группа 107"/>
            <p:cNvGrpSpPr/>
            <p:nvPr/>
          </p:nvGrpSpPr>
          <p:grpSpPr>
            <a:xfrm>
              <a:off x="6480000" y="2880000"/>
              <a:ext cx="514898" cy="797614"/>
              <a:chOff x="232162" y="2154303"/>
              <a:chExt cx="514898" cy="797614"/>
            </a:xfrm>
          </p:grpSpPr>
          <p:sp>
            <p:nvSpPr>
              <p:cNvPr id="109" name="TextBox 108"/>
              <p:cNvSpPr txBox="1"/>
              <p:nvPr/>
            </p:nvSpPr>
            <p:spPr>
              <a:xfrm>
                <a:off x="232162" y="2154303"/>
                <a:ext cx="5148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3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243060" y="2483917"/>
                <a:ext cx="504000" cy="46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6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111" name="Рисунок 110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2142" y="2573917"/>
                <a:ext cx="288000" cy="18000"/>
              </a:xfrm>
              <a:prstGeom prst="rect">
                <a:avLst/>
              </a:prstGeom>
            </p:spPr>
          </p:pic>
        </p:grpSp>
        <p:grpSp>
          <p:nvGrpSpPr>
            <p:cNvPr id="112" name="Группа 111"/>
            <p:cNvGrpSpPr/>
            <p:nvPr/>
          </p:nvGrpSpPr>
          <p:grpSpPr>
            <a:xfrm>
              <a:off x="7020000" y="2880000"/>
              <a:ext cx="514898" cy="797614"/>
              <a:chOff x="232162" y="2154303"/>
              <a:chExt cx="514898" cy="797614"/>
            </a:xfrm>
          </p:grpSpPr>
          <p:sp>
            <p:nvSpPr>
              <p:cNvPr id="113" name="TextBox 112"/>
              <p:cNvSpPr txBox="1"/>
              <p:nvPr/>
            </p:nvSpPr>
            <p:spPr>
              <a:xfrm>
                <a:off x="232162" y="2154303"/>
                <a:ext cx="5148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4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243060" y="2483917"/>
                <a:ext cx="504000" cy="46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5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115" name="Рисунок 114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2142" y="2573917"/>
                <a:ext cx="288000" cy="18000"/>
              </a:xfrm>
              <a:prstGeom prst="rect">
                <a:avLst/>
              </a:prstGeom>
            </p:spPr>
          </p:pic>
        </p:grpSp>
        <p:grpSp>
          <p:nvGrpSpPr>
            <p:cNvPr id="116" name="Группа 115"/>
            <p:cNvGrpSpPr/>
            <p:nvPr/>
          </p:nvGrpSpPr>
          <p:grpSpPr>
            <a:xfrm>
              <a:off x="7596000" y="2880000"/>
              <a:ext cx="514898" cy="797614"/>
              <a:chOff x="232162" y="2154303"/>
              <a:chExt cx="514898" cy="797614"/>
            </a:xfrm>
          </p:grpSpPr>
          <p:sp>
            <p:nvSpPr>
              <p:cNvPr id="117" name="TextBox 116"/>
              <p:cNvSpPr txBox="1"/>
              <p:nvPr/>
            </p:nvSpPr>
            <p:spPr>
              <a:xfrm>
                <a:off x="232162" y="2154303"/>
                <a:ext cx="5148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4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>
                <a:off x="243060" y="2483917"/>
                <a:ext cx="504000" cy="46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6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119" name="Рисунок 118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2142" y="2573917"/>
                <a:ext cx="288000" cy="18000"/>
              </a:xfrm>
              <a:prstGeom prst="rect">
                <a:avLst/>
              </a:prstGeom>
            </p:spPr>
          </p:pic>
        </p:grpSp>
        <p:grpSp>
          <p:nvGrpSpPr>
            <p:cNvPr id="120" name="Группа 119"/>
            <p:cNvGrpSpPr/>
            <p:nvPr/>
          </p:nvGrpSpPr>
          <p:grpSpPr>
            <a:xfrm>
              <a:off x="8136000" y="2880000"/>
              <a:ext cx="514898" cy="797614"/>
              <a:chOff x="232162" y="2154303"/>
              <a:chExt cx="514898" cy="797614"/>
            </a:xfrm>
          </p:grpSpPr>
          <p:sp>
            <p:nvSpPr>
              <p:cNvPr id="121" name="TextBox 120"/>
              <p:cNvSpPr txBox="1"/>
              <p:nvPr/>
            </p:nvSpPr>
            <p:spPr>
              <a:xfrm>
                <a:off x="232162" y="2154303"/>
                <a:ext cx="5148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5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243060" y="2483917"/>
                <a:ext cx="504000" cy="46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6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123" name="Рисунок 122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2142" y="2573917"/>
                <a:ext cx="288000" cy="180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283077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00A19C">
                <a:alpha val="9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Запишите ответ задачи в виде дроби: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5551" y="1988840"/>
            <a:ext cx="1984326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решение</a:t>
            </a:r>
            <a:endParaRPr lang="ru-RU" sz="24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43102" y="612000"/>
            <a:ext cx="8992898" cy="1236329"/>
            <a:chOff x="146104" y="578919"/>
            <a:chExt cx="8992898" cy="1236329"/>
          </a:xfrm>
        </p:grpSpPr>
        <p:sp>
          <p:nvSpPr>
            <p:cNvPr id="23" name="TextBox 22"/>
            <p:cNvSpPr txBox="1"/>
            <p:nvPr/>
          </p:nvSpPr>
          <p:spPr>
            <a:xfrm>
              <a:off x="178553" y="614919"/>
              <a:ext cx="8960449" cy="120032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                                               а)  Будильник показывает 11 часов утра. Какая часть суток прошла? Какую часть суток составляет оставшееся до конца суток время?</a:t>
              </a:r>
              <a:endParaRPr lang="ru-RU" sz="2400" dirty="0"/>
            </a:p>
          </p:txBody>
        </p:sp>
        <p:sp>
          <p:nvSpPr>
            <p:cNvPr id="24" name="Овал 23"/>
            <p:cNvSpPr>
              <a:spLocks noChangeAspect="1"/>
            </p:cNvSpPr>
            <p:nvPr/>
          </p:nvSpPr>
          <p:spPr>
            <a:xfrm>
              <a:off x="146104" y="578919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rgbClr val="00A19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ЗАДАЧНИК</a:t>
              </a:r>
              <a:endParaRPr lang="ru-RU" sz="2000" b="1" dirty="0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00A1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rgbClr val="00A19C"/>
                  </a:solidFill>
                </a:rPr>
                <a:t>№ 268</a:t>
              </a:r>
              <a:endParaRPr lang="ru-RU" sz="2000" b="1" dirty="0">
                <a:solidFill>
                  <a:srgbClr val="00A19C"/>
                </a:solidFill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3544065" y="1906604"/>
            <a:ext cx="3685477" cy="785665"/>
            <a:chOff x="2686723" y="2137437"/>
            <a:chExt cx="3685477" cy="785665"/>
          </a:xfrm>
        </p:grpSpPr>
        <p:sp>
          <p:nvSpPr>
            <p:cNvPr id="40" name="TextBox 39"/>
            <p:cNvSpPr txBox="1"/>
            <p:nvPr/>
          </p:nvSpPr>
          <p:spPr>
            <a:xfrm>
              <a:off x="3124406" y="2299438"/>
              <a:ext cx="32477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 – часть суток прошла</a:t>
              </a:r>
            </a:p>
          </p:txBody>
        </p:sp>
        <p:grpSp>
          <p:nvGrpSpPr>
            <p:cNvPr id="35" name="Группа 34"/>
            <p:cNvGrpSpPr/>
            <p:nvPr/>
          </p:nvGrpSpPr>
          <p:grpSpPr>
            <a:xfrm>
              <a:off x="2686723" y="2137437"/>
              <a:ext cx="576000" cy="785665"/>
              <a:chOff x="3068131" y="4356000"/>
              <a:chExt cx="576000" cy="785665"/>
            </a:xfrm>
          </p:grpSpPr>
          <p:sp>
            <p:nvSpPr>
              <p:cNvPr id="36" name="TextBox 35"/>
              <p:cNvSpPr txBox="1"/>
              <p:nvPr/>
            </p:nvSpPr>
            <p:spPr>
              <a:xfrm>
                <a:off x="3068131" y="4356000"/>
                <a:ext cx="576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11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068131" y="4680000"/>
                <a:ext cx="576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24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38" name="Рисунок 37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68000" y="4752000"/>
                <a:ext cx="396000" cy="18000"/>
              </a:xfrm>
              <a:prstGeom prst="rect">
                <a:avLst/>
              </a:prstGeom>
            </p:spPr>
          </p:pic>
        </p:grpSp>
      </p:grpSp>
      <p:grpSp>
        <p:nvGrpSpPr>
          <p:cNvPr id="15" name="Группа 14"/>
          <p:cNvGrpSpPr/>
          <p:nvPr/>
        </p:nvGrpSpPr>
        <p:grpSpPr>
          <a:xfrm>
            <a:off x="3596357" y="2961440"/>
            <a:ext cx="3733054" cy="785665"/>
            <a:chOff x="2639146" y="3192273"/>
            <a:chExt cx="3733054" cy="785665"/>
          </a:xfrm>
        </p:grpSpPr>
        <p:sp>
          <p:nvSpPr>
            <p:cNvPr id="45" name="TextBox 44"/>
            <p:cNvSpPr txBox="1"/>
            <p:nvPr/>
          </p:nvSpPr>
          <p:spPr>
            <a:xfrm>
              <a:off x="3124406" y="3354274"/>
              <a:ext cx="32477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 – </a:t>
              </a:r>
              <a:r>
                <a:rPr lang="ru-RU" sz="2400" dirty="0"/>
                <a:t>часть суток </a:t>
              </a:r>
              <a:r>
                <a:rPr lang="ru-RU" sz="2400" dirty="0" smtClean="0"/>
                <a:t>осталась</a:t>
              </a:r>
              <a:endParaRPr lang="ru-RU" sz="2400" dirty="0"/>
            </a:p>
          </p:txBody>
        </p:sp>
        <p:grpSp>
          <p:nvGrpSpPr>
            <p:cNvPr id="39" name="Группа 38"/>
            <p:cNvGrpSpPr/>
            <p:nvPr/>
          </p:nvGrpSpPr>
          <p:grpSpPr>
            <a:xfrm>
              <a:off x="2639146" y="3192273"/>
              <a:ext cx="576000" cy="785665"/>
              <a:chOff x="3068131" y="4356000"/>
              <a:chExt cx="576000" cy="785665"/>
            </a:xfrm>
          </p:grpSpPr>
          <p:sp>
            <p:nvSpPr>
              <p:cNvPr id="46" name="TextBox 45"/>
              <p:cNvSpPr txBox="1"/>
              <p:nvPr/>
            </p:nvSpPr>
            <p:spPr>
              <a:xfrm>
                <a:off x="3068131" y="4356000"/>
                <a:ext cx="576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13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3068131" y="4680000"/>
                <a:ext cx="576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24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48" name="Рисунок 47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68000" y="4752000"/>
                <a:ext cx="396000" cy="18000"/>
              </a:xfrm>
              <a:prstGeom prst="rect">
                <a:avLst/>
              </a:prstGeom>
            </p:spPr>
          </p:pic>
        </p:grpSp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02" y="3319600"/>
            <a:ext cx="3343275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743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00A19C">
                <a:alpha val="9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Запишите ответ задачи в виде дроби: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5551" y="1988840"/>
            <a:ext cx="1984326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решение</a:t>
            </a:r>
            <a:endParaRPr lang="ru-RU" sz="24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43102" y="612000"/>
            <a:ext cx="8992898" cy="1236329"/>
            <a:chOff x="146104" y="578919"/>
            <a:chExt cx="8992898" cy="1236329"/>
          </a:xfrm>
        </p:grpSpPr>
        <p:sp>
          <p:nvSpPr>
            <p:cNvPr id="23" name="TextBox 22"/>
            <p:cNvSpPr txBox="1"/>
            <p:nvPr/>
          </p:nvSpPr>
          <p:spPr>
            <a:xfrm>
              <a:off x="178553" y="614919"/>
              <a:ext cx="8960449" cy="120032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                                               а)  На книжной полке 35 книг, 27 из них – учебники, остальные – словари. Какую часть книг составляют словари?</a:t>
              </a:r>
              <a:endParaRPr lang="ru-RU" sz="2400" dirty="0"/>
            </a:p>
          </p:txBody>
        </p:sp>
        <p:sp>
          <p:nvSpPr>
            <p:cNvPr id="24" name="Овал 23"/>
            <p:cNvSpPr>
              <a:spLocks noChangeAspect="1"/>
            </p:cNvSpPr>
            <p:nvPr/>
          </p:nvSpPr>
          <p:spPr>
            <a:xfrm>
              <a:off x="146104" y="578919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rgbClr val="00A19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ЗАДАЧНИК</a:t>
              </a:r>
              <a:endParaRPr lang="ru-RU" sz="2000" b="1" dirty="0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00A1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rgbClr val="00A19C"/>
                  </a:solidFill>
                </a:rPr>
                <a:t>№ 269</a:t>
              </a:r>
              <a:endParaRPr lang="ru-RU" sz="2000" b="1" dirty="0">
                <a:solidFill>
                  <a:srgbClr val="00A19C"/>
                </a:solidFill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2520170" y="2202750"/>
            <a:ext cx="53360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35 – 27 = 8 (кн.)– количество словарей</a:t>
            </a:r>
          </a:p>
        </p:txBody>
      </p:sp>
      <p:grpSp>
        <p:nvGrpSpPr>
          <p:cNvPr id="15" name="Группа 14"/>
          <p:cNvGrpSpPr/>
          <p:nvPr/>
        </p:nvGrpSpPr>
        <p:grpSpPr>
          <a:xfrm>
            <a:off x="2542267" y="2799440"/>
            <a:ext cx="5313928" cy="785665"/>
            <a:chOff x="2639146" y="3192273"/>
            <a:chExt cx="5313928" cy="785665"/>
          </a:xfrm>
        </p:grpSpPr>
        <p:sp>
          <p:nvSpPr>
            <p:cNvPr id="45" name="TextBox 44"/>
            <p:cNvSpPr txBox="1"/>
            <p:nvPr/>
          </p:nvSpPr>
          <p:spPr>
            <a:xfrm>
              <a:off x="3124405" y="3354274"/>
              <a:ext cx="48286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 – </a:t>
              </a:r>
              <a:r>
                <a:rPr lang="ru-RU" sz="2400" dirty="0"/>
                <a:t>часть </a:t>
              </a:r>
              <a:r>
                <a:rPr lang="ru-RU" sz="2400" dirty="0" smtClean="0"/>
                <a:t>книг составляют словари</a:t>
              </a:r>
              <a:endParaRPr lang="ru-RU" sz="2400" dirty="0"/>
            </a:p>
          </p:txBody>
        </p:sp>
        <p:grpSp>
          <p:nvGrpSpPr>
            <p:cNvPr id="39" name="Группа 38"/>
            <p:cNvGrpSpPr/>
            <p:nvPr/>
          </p:nvGrpSpPr>
          <p:grpSpPr>
            <a:xfrm>
              <a:off x="2639146" y="3192273"/>
              <a:ext cx="576000" cy="785665"/>
              <a:chOff x="3068131" y="4356000"/>
              <a:chExt cx="576000" cy="785665"/>
            </a:xfrm>
          </p:grpSpPr>
          <p:sp>
            <p:nvSpPr>
              <p:cNvPr id="46" name="TextBox 45"/>
              <p:cNvSpPr txBox="1"/>
              <p:nvPr/>
            </p:nvSpPr>
            <p:spPr>
              <a:xfrm>
                <a:off x="3068131" y="4356000"/>
                <a:ext cx="576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8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3068131" y="4680000"/>
                <a:ext cx="576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35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48" name="Рисунок 47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68000" y="4752000"/>
                <a:ext cx="396000" cy="180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650250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29"/>
          <p:cNvSpPr/>
          <p:nvPr/>
        </p:nvSpPr>
        <p:spPr>
          <a:xfrm>
            <a:off x="1880928" y="1297024"/>
            <a:ext cx="1137620" cy="1220333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63242" y="1292412"/>
            <a:ext cx="1137620" cy="1220333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00A19C">
                <a:alpha val="9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Учитесь думать, объяснять…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185575" y="5355550"/>
            <a:ext cx="8784976" cy="830997"/>
            <a:chOff x="179512" y="4406340"/>
            <a:chExt cx="8784976" cy="830997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179512" y="4406340"/>
              <a:ext cx="8784976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A19C"/>
              </a:solidFill>
            </a:ln>
          </p:spPr>
          <p:txBody>
            <a:bodyPr wrap="square">
              <a:spAutoFit/>
            </a:bodyPr>
            <a:lstStyle/>
            <a:p>
              <a:r>
                <a:rPr lang="ru-RU" sz="2400" b="1" dirty="0">
                  <a:solidFill>
                    <a:srgbClr val="00A19C"/>
                  </a:solidFill>
                </a:rPr>
                <a:t>Домашнее </a:t>
              </a:r>
              <a:r>
                <a:rPr lang="ru-RU" sz="2400" b="1" dirty="0" smtClean="0">
                  <a:solidFill>
                    <a:srgbClr val="00A19C"/>
                  </a:solidFill>
                </a:rPr>
                <a:t>задание</a:t>
              </a:r>
              <a:r>
                <a:rPr lang="ru-RU" sz="2400" dirty="0"/>
                <a:t/>
              </a:r>
              <a:br>
                <a:rPr lang="ru-RU" sz="2400" dirty="0"/>
              </a:br>
              <a:r>
                <a:rPr lang="ru-RU" sz="2400" dirty="0" smtClean="0"/>
                <a:t>       У</a:t>
              </a:r>
              <a:r>
                <a:rPr lang="ru-RU" sz="2400" dirty="0"/>
                <a:t>:</a:t>
              </a:r>
              <a:r>
                <a:rPr lang="ru-RU" sz="2400" dirty="0" smtClean="0"/>
                <a:t> стр. 135 – читать; № 478, 475, 474(б).</a:t>
              </a:r>
              <a:endParaRPr lang="ru-RU" sz="2400" dirty="0"/>
            </a:p>
          </p:txBody>
        </p:sp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28" y="4886247"/>
              <a:ext cx="304923" cy="304923"/>
            </a:xfrm>
            <a:prstGeom prst="rect">
              <a:avLst/>
            </a:prstGeom>
          </p:spPr>
        </p:pic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769793"/>
            <a:ext cx="2190750" cy="9525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41320" y="2736502"/>
            <a:ext cx="40706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Какие цифры можно поставить вместо звездочек, чтобы дробь была правильной?</a:t>
            </a:r>
          </a:p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н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еправильной?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562868" y="750470"/>
            <a:ext cx="5581132" cy="239049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accent3">
                <a:lumMod val="50000"/>
              </a:schemeClr>
            </a:solidFill>
          </a:ln>
          <a:effectLst>
            <a:reflection blurRad="6350" stA="50000" endA="300" endPos="38500" dist="50800" dir="5400000" sy="-100000" algn="bl" rotWithShape="0"/>
          </a:effectLst>
          <a:scene3d>
            <a:camera prst="perspectiveContrastingLeftFacing" fov="1800000">
              <a:rot lat="24914" lon="2673334" rev="21390284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3200" dirty="0" smtClean="0">
                <a:solidFill>
                  <a:schemeClr val="tx1"/>
                </a:solidFill>
              </a:rPr>
              <a:t>Учитесь думать, объяснять,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Учитесь мыслить, рассуждать.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Ведь в математике друзья,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Без логики никак нельзя.</a:t>
            </a:r>
          </a:p>
          <a:p>
            <a:endParaRPr lang="ru-RU" sz="3200" dirty="0">
              <a:solidFill>
                <a:schemeClr val="tx1"/>
              </a:solidFill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482052" y="1416579"/>
            <a:ext cx="900000" cy="944775"/>
            <a:chOff x="2641664" y="3348000"/>
            <a:chExt cx="900000" cy="944775"/>
          </a:xfrm>
        </p:grpSpPr>
        <p:sp>
          <p:nvSpPr>
            <p:cNvPr id="23" name="TextBox 22"/>
            <p:cNvSpPr txBox="1"/>
            <p:nvPr/>
          </p:nvSpPr>
          <p:spPr>
            <a:xfrm>
              <a:off x="2641664" y="3348000"/>
              <a:ext cx="900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dirty="0" smtClean="0">
                  <a:latin typeface="+mj-lt"/>
                  <a:cs typeface="Times New Roman" pitchFamily="18" charset="0"/>
                </a:rPr>
                <a:t>177</a:t>
              </a:r>
              <a:endParaRPr lang="ru-RU" sz="320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641664" y="3708000"/>
              <a:ext cx="900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dirty="0" smtClean="0">
                  <a:latin typeface="+mj-lt"/>
                  <a:cs typeface="Times New Roman" pitchFamily="18" charset="0"/>
                </a:rPr>
                <a:t>1*7</a:t>
              </a:r>
              <a:endParaRPr lang="ru-RU" sz="3200" dirty="0">
                <a:latin typeface="+mj-lt"/>
                <a:cs typeface="Times New Roman" pitchFamily="18" charset="0"/>
              </a:endParaRPr>
            </a:p>
          </p:txBody>
        </p:sp>
        <p:pic>
          <p:nvPicPr>
            <p:cNvPr id="25" name="Рисунок 24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7533" y="3816000"/>
              <a:ext cx="648000" cy="18000"/>
            </a:xfrm>
            <a:prstGeom prst="rect">
              <a:avLst/>
            </a:prstGeom>
          </p:spPr>
        </p:pic>
      </p:grpSp>
      <p:grpSp>
        <p:nvGrpSpPr>
          <p:cNvPr id="26" name="Группа 25"/>
          <p:cNvGrpSpPr/>
          <p:nvPr/>
        </p:nvGrpSpPr>
        <p:grpSpPr>
          <a:xfrm>
            <a:off x="1989869" y="1430191"/>
            <a:ext cx="900000" cy="944775"/>
            <a:chOff x="2641664" y="3348000"/>
            <a:chExt cx="900000" cy="944775"/>
          </a:xfrm>
        </p:grpSpPr>
        <p:sp>
          <p:nvSpPr>
            <p:cNvPr id="27" name="TextBox 26"/>
            <p:cNvSpPr txBox="1"/>
            <p:nvPr/>
          </p:nvSpPr>
          <p:spPr>
            <a:xfrm>
              <a:off x="2641664" y="3348000"/>
              <a:ext cx="900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dirty="0" smtClean="0">
                  <a:latin typeface="+mj-lt"/>
                  <a:cs typeface="Times New Roman" pitchFamily="18" charset="0"/>
                </a:rPr>
                <a:t>2*4</a:t>
              </a:r>
              <a:endParaRPr lang="ru-RU" sz="320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641664" y="3708000"/>
              <a:ext cx="900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dirty="0" smtClean="0">
                  <a:latin typeface="+mj-lt"/>
                  <a:cs typeface="Times New Roman" pitchFamily="18" charset="0"/>
                </a:rPr>
                <a:t>224</a:t>
              </a:r>
              <a:endParaRPr lang="ru-RU" sz="3200" dirty="0">
                <a:latin typeface="+mj-lt"/>
                <a:cs typeface="Times New Roman" pitchFamily="18" charset="0"/>
              </a:endParaRPr>
            </a:p>
          </p:txBody>
        </p:sp>
        <p:pic>
          <p:nvPicPr>
            <p:cNvPr id="29" name="Рисунок 28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7533" y="3816000"/>
              <a:ext cx="648000" cy="1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47037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00A19C">
                <a:alpha val="9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Ключевые слова урока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clrChange>
              <a:clrFrom>
                <a:srgbClr val="CEE9E0"/>
              </a:clrFrom>
              <a:clrTo>
                <a:srgbClr val="CEE9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26" y="557212"/>
            <a:ext cx="4286250" cy="1914525"/>
          </a:xfrm>
          <a:prstGeom prst="rect">
            <a:avLst/>
          </a:prstGeom>
        </p:spPr>
      </p:pic>
      <p:sp>
        <p:nvSpPr>
          <p:cNvPr id="53" name="Прямоугольник 52"/>
          <p:cNvSpPr>
            <a:spLocks noChangeAspect="1"/>
          </p:cNvSpPr>
          <p:nvPr/>
        </p:nvSpPr>
        <p:spPr>
          <a:xfrm>
            <a:off x="4545740" y="683477"/>
            <a:ext cx="4533476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Кто понял, чем же мы будем заниматься на уроке?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564904"/>
            <a:ext cx="4695825" cy="11811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804007"/>
            <a:ext cx="5162550" cy="1181100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070406"/>
            <a:ext cx="5324475" cy="1181100"/>
          </a:xfrm>
          <a:prstGeom prst="rect">
            <a:avLst/>
          </a:prstGeom>
        </p:spPr>
      </p:pic>
      <p:sp>
        <p:nvSpPr>
          <p:cNvPr id="56" name="Прямоугольник 55"/>
          <p:cNvSpPr>
            <a:spLocks noChangeAspect="1"/>
          </p:cNvSpPr>
          <p:nvPr/>
        </p:nvSpPr>
        <p:spPr>
          <a:xfrm>
            <a:off x="5307385" y="3026569"/>
            <a:ext cx="992807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дробь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5439953" y="2564904"/>
            <a:ext cx="992163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?</a:t>
            </a:r>
            <a:endParaRPr lang="ru-RU" sz="24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58" name="Прямоугольник 57"/>
          <p:cNvSpPr>
            <a:spLocks noChangeAspect="1"/>
          </p:cNvSpPr>
          <p:nvPr/>
        </p:nvSpPr>
        <p:spPr>
          <a:xfrm>
            <a:off x="5757729" y="4318294"/>
            <a:ext cx="1831363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правильная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5925657" y="3935990"/>
            <a:ext cx="992163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?</a:t>
            </a:r>
            <a:endParaRPr lang="ru-RU" sz="24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60" name="Прямоугольник 59"/>
          <p:cNvSpPr>
            <a:spLocks noChangeAspect="1"/>
          </p:cNvSpPr>
          <p:nvPr/>
        </p:nvSpPr>
        <p:spPr>
          <a:xfrm>
            <a:off x="5925657" y="5660956"/>
            <a:ext cx="250457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неправильная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6084168" y="5093634"/>
            <a:ext cx="992163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?</a:t>
            </a:r>
            <a:endParaRPr lang="ru-RU" sz="24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989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</p:childTnLst>
        </p:cTn>
      </p:par>
    </p:tnLst>
    <p:bldLst>
      <p:bldP spid="56" grpId="0"/>
      <p:bldP spid="58" grpId="0"/>
      <p:bldP spid="6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00A19C">
                <a:alpha val="9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Математическая разминка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80000" y="692696"/>
            <a:ext cx="8869756" cy="830997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1. Сколько сантиметров в дециметре? Какую часть дециметра составляет 1 см? 3 см?</a:t>
            </a:r>
            <a:endParaRPr lang="ru-RU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80000" y="1628800"/>
            <a:ext cx="8869756" cy="830997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2. Сколько граммов в килограмме? Какую часть килограмма составляет 1 г? 480 г?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180000" y="2590376"/>
            <a:ext cx="8869756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3. У Вики было 7 конфет. 3 конфеты Вика отдала подружке. Какую часть всех конфет Вика отдала? Какая часть всех конфет у Вики осталась?</a:t>
            </a:r>
            <a:endParaRPr lang="ru-RU" sz="2400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50" y="4581128"/>
            <a:ext cx="1905000" cy="97155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725144"/>
            <a:ext cx="1905000" cy="97155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417" y="4095353"/>
            <a:ext cx="1905000" cy="97155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5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597" y="4202644"/>
            <a:ext cx="1905000" cy="9715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>
            <a:clrChange>
              <a:clrFrom>
                <a:srgbClr val="F0FFF1"/>
              </a:clrFrom>
              <a:clrTo>
                <a:srgbClr val="F0FFF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9293">
            <a:off x="3151597" y="4639432"/>
            <a:ext cx="1905000" cy="971550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52101">
            <a:off x="4208704" y="4202643"/>
            <a:ext cx="1905000" cy="971550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10728">
            <a:off x="4572000" y="4526967"/>
            <a:ext cx="1905000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161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00A19C">
                <a:alpha val="9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Математическая разминка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7122" y="692696"/>
            <a:ext cx="8869756" cy="830997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4. Назовите все дроби со знаменателем 8, у которых числитель меньше знаменателя.</a:t>
            </a:r>
            <a:endParaRPr lang="ru-R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137122" y="1628800"/>
            <a:ext cx="8869756" cy="830997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5. Назовите 3 какие-нибудь дроби, у которых числитель равен знаменателю.</a:t>
            </a:r>
            <a:endParaRPr lang="ru-RU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132317" y="2592000"/>
            <a:ext cx="8869756" cy="1569660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6. Назовите 3 дроби, у которых числитель: </a:t>
            </a:r>
          </a:p>
          <a:p>
            <a:r>
              <a:rPr lang="ru-RU" sz="2400" dirty="0" smtClean="0"/>
              <a:t>а) на 2 больше знаменателя;</a:t>
            </a:r>
          </a:p>
          <a:p>
            <a:r>
              <a:rPr lang="ru-RU" sz="2400" dirty="0" smtClean="0"/>
              <a:t>б) </a:t>
            </a:r>
            <a:r>
              <a:rPr lang="ru-RU" sz="2400" dirty="0"/>
              <a:t>на </a:t>
            </a:r>
            <a:r>
              <a:rPr lang="ru-RU" sz="2400" dirty="0" smtClean="0"/>
              <a:t>12 </a:t>
            </a:r>
            <a:r>
              <a:rPr lang="ru-RU" sz="2400" dirty="0"/>
              <a:t>больше знаменателя</a:t>
            </a:r>
            <a:r>
              <a:rPr lang="ru-RU" sz="2400" dirty="0" smtClean="0"/>
              <a:t>;</a:t>
            </a:r>
          </a:p>
          <a:p>
            <a:r>
              <a:rPr lang="ru-RU" sz="2400" dirty="0" smtClean="0"/>
              <a:t>в) равен знаменателю.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12577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00A19C">
                <a:alpha val="9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Обсуждаем домашнее задание 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43102" y="612000"/>
            <a:ext cx="8992898" cy="1605660"/>
            <a:chOff x="146104" y="578919"/>
            <a:chExt cx="8992898" cy="1605660"/>
          </a:xfrm>
        </p:grpSpPr>
        <p:sp>
          <p:nvSpPr>
            <p:cNvPr id="22" name="TextBox 21"/>
            <p:cNvSpPr txBox="1"/>
            <p:nvPr/>
          </p:nvSpPr>
          <p:spPr>
            <a:xfrm>
              <a:off x="178553" y="614919"/>
              <a:ext cx="8960449" cy="15696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                                            У светофора остановились 10 автомашин: </a:t>
              </a:r>
            </a:p>
            <a:p>
              <a:r>
                <a:rPr lang="ru-RU" sz="2400" dirty="0" smtClean="0"/>
                <a:t>2 из них грузовые, 5 легковых, остальные автобусы. Какую часть всех автомашин составляют грузовые автомашины? Легковые автомашины? Автобусы?</a:t>
              </a:r>
            </a:p>
          </p:txBody>
        </p:sp>
        <p:sp>
          <p:nvSpPr>
            <p:cNvPr id="23" name="Овал 22"/>
            <p:cNvSpPr>
              <a:spLocks noChangeAspect="1"/>
            </p:cNvSpPr>
            <p:nvPr/>
          </p:nvSpPr>
          <p:spPr>
            <a:xfrm>
              <a:off x="146104" y="578919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rgbClr val="00A19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rgbClr val="00A19C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473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Скругленный прямоугольник 16"/>
          <p:cNvSpPr/>
          <p:nvPr/>
        </p:nvSpPr>
        <p:spPr>
          <a:xfrm>
            <a:off x="102204" y="2420888"/>
            <a:ext cx="1984326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решение</a:t>
            </a:r>
            <a:endParaRPr lang="ru-RU" sz="24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1132697" y="4896605"/>
            <a:ext cx="5863593" cy="797614"/>
            <a:chOff x="1132697" y="4896605"/>
            <a:chExt cx="5863593" cy="797614"/>
          </a:xfrm>
        </p:grpSpPr>
        <p:sp>
          <p:nvSpPr>
            <p:cNvPr id="32" name="TextBox 31"/>
            <p:cNvSpPr txBox="1"/>
            <p:nvPr/>
          </p:nvSpPr>
          <p:spPr>
            <a:xfrm>
              <a:off x="1132697" y="5085184"/>
              <a:ext cx="58635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 smtClean="0"/>
                <a:t>3 автобуса составляют        всех автомашин.</a:t>
              </a:r>
            </a:p>
          </p:txBody>
        </p:sp>
        <p:grpSp>
          <p:nvGrpSpPr>
            <p:cNvPr id="33" name="Группа 32"/>
            <p:cNvGrpSpPr/>
            <p:nvPr/>
          </p:nvGrpSpPr>
          <p:grpSpPr>
            <a:xfrm>
              <a:off x="4132381" y="4896605"/>
              <a:ext cx="514898" cy="797614"/>
              <a:chOff x="1926020" y="2352386"/>
              <a:chExt cx="514898" cy="797614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1926020" y="2352386"/>
                <a:ext cx="47616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3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936918" y="2682000"/>
                <a:ext cx="504000" cy="46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10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36" name="Рисунок 35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16000" y="2772000"/>
                <a:ext cx="288000" cy="18000"/>
              </a:xfrm>
              <a:prstGeom prst="rect">
                <a:avLst/>
              </a:prstGeom>
            </p:spPr>
          </p:pic>
        </p:grpSp>
      </p:grpSp>
      <p:grpSp>
        <p:nvGrpSpPr>
          <p:cNvPr id="15" name="Группа 14"/>
          <p:cNvGrpSpPr/>
          <p:nvPr/>
        </p:nvGrpSpPr>
        <p:grpSpPr>
          <a:xfrm>
            <a:off x="1120627" y="2880000"/>
            <a:ext cx="6945043" cy="797614"/>
            <a:chOff x="1120627" y="2880000"/>
            <a:chExt cx="6945043" cy="797614"/>
          </a:xfrm>
        </p:grpSpPr>
        <p:sp>
          <p:nvSpPr>
            <p:cNvPr id="13" name="TextBox 12"/>
            <p:cNvSpPr txBox="1"/>
            <p:nvPr/>
          </p:nvSpPr>
          <p:spPr>
            <a:xfrm>
              <a:off x="1120627" y="3062553"/>
              <a:ext cx="69450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 smtClean="0"/>
                <a:t>1 автомашина составляет       часть всех автомашин.</a:t>
              </a:r>
            </a:p>
          </p:txBody>
        </p:sp>
        <p:grpSp>
          <p:nvGrpSpPr>
            <p:cNvPr id="37" name="Группа 36"/>
            <p:cNvGrpSpPr/>
            <p:nvPr/>
          </p:nvGrpSpPr>
          <p:grpSpPr>
            <a:xfrm>
              <a:off x="4500000" y="2880000"/>
              <a:ext cx="514898" cy="797614"/>
              <a:chOff x="1926020" y="2352386"/>
              <a:chExt cx="514898" cy="797614"/>
            </a:xfrm>
          </p:grpSpPr>
          <p:sp>
            <p:nvSpPr>
              <p:cNvPr id="38" name="TextBox 37"/>
              <p:cNvSpPr txBox="1"/>
              <p:nvPr/>
            </p:nvSpPr>
            <p:spPr>
              <a:xfrm>
                <a:off x="1926020" y="2352386"/>
                <a:ext cx="47616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1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1936918" y="2682000"/>
                <a:ext cx="504000" cy="46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10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40" name="Рисунок 39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16000" y="2772000"/>
                <a:ext cx="288000" cy="18000"/>
              </a:xfrm>
              <a:prstGeom prst="rect">
                <a:avLst/>
              </a:prstGeom>
            </p:spPr>
          </p:pic>
        </p:grpSp>
      </p:grpSp>
      <p:grpSp>
        <p:nvGrpSpPr>
          <p:cNvPr id="16" name="Группа 15"/>
          <p:cNvGrpSpPr/>
          <p:nvPr/>
        </p:nvGrpSpPr>
        <p:grpSpPr>
          <a:xfrm>
            <a:off x="1120627" y="3492835"/>
            <a:ext cx="6023508" cy="797614"/>
            <a:chOff x="1120627" y="3492835"/>
            <a:chExt cx="6023508" cy="797614"/>
          </a:xfrm>
        </p:grpSpPr>
        <p:sp>
          <p:nvSpPr>
            <p:cNvPr id="30" name="TextBox 29"/>
            <p:cNvSpPr txBox="1"/>
            <p:nvPr/>
          </p:nvSpPr>
          <p:spPr>
            <a:xfrm>
              <a:off x="1120627" y="3681988"/>
              <a:ext cx="60235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 smtClean="0"/>
                <a:t>2 грузовых составляют        всех автомашин.</a:t>
              </a:r>
            </a:p>
          </p:txBody>
        </p:sp>
        <p:grpSp>
          <p:nvGrpSpPr>
            <p:cNvPr id="41" name="Группа 40"/>
            <p:cNvGrpSpPr/>
            <p:nvPr/>
          </p:nvGrpSpPr>
          <p:grpSpPr>
            <a:xfrm>
              <a:off x="4132381" y="3492835"/>
              <a:ext cx="514898" cy="797614"/>
              <a:chOff x="1926020" y="2352386"/>
              <a:chExt cx="514898" cy="797614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1926020" y="2352386"/>
                <a:ext cx="47616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2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1936918" y="2682000"/>
                <a:ext cx="504000" cy="46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10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44" name="Рисунок 43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16000" y="2772000"/>
                <a:ext cx="288000" cy="18000"/>
              </a:xfrm>
              <a:prstGeom prst="rect">
                <a:avLst/>
              </a:prstGeom>
            </p:spPr>
          </p:pic>
        </p:grpSp>
      </p:grpSp>
      <p:grpSp>
        <p:nvGrpSpPr>
          <p:cNvPr id="18" name="Группа 17"/>
          <p:cNvGrpSpPr/>
          <p:nvPr/>
        </p:nvGrpSpPr>
        <p:grpSpPr>
          <a:xfrm>
            <a:off x="1094367" y="4269137"/>
            <a:ext cx="5899564" cy="797614"/>
            <a:chOff x="1094367" y="4269137"/>
            <a:chExt cx="5899564" cy="797614"/>
          </a:xfrm>
        </p:grpSpPr>
        <p:sp>
          <p:nvSpPr>
            <p:cNvPr id="31" name="TextBox 30"/>
            <p:cNvSpPr txBox="1"/>
            <p:nvPr/>
          </p:nvSpPr>
          <p:spPr>
            <a:xfrm>
              <a:off x="1094367" y="4437112"/>
              <a:ext cx="58995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 smtClean="0"/>
                <a:t>5 легковых составляют        всех автомашин.</a:t>
              </a:r>
            </a:p>
          </p:txBody>
        </p:sp>
        <p:grpSp>
          <p:nvGrpSpPr>
            <p:cNvPr id="45" name="Группа 44"/>
            <p:cNvGrpSpPr/>
            <p:nvPr/>
          </p:nvGrpSpPr>
          <p:grpSpPr>
            <a:xfrm>
              <a:off x="4132381" y="4269137"/>
              <a:ext cx="514898" cy="797614"/>
              <a:chOff x="1926020" y="2352386"/>
              <a:chExt cx="514898" cy="797614"/>
            </a:xfrm>
          </p:grpSpPr>
          <p:sp>
            <p:nvSpPr>
              <p:cNvPr id="46" name="TextBox 45"/>
              <p:cNvSpPr txBox="1"/>
              <p:nvPr/>
            </p:nvSpPr>
            <p:spPr>
              <a:xfrm>
                <a:off x="1926020" y="2352386"/>
                <a:ext cx="47616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5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1936918" y="2682000"/>
                <a:ext cx="504000" cy="46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10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48" name="Рисунок 47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16000" y="2772000"/>
                <a:ext cx="288000" cy="180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72720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00A19C">
                <a:alpha val="9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Обсуждаем домашнее задание 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43102" y="612000"/>
            <a:ext cx="8992898" cy="1236329"/>
            <a:chOff x="146104" y="578919"/>
            <a:chExt cx="8992898" cy="1236329"/>
          </a:xfrm>
        </p:grpSpPr>
        <p:sp>
          <p:nvSpPr>
            <p:cNvPr id="22" name="TextBox 21"/>
            <p:cNvSpPr txBox="1"/>
            <p:nvPr/>
          </p:nvSpPr>
          <p:spPr>
            <a:xfrm>
              <a:off x="178553" y="614919"/>
              <a:ext cx="8960449" cy="120032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                                            б</a:t>
              </a:r>
              <a:r>
                <a:rPr lang="ru-RU" sz="2400" dirty="0"/>
                <a:t>) В книге </a:t>
              </a:r>
              <a:r>
                <a:rPr lang="ru-RU" sz="2400" dirty="0" smtClean="0"/>
                <a:t>96 </a:t>
              </a:r>
              <a:r>
                <a:rPr lang="ru-RU" sz="2400" dirty="0"/>
                <a:t>страниц. В первый день Аня прочитала </a:t>
              </a:r>
              <a:r>
                <a:rPr lang="ru-RU" sz="2400" dirty="0" smtClean="0"/>
                <a:t>треть </a:t>
              </a:r>
              <a:r>
                <a:rPr lang="ru-RU" sz="2400" dirty="0"/>
                <a:t>всей книги, а </a:t>
              </a:r>
              <a:r>
                <a:rPr lang="ru-RU" sz="2400" dirty="0" smtClean="0"/>
                <a:t>за 2 первых дня – половину книги. </a:t>
              </a:r>
              <a:r>
                <a:rPr lang="ru-RU" sz="2400" dirty="0"/>
                <a:t>Сколько страниц </a:t>
              </a:r>
              <a:r>
                <a:rPr lang="ru-RU" sz="2400" dirty="0" smtClean="0"/>
                <a:t>прочитала Аня во второй день?</a:t>
              </a:r>
              <a:endParaRPr lang="ru-RU" sz="2400" dirty="0"/>
            </a:p>
          </p:txBody>
        </p:sp>
        <p:sp>
          <p:nvSpPr>
            <p:cNvPr id="23" name="Овал 22"/>
            <p:cNvSpPr>
              <a:spLocks noChangeAspect="1"/>
            </p:cNvSpPr>
            <p:nvPr/>
          </p:nvSpPr>
          <p:spPr>
            <a:xfrm>
              <a:off x="146104" y="578919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rgbClr val="00A19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ЗАДАЧНИК</a:t>
              </a:r>
              <a:endParaRPr lang="ru-RU" sz="2000" b="1" dirty="0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00A1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rgbClr val="00A19C"/>
                  </a:solidFill>
                </a:rPr>
                <a:t>№ 254</a:t>
              </a:r>
              <a:endParaRPr lang="ru-RU" sz="2000" b="1" dirty="0">
                <a:solidFill>
                  <a:srgbClr val="00A19C"/>
                </a:solidFill>
              </a:endParaRPr>
            </a:p>
          </p:txBody>
        </p:sp>
      </p:grpSp>
      <p:sp>
        <p:nvSpPr>
          <p:cNvPr id="17" name="Скругленный прямоугольник 16"/>
          <p:cNvSpPr/>
          <p:nvPr/>
        </p:nvSpPr>
        <p:spPr>
          <a:xfrm>
            <a:off x="75551" y="2060848"/>
            <a:ext cx="1984326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решение</a:t>
            </a:r>
            <a:endParaRPr lang="ru-RU" sz="24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67744" y="2022520"/>
            <a:ext cx="5923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96 : 3 = 32 (стр.) – прочитала в первый день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267744" y="2636585"/>
            <a:ext cx="50642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96 : 2 = 48 (стр.) – прочитала за 2 дня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331818" y="3315941"/>
            <a:ext cx="6232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48 – 32 = 16 (стр.) – прочитала во второй день </a:t>
            </a:r>
          </a:p>
        </p:txBody>
      </p:sp>
    </p:spTree>
    <p:extLst>
      <p:ext uri="{BB962C8B-B14F-4D97-AF65-F5344CB8AC3E}">
        <p14:creationId xmlns:p14="http://schemas.microsoft.com/office/powerpoint/2010/main" val="2941361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3" grpId="0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00A19C">
                <a:alpha val="9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Обсуждаем домашнее задание 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43102" y="612000"/>
            <a:ext cx="8992898" cy="1236329"/>
            <a:chOff x="146104" y="578919"/>
            <a:chExt cx="8992898" cy="1236329"/>
          </a:xfrm>
        </p:grpSpPr>
        <p:sp>
          <p:nvSpPr>
            <p:cNvPr id="22" name="TextBox 21"/>
            <p:cNvSpPr txBox="1"/>
            <p:nvPr/>
          </p:nvSpPr>
          <p:spPr>
            <a:xfrm>
              <a:off x="178553" y="614919"/>
              <a:ext cx="8960449" cy="120032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                                            б</a:t>
              </a:r>
              <a:r>
                <a:rPr lang="ru-RU" sz="2400" dirty="0"/>
                <a:t>) </a:t>
              </a:r>
              <a:r>
                <a:rPr lang="ru-RU" sz="2400" dirty="0" smtClean="0"/>
                <a:t>Конфеты разложили поровну в 8 коробок. Какую часть конфет положили в 1 коробку? В 3 коробки? В 7 коробок?</a:t>
              </a:r>
              <a:endParaRPr lang="ru-RU" sz="2400" dirty="0"/>
            </a:p>
          </p:txBody>
        </p:sp>
        <p:sp>
          <p:nvSpPr>
            <p:cNvPr id="23" name="Овал 22"/>
            <p:cNvSpPr>
              <a:spLocks noChangeAspect="1"/>
            </p:cNvSpPr>
            <p:nvPr/>
          </p:nvSpPr>
          <p:spPr>
            <a:xfrm>
              <a:off x="146104" y="578919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rgbClr val="00A19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ЗАДАЧНИК</a:t>
              </a:r>
              <a:endParaRPr lang="ru-RU" sz="2000" b="1" dirty="0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rgbClr val="00A19C"/>
            </a:solidFill>
            <a:ln w="25400">
              <a:solidFill>
                <a:srgbClr val="00A1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257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Скругленный прямоугольник 16"/>
          <p:cNvSpPr/>
          <p:nvPr/>
        </p:nvSpPr>
        <p:spPr>
          <a:xfrm>
            <a:off x="233553" y="2273614"/>
            <a:ext cx="1984326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решение</a:t>
            </a:r>
            <a:endParaRPr lang="ru-RU" sz="24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2427616" y="2034000"/>
            <a:ext cx="2092727" cy="797614"/>
            <a:chOff x="2520170" y="2592000"/>
            <a:chExt cx="2092727" cy="797614"/>
          </a:xfrm>
        </p:grpSpPr>
        <p:sp>
          <p:nvSpPr>
            <p:cNvPr id="13" name="TextBox 12"/>
            <p:cNvSpPr txBox="1"/>
            <p:nvPr/>
          </p:nvSpPr>
          <p:spPr>
            <a:xfrm>
              <a:off x="2887745" y="2780781"/>
              <a:ext cx="17251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 smtClean="0"/>
                <a:t>,         ,          .</a:t>
              </a:r>
            </a:p>
          </p:txBody>
        </p:sp>
        <p:grpSp>
          <p:nvGrpSpPr>
            <p:cNvPr id="28" name="Группа 27"/>
            <p:cNvGrpSpPr/>
            <p:nvPr/>
          </p:nvGrpSpPr>
          <p:grpSpPr>
            <a:xfrm>
              <a:off x="2520170" y="2592000"/>
              <a:ext cx="514898" cy="797614"/>
              <a:chOff x="1926020" y="2352386"/>
              <a:chExt cx="514898" cy="797614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1926020" y="2352386"/>
                <a:ext cx="47616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1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1936918" y="2682000"/>
                <a:ext cx="504000" cy="46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8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33" name="Рисунок 32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16000" y="2772000"/>
                <a:ext cx="288000" cy="18000"/>
              </a:xfrm>
              <a:prstGeom prst="rect">
                <a:avLst/>
              </a:prstGeom>
            </p:spPr>
          </p:pic>
        </p:grpSp>
        <p:grpSp>
          <p:nvGrpSpPr>
            <p:cNvPr id="34" name="Группа 33"/>
            <p:cNvGrpSpPr/>
            <p:nvPr/>
          </p:nvGrpSpPr>
          <p:grpSpPr>
            <a:xfrm>
              <a:off x="3240000" y="2592000"/>
              <a:ext cx="514898" cy="797614"/>
              <a:chOff x="1926020" y="2352386"/>
              <a:chExt cx="514898" cy="797614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1926020" y="2352386"/>
                <a:ext cx="47616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3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1936918" y="2682000"/>
                <a:ext cx="504000" cy="46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8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37" name="Рисунок 36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16000" y="2772000"/>
                <a:ext cx="288000" cy="18000"/>
              </a:xfrm>
              <a:prstGeom prst="rect">
                <a:avLst/>
              </a:prstGeom>
            </p:spPr>
          </p:pic>
        </p:grpSp>
        <p:grpSp>
          <p:nvGrpSpPr>
            <p:cNvPr id="38" name="Группа 37"/>
            <p:cNvGrpSpPr/>
            <p:nvPr/>
          </p:nvGrpSpPr>
          <p:grpSpPr>
            <a:xfrm>
              <a:off x="3960000" y="2592000"/>
              <a:ext cx="514898" cy="797614"/>
              <a:chOff x="1926020" y="2352386"/>
              <a:chExt cx="514898" cy="797614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1926020" y="2352386"/>
                <a:ext cx="47616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7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1936918" y="2682000"/>
                <a:ext cx="504000" cy="46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8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41" name="Рисунок 40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16000" y="2772000"/>
                <a:ext cx="288000" cy="18000"/>
              </a:xfrm>
              <a:prstGeom prst="rect">
                <a:avLst/>
              </a:prstGeom>
            </p:spPr>
          </p:pic>
        </p:grpSp>
      </p:grpSp>
      <p:grpSp>
        <p:nvGrpSpPr>
          <p:cNvPr id="42" name="Группа 41"/>
          <p:cNvGrpSpPr/>
          <p:nvPr/>
        </p:nvGrpSpPr>
        <p:grpSpPr>
          <a:xfrm>
            <a:off x="59326" y="3387729"/>
            <a:ext cx="8992898" cy="1605660"/>
            <a:chOff x="146104" y="578919"/>
            <a:chExt cx="8992898" cy="1605660"/>
          </a:xfrm>
        </p:grpSpPr>
        <p:sp>
          <p:nvSpPr>
            <p:cNvPr id="43" name="TextBox 42"/>
            <p:cNvSpPr txBox="1"/>
            <p:nvPr/>
          </p:nvSpPr>
          <p:spPr>
            <a:xfrm>
              <a:off x="178553" y="614919"/>
              <a:ext cx="8960449" cy="15696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                                            б</a:t>
              </a:r>
              <a:r>
                <a:rPr lang="ru-RU" sz="2400" dirty="0"/>
                <a:t>) </a:t>
              </a:r>
              <a:r>
                <a:rPr lang="ru-RU" sz="2400" dirty="0" smtClean="0"/>
                <a:t>На соревнования по легкой атлетике поехала школьная команда из 15 человек, в которой 4 пятиклассника, остальные – шестиклассники. Какую часть всей команды составляют пятиклассники? Шестиклассники? </a:t>
              </a:r>
              <a:endParaRPr lang="ru-RU" sz="2400" dirty="0"/>
            </a:p>
          </p:txBody>
        </p:sp>
        <p:sp>
          <p:nvSpPr>
            <p:cNvPr id="44" name="Овал 43"/>
            <p:cNvSpPr>
              <a:spLocks noChangeAspect="1"/>
            </p:cNvSpPr>
            <p:nvPr/>
          </p:nvSpPr>
          <p:spPr>
            <a:xfrm>
              <a:off x="146104" y="578919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rgbClr val="00A19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ЗАДАЧНИК</a:t>
              </a:r>
              <a:endParaRPr lang="ru-RU" sz="2000" b="1" dirty="0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rgbClr val="00A19C"/>
            </a:solidFill>
            <a:ln w="25400">
              <a:solidFill>
                <a:srgbClr val="00A1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258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7" name="Скругленный прямоугольник 46"/>
          <p:cNvSpPr/>
          <p:nvPr/>
        </p:nvSpPr>
        <p:spPr>
          <a:xfrm>
            <a:off x="258511" y="5396844"/>
            <a:ext cx="1984326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решение</a:t>
            </a:r>
            <a:endParaRPr lang="ru-RU" sz="24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grpSp>
        <p:nvGrpSpPr>
          <p:cNvPr id="48" name="Группа 47"/>
          <p:cNvGrpSpPr/>
          <p:nvPr/>
        </p:nvGrpSpPr>
        <p:grpSpPr>
          <a:xfrm>
            <a:off x="2452574" y="5157230"/>
            <a:ext cx="1326492" cy="797614"/>
            <a:chOff x="2520170" y="2592000"/>
            <a:chExt cx="1326492" cy="797614"/>
          </a:xfrm>
        </p:grpSpPr>
        <p:sp>
          <p:nvSpPr>
            <p:cNvPr id="49" name="TextBox 48"/>
            <p:cNvSpPr txBox="1"/>
            <p:nvPr/>
          </p:nvSpPr>
          <p:spPr>
            <a:xfrm>
              <a:off x="2887745" y="2780781"/>
              <a:ext cx="9589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 smtClean="0"/>
                <a:t>,         .</a:t>
              </a:r>
            </a:p>
          </p:txBody>
        </p:sp>
        <p:grpSp>
          <p:nvGrpSpPr>
            <p:cNvPr id="50" name="Группа 49"/>
            <p:cNvGrpSpPr/>
            <p:nvPr/>
          </p:nvGrpSpPr>
          <p:grpSpPr>
            <a:xfrm>
              <a:off x="2520170" y="2592000"/>
              <a:ext cx="514898" cy="797614"/>
              <a:chOff x="1926020" y="2352386"/>
              <a:chExt cx="514898" cy="797614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1926020" y="2352386"/>
                <a:ext cx="47616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4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1936918" y="2682000"/>
                <a:ext cx="504000" cy="46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15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61" name="Рисунок 60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16000" y="2772000"/>
                <a:ext cx="288000" cy="18000"/>
              </a:xfrm>
              <a:prstGeom prst="rect">
                <a:avLst/>
              </a:prstGeom>
            </p:spPr>
          </p:pic>
        </p:grpSp>
        <p:grpSp>
          <p:nvGrpSpPr>
            <p:cNvPr id="51" name="Группа 50"/>
            <p:cNvGrpSpPr/>
            <p:nvPr/>
          </p:nvGrpSpPr>
          <p:grpSpPr>
            <a:xfrm>
              <a:off x="3240000" y="2592000"/>
              <a:ext cx="514898" cy="797614"/>
              <a:chOff x="1926020" y="2352386"/>
              <a:chExt cx="514898" cy="797614"/>
            </a:xfrm>
          </p:grpSpPr>
          <p:sp>
            <p:nvSpPr>
              <p:cNvPr id="56" name="TextBox 55"/>
              <p:cNvSpPr txBox="1"/>
              <p:nvPr/>
            </p:nvSpPr>
            <p:spPr>
              <a:xfrm>
                <a:off x="1926020" y="2352386"/>
                <a:ext cx="5148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11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1936918" y="2682000"/>
                <a:ext cx="504000" cy="468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+mj-lt"/>
                    <a:cs typeface="Times New Roman" pitchFamily="18" charset="0"/>
                  </a:rPr>
                  <a:t>15</a:t>
                </a:r>
                <a:endParaRPr lang="ru-RU" sz="2400" dirty="0">
                  <a:latin typeface="+mj-lt"/>
                  <a:cs typeface="Times New Roman" pitchFamily="18" charset="0"/>
                </a:endParaRPr>
              </a:p>
            </p:txBody>
          </p:sp>
          <p:pic>
            <p:nvPicPr>
              <p:cNvPr id="58" name="Рисунок 57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16000" y="2772000"/>
                <a:ext cx="288000" cy="180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246052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00A19C">
                <a:alpha val="9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Правильные и неправильные дроби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9144000" cy="25146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132" y="3501008"/>
            <a:ext cx="2857500" cy="1295400"/>
          </a:xfrm>
          <a:prstGeom prst="rect">
            <a:avLst/>
          </a:prstGeom>
        </p:spPr>
      </p:pic>
      <p:pic>
        <p:nvPicPr>
          <p:cNvPr id="15" name="Рисунок 14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060713"/>
            <a:ext cx="2628900" cy="695325"/>
          </a:xfrm>
          <a:prstGeom prst="rect">
            <a:avLst/>
          </a:prstGeom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2855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00A19C">
                <a:alpha val="9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Правильные и неправильные дроби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9144000" cy="394106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36158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400" dirty="0" smtClean="0">
            <a:solidFill>
              <a:srgbClr val="FF0000"/>
            </a:solidFill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4814</TotalTime>
  <Words>799</Words>
  <Application>Microsoft Office PowerPoint</Application>
  <PresentationFormat>Экран (4:3)</PresentationFormat>
  <Paragraphs>223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ДРОБИ</vt:lpstr>
      <vt:lpstr>Ключевые слова урока</vt:lpstr>
      <vt:lpstr>Математическая разминка</vt:lpstr>
      <vt:lpstr>Математическая разминка</vt:lpstr>
      <vt:lpstr>Обсуждаем домашнее задание </vt:lpstr>
      <vt:lpstr>Обсуждаем домашнее задание </vt:lpstr>
      <vt:lpstr>Обсуждаем домашнее задание </vt:lpstr>
      <vt:lpstr>Правильные и неправильные дроби</vt:lpstr>
      <vt:lpstr>Правильные и неправильные дроби</vt:lpstr>
      <vt:lpstr>Работаем с текстом</vt:lpstr>
      <vt:lpstr>Правильные и неправильные дроби</vt:lpstr>
      <vt:lpstr>Правильные и неправильные дроби</vt:lpstr>
      <vt:lpstr>Правильные и неправильные дроби</vt:lpstr>
      <vt:lpstr>Правильные и неправильные дроби</vt:lpstr>
      <vt:lpstr>Запишите ответ задачи в виде дроби:</vt:lpstr>
      <vt:lpstr>Запишите ответ задачи в виде дроби:</vt:lpstr>
      <vt:lpstr>Учитесь думать, объяснять…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svg</dc:creator>
  <cp:lastModifiedBy>Иван Иванов</cp:lastModifiedBy>
  <cp:revision>631</cp:revision>
  <dcterms:created xsi:type="dcterms:W3CDTF">2015-06-18T09:54:57Z</dcterms:created>
  <dcterms:modified xsi:type="dcterms:W3CDTF">2019-05-04T15:26:33Z</dcterms:modified>
</cp:coreProperties>
</file>