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76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3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71" autoAdjust="0"/>
    <p:restoredTop sz="94640" autoAdjust="0"/>
  </p:normalViewPr>
  <p:slideViewPr>
    <p:cSldViewPr>
      <p:cViewPr>
        <p:scale>
          <a:sx n="77" d="100"/>
          <a:sy n="77" d="100"/>
        </p:scale>
        <p:origin x="-1140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85728"/>
            <a:ext cx="7467600" cy="1143000"/>
          </a:xfrm>
        </p:spPr>
        <p:txBody>
          <a:bodyPr/>
          <a:lstStyle/>
          <a:p>
            <a:r>
              <a:rPr lang="ru-RU" sz="4800" dirty="0" smtClean="0"/>
              <a:t>Вездесущая</a:t>
            </a:r>
            <a:r>
              <a:rPr lang="ru-RU" dirty="0" smtClean="0"/>
              <a:t> </a:t>
            </a:r>
            <a:r>
              <a:rPr lang="ru-RU" sz="4800" dirty="0" smtClean="0"/>
              <a:t>плесень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500034" y="1571612"/>
            <a:ext cx="4257676" cy="45720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Я выбрал именно эту тему, потому что мне интересно понять,  какую роль  играет плесень в жизни человека и  насколько она важна  в природе. Я видел плесень много раз, но не знал откуда она берется. Я задумался, а как  она появляется? Какую пользу или вред приносит? И я решил заняться ее исследованием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5143504" y="1600200"/>
            <a:ext cx="2784344" cy="4572000"/>
          </a:xfrm>
        </p:spPr>
        <p:txBody>
          <a:bodyPr>
            <a:normAutofit fontScale="92500"/>
          </a:bodyPr>
          <a:lstStyle/>
          <a:p>
            <a:endParaRPr lang="ru-RU" dirty="0"/>
          </a:p>
        </p:txBody>
      </p:sp>
      <p:pic>
        <p:nvPicPr>
          <p:cNvPr id="2050" name="Picture 2" descr="C:\Users\Админ\Desktop\леша следопыт))))\20160119_1045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571612"/>
            <a:ext cx="3571900" cy="478634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727058"/>
          </a:xfrm>
        </p:spPr>
        <p:txBody>
          <a:bodyPr/>
          <a:lstStyle/>
          <a:p>
            <a:r>
              <a:rPr lang="ru-RU" dirty="0" smtClean="0"/>
              <a:t>Работа с микроскопом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457200" y="1928802"/>
            <a:ext cx="4400552" cy="4572032"/>
          </a:xfrm>
        </p:spPr>
        <p:txBody>
          <a:bodyPr>
            <a:noAutofit/>
          </a:bodyPr>
          <a:lstStyle/>
          <a:p>
            <a:r>
              <a:rPr lang="ru-RU" sz="1800" dirty="0" smtClean="0"/>
              <a:t>и убедился,  что строение плесневых грибов таково: </a:t>
            </a:r>
          </a:p>
          <a:p>
            <a:r>
              <a:rPr lang="ru-RU" sz="1800" dirty="0" smtClean="0"/>
              <a:t>их тело представляет собой грибницу - </a:t>
            </a:r>
            <a:r>
              <a:rPr lang="ru-RU" sz="1800" b="1" dirty="0" smtClean="0"/>
              <a:t>мицелий</a:t>
            </a:r>
            <a:r>
              <a:rPr lang="ru-RU" sz="1800" dirty="0" smtClean="0"/>
              <a:t> (от греч. «</a:t>
            </a:r>
            <a:r>
              <a:rPr lang="ru-RU" sz="1800" dirty="0" err="1" smtClean="0"/>
              <a:t>микес</a:t>
            </a:r>
            <a:r>
              <a:rPr lang="ru-RU" sz="1800" dirty="0" smtClean="0"/>
              <a:t>» — «гриб»),  состоящую из тонких бесцветных (иногда слегка окрашенных) нитей - </a:t>
            </a:r>
            <a:r>
              <a:rPr lang="ru-RU" sz="1800" b="1" dirty="0" smtClean="0"/>
              <a:t>гиф</a:t>
            </a:r>
            <a:r>
              <a:rPr lang="ru-RU" sz="1800" dirty="0" smtClean="0"/>
              <a:t> (от греч. «гиф» — «ткань», «паутина») с неограниченным ростом и боковым ветвлением. Некоторые гифы растут вертикально вверх и образуют на своих концах расширения в виде шариков, в которых образуются </a:t>
            </a:r>
            <a:r>
              <a:rPr lang="ru-RU" sz="1800" b="1" dirty="0" smtClean="0"/>
              <a:t>споры</a:t>
            </a:r>
            <a:r>
              <a:rPr lang="ru-RU" sz="1800" dirty="0" smtClean="0"/>
              <a:t>. Когда споры созреют, спорангий разрывается, и споры оказываются в воздухе. </a:t>
            </a:r>
          </a:p>
          <a:p>
            <a:endParaRPr lang="ru-RU" sz="1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457200" y="1142984"/>
            <a:ext cx="3657600" cy="642942"/>
          </a:xfrm>
        </p:spPr>
        <p:txBody>
          <a:bodyPr/>
          <a:lstStyle/>
          <a:p>
            <a:r>
              <a:rPr lang="ru-RU" sz="1400" dirty="0" smtClean="0"/>
              <a:t>Я поместил в микроскоп на предметное стекло плесень, которая выросла у меня</a:t>
            </a:r>
            <a:endParaRPr lang="ru-RU" sz="14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786314" y="214290"/>
            <a:ext cx="3857652" cy="14287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Админ\Desktop\леша следопыт))))\20160119_10464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14942" y="2071678"/>
            <a:ext cx="3286148" cy="4357718"/>
          </a:xfrm>
          <a:prstGeom prst="rect">
            <a:avLst/>
          </a:prstGeom>
          <a:noFill/>
        </p:spPr>
      </p:pic>
      <p:pic>
        <p:nvPicPr>
          <p:cNvPr id="9" name="Рисунок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4" y="214290"/>
            <a:ext cx="3857652" cy="17145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829552" cy="1143000"/>
          </a:xfrm>
        </p:spPr>
        <p:txBody>
          <a:bodyPr/>
          <a:lstStyle/>
          <a:p>
            <a:r>
              <a:rPr lang="ru-RU" dirty="0" smtClean="0"/>
              <a:t>Практическая часть</a:t>
            </a:r>
            <a:br>
              <a:rPr lang="ru-RU" dirty="0" smtClean="0"/>
            </a:br>
            <a:r>
              <a:rPr lang="ru-RU" dirty="0" smtClean="0"/>
              <a:t>Опыт №2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457200" y="1571612"/>
            <a:ext cx="3657600" cy="4676788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 бактериологической лаборатории я смог сделать аппаратом по забору биологических аэрозолей воздуха ПУ-1Б заборы воздуха в разных комнатах,  и убедился, что плесень живёт с нами гораздо ближе, чем я мог себе представить. А ведь в некоторых случаях это небезопасно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4343400" y="642918"/>
            <a:ext cx="3657600" cy="158517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Админ\Desktop\леша следопыт))))\20160119_1040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357166"/>
            <a:ext cx="4357718" cy="2928958"/>
          </a:xfrm>
          <a:prstGeom prst="rect">
            <a:avLst/>
          </a:prstGeom>
          <a:noFill/>
        </p:spPr>
      </p:pic>
      <p:pic>
        <p:nvPicPr>
          <p:cNvPr id="8195" name="Picture 3" descr="C:\Users\Админ\Desktop\леша следопыт))))\20160119_10442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371974" y="3429000"/>
            <a:ext cx="4343429" cy="314327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429124" y="273050"/>
            <a:ext cx="3571876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>
          <a:xfrm>
            <a:off x="857224" y="2928934"/>
            <a:ext cx="7500989" cy="37147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r>
              <a:rPr lang="ru-RU" sz="1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Даже в чистой комнате человек вдыхает воздух, наполненный  спорами  плесневых грибков, которые</a:t>
            </a:r>
            <a:r>
              <a:rPr lang="ru-RU" sz="1800" dirty="0" smtClean="0"/>
              <a:t> появляются и начинают расти, если условия для их обитания подходящие: температура воздуха выше 20°С, относительная влажность — более 90%.</a:t>
            </a:r>
          </a:p>
          <a:p>
            <a:r>
              <a:rPr lang="ru-RU" sz="1800" dirty="0" smtClean="0"/>
              <a:t>Если пространство квартиры имеет больший уровень влажности, прохлада в комнатах при высокой влажности снаружи, неравномерный прогрев помещений, слабое проветривание и т.д.  то  влага конденсируется на подходящих местах. Это, как правило, - пространства за шкафами и стенками, места под подоконниками, стены и потолки в ванных комнатах - будущие источники появления  и стремительного размножения плесневых грибков.  </a:t>
            </a:r>
          </a:p>
          <a:p>
            <a:endParaRPr lang="ru-RU" sz="1800" dirty="0"/>
          </a:p>
        </p:txBody>
      </p:sp>
      <p:pic>
        <p:nvPicPr>
          <p:cNvPr id="11" name="Picture 5" descr="SAM_1660"/>
          <p:cNvPicPr>
            <a:picLocks noChangeAspect="1" noChangeArrowheads="1"/>
          </p:cNvPicPr>
          <p:nvPr/>
        </p:nvPicPr>
        <p:blipFill>
          <a:blip r:embed="rId2">
            <a:lum contrast="46000"/>
          </a:blip>
          <a:srcRect/>
          <a:stretch>
            <a:fillRect/>
          </a:stretch>
        </p:blipFill>
        <p:spPr bwMode="auto">
          <a:xfrm>
            <a:off x="428596" y="142852"/>
            <a:ext cx="3357586" cy="2214578"/>
          </a:xfrm>
          <a:prstGeom prst="rect">
            <a:avLst/>
          </a:prstGeom>
          <a:noFill/>
        </p:spPr>
      </p:pic>
      <p:pic>
        <p:nvPicPr>
          <p:cNvPr id="13" name="Picture 4" descr="SAM_1662"/>
          <p:cNvPicPr>
            <a:picLocks noChangeAspect="1" noChangeArrowheads="1"/>
          </p:cNvPicPr>
          <p:nvPr/>
        </p:nvPicPr>
        <p:blipFill>
          <a:blip r:embed="rId3">
            <a:lum bright="-6000" contrast="54000"/>
          </a:blip>
          <a:srcRect/>
          <a:stretch>
            <a:fillRect/>
          </a:stretch>
        </p:blipFill>
        <p:spPr bwMode="auto">
          <a:xfrm>
            <a:off x="4429124" y="142852"/>
            <a:ext cx="3643338" cy="214314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Заключение</a:t>
            </a:r>
            <a:r>
              <a:rPr lang="en-US" b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01014" cy="45720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Плесень вездесуща и неистребима. Если плесень объявит нам войну, у нас не будет шансов выжить.  И мы даже не предполагаем, какие тайны и скрытые силы хранит эта проклятая и благословенная плесень.</a:t>
            </a:r>
          </a:p>
          <a:p>
            <a:r>
              <a:rPr lang="ru-RU" dirty="0" smtClean="0"/>
              <a:t>Не надо бояться плесени, она приносит человеку много пользы. Надо учиться налаживать свой быт так, чтобы поддержать здоровье и экологическое благополучие. Плесень многолика. Да, она может причинить вред, став причиной болезни, но она несёт и благо — формирует почву, даёт нам еду и лекарство.</a:t>
            </a:r>
          </a:p>
          <a:p>
            <a:r>
              <a:rPr lang="ru-RU" dirty="0" smtClean="0"/>
              <a:t>Познав всё это, мы должны с большим уважением относиться к этим жителям Земли.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При выполнении данной работы я выяснил какое место занимает плесень в мире живых организмов, какими свойствами обладает. </a:t>
            </a:r>
          </a:p>
          <a:p>
            <a:r>
              <a:rPr lang="ru-RU" dirty="0" smtClean="0"/>
              <a:t>Изучил строение плесени, особенности развития и размножения</a:t>
            </a:r>
          </a:p>
          <a:p>
            <a:r>
              <a:rPr lang="ru-RU" dirty="0" smtClean="0"/>
              <a:t>Изучил ее влияние на окружающий мир</a:t>
            </a:r>
          </a:p>
          <a:p>
            <a:r>
              <a:rPr lang="ru-RU" dirty="0" smtClean="0"/>
              <a:t>Сделал соответствующие выводы</a:t>
            </a:r>
          </a:p>
          <a:p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"/>
          </p:nvPr>
        </p:nvSpPr>
        <p:spPr>
          <a:xfrm rot="20160810">
            <a:off x="751674" y="507288"/>
            <a:ext cx="2867904" cy="1187849"/>
          </a:xfrm>
        </p:spPr>
        <p:txBody>
          <a:bodyPr/>
          <a:lstStyle/>
          <a:p>
            <a:pPr algn="r"/>
            <a:r>
              <a:rPr lang="ru-RU" dirty="0" smtClean="0"/>
              <a:t>ВЫВОД:</a:t>
            </a:r>
            <a:endParaRPr lang="ru-RU" dirty="0"/>
          </a:p>
        </p:txBody>
      </p:sp>
      <p:pic>
        <p:nvPicPr>
          <p:cNvPr id="26628" name="Picture 4" descr="C:\Users\Админ\Desktop\леша следопыт))))\20160119_10405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71975" y="1357298"/>
            <a:ext cx="3657600" cy="464347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85728"/>
            <a:ext cx="8215370" cy="6072230"/>
          </a:xfrm>
        </p:spPr>
        <p:txBody>
          <a:bodyPr>
            <a:normAutofit fontScale="90000"/>
          </a:bodyPr>
          <a:lstStyle/>
          <a:p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600" dirty="0" smtClean="0"/>
              <a:t>.</a:t>
            </a:r>
            <a:br>
              <a:rPr lang="ru-RU" sz="1600" dirty="0" smtClean="0"/>
            </a:br>
            <a:r>
              <a:rPr lang="ru-RU" sz="900" dirty="0" smtClean="0"/>
              <a:t/>
            </a:r>
            <a:br>
              <a:rPr lang="ru-RU" sz="900" dirty="0" smtClean="0"/>
            </a:br>
            <a:r>
              <a:rPr lang="ru-RU" sz="900" dirty="0" smtClean="0"/>
              <a:t/>
            </a:r>
            <a:br>
              <a:rPr lang="ru-RU" sz="900" dirty="0" smtClean="0"/>
            </a:br>
            <a:r>
              <a:rPr lang="ru-RU" sz="900" dirty="0" smtClean="0"/>
              <a:t/>
            </a:r>
            <a:br>
              <a:rPr lang="ru-RU" sz="900" dirty="0" smtClean="0"/>
            </a:br>
            <a:r>
              <a:rPr lang="ru-RU" sz="900" dirty="0" smtClean="0"/>
              <a:t/>
            </a:r>
            <a:br>
              <a:rPr lang="ru-RU" sz="900" dirty="0" smtClean="0"/>
            </a:br>
            <a:r>
              <a:rPr lang="ru-RU" sz="900" dirty="0" smtClean="0"/>
              <a:t/>
            </a:r>
            <a:br>
              <a:rPr lang="ru-RU" sz="900" dirty="0" smtClean="0"/>
            </a:br>
            <a:r>
              <a:rPr lang="ru-RU" sz="900" dirty="0" smtClean="0"/>
              <a:t/>
            </a:r>
            <a:br>
              <a:rPr lang="ru-RU" sz="900" dirty="0" smtClean="0"/>
            </a:br>
            <a:r>
              <a:rPr lang="ru-RU" sz="900" dirty="0" smtClean="0"/>
              <a:t/>
            </a:r>
            <a:br>
              <a:rPr lang="ru-RU" sz="900" dirty="0" smtClean="0"/>
            </a:br>
            <a:r>
              <a:rPr lang="ru-RU" sz="900" dirty="0" smtClean="0"/>
              <a:t/>
            </a:r>
            <a:br>
              <a:rPr lang="ru-RU" sz="9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                                          </a:t>
            </a:r>
            <a:br>
              <a:rPr lang="ru-RU" sz="1400" dirty="0" smtClean="0"/>
            </a:br>
            <a:r>
              <a:rPr lang="ru-RU" sz="1400" i="1" dirty="0" smtClean="0"/>
              <a:t>	</a:t>
            </a:r>
            <a:r>
              <a:rPr lang="ru-RU" sz="1600" u="sng" dirty="0" smtClean="0"/>
              <a:t>Цель исследования</a:t>
            </a:r>
            <a:r>
              <a:rPr lang="ru-RU" sz="1600" dirty="0" smtClean="0"/>
              <a:t>:  изучить, что такое плесень и ее влияние на организм человека</a:t>
            </a:r>
            <a:br>
              <a:rPr lang="ru-RU" sz="1600" dirty="0" smtClean="0"/>
            </a:br>
            <a:r>
              <a:rPr lang="ru-RU" sz="1600" u="sng" dirty="0" smtClean="0"/>
              <a:t> Задачи исследования</a:t>
            </a:r>
            <a:r>
              <a:rPr lang="ru-RU" sz="1600" dirty="0" smtClean="0"/>
              <a:t>:</a:t>
            </a:r>
            <a:br>
              <a:rPr lang="ru-RU" sz="1600" dirty="0" smtClean="0"/>
            </a:br>
            <a:r>
              <a:rPr lang="ru-RU" sz="1600" dirty="0" smtClean="0"/>
              <a:t>     1 изучить теоретический материал по данной теме, используя различные источники (книги, журналы, интернет)</a:t>
            </a:r>
            <a:br>
              <a:rPr lang="ru-RU" sz="1600" dirty="0" smtClean="0"/>
            </a:br>
            <a:r>
              <a:rPr lang="ru-RU" sz="1600" dirty="0" smtClean="0"/>
              <a:t>     2  изучить, какую пользу или вред плесень приносит людям</a:t>
            </a:r>
            <a:br>
              <a:rPr lang="ru-RU" sz="1600" dirty="0" smtClean="0"/>
            </a:br>
            <a:r>
              <a:rPr lang="ru-RU" sz="1600" dirty="0" smtClean="0"/>
              <a:t>     3 практически исследовать как растет плесень</a:t>
            </a:r>
            <a:br>
              <a:rPr lang="ru-RU" sz="1600" dirty="0" smtClean="0"/>
            </a:br>
            <a:r>
              <a:rPr lang="ru-RU" sz="1600" u="sng" dirty="0" smtClean="0"/>
              <a:t>Объект исследования</a:t>
            </a:r>
            <a:r>
              <a:rPr lang="ru-RU" sz="1600" dirty="0" smtClean="0"/>
              <a:t>:  плесень</a:t>
            </a:r>
            <a:br>
              <a:rPr lang="ru-RU" sz="1600" dirty="0" smtClean="0"/>
            </a:br>
            <a:r>
              <a:rPr lang="ru-RU" sz="1600" u="sng" dirty="0" smtClean="0"/>
              <a:t>Предмет</a:t>
            </a:r>
            <a:r>
              <a:rPr lang="ru-RU" sz="1600" dirty="0" smtClean="0"/>
              <a:t>: условия возникновения плесени и ее значение для жизнедеятельности человека</a:t>
            </a:r>
            <a:br>
              <a:rPr lang="ru-RU" sz="1600" dirty="0" smtClean="0"/>
            </a:br>
            <a:r>
              <a:rPr lang="ru-RU" sz="1600" u="sng" dirty="0" smtClean="0"/>
              <a:t>Гипотеза</a:t>
            </a:r>
            <a:r>
              <a:rPr lang="ru-RU" sz="1600" dirty="0" smtClean="0"/>
              <a:t>: я предполагаю, что плесень относится к грибам, она положительно и отрицательно влияет на организм человека</a:t>
            </a:r>
            <a:br>
              <a:rPr lang="ru-RU" sz="1600" dirty="0" smtClean="0"/>
            </a:br>
            <a:r>
              <a:rPr lang="ru-RU" sz="1600" u="sng" dirty="0" smtClean="0"/>
              <a:t>методы и приемы</a:t>
            </a:r>
            <a:r>
              <a:rPr lang="ru-RU" sz="1600" dirty="0" smtClean="0"/>
              <a:t>: </a:t>
            </a:r>
            <a:br>
              <a:rPr lang="ru-RU" sz="1600" dirty="0" smtClean="0"/>
            </a:br>
            <a:r>
              <a:rPr lang="ru-RU" sz="1600" dirty="0" smtClean="0"/>
              <a:t>-работа с научной,  художественной литературой и Интернет-ресурсами</a:t>
            </a:r>
            <a:br>
              <a:rPr lang="ru-RU" sz="1600" dirty="0" smtClean="0"/>
            </a:br>
            <a:r>
              <a:rPr lang="ru-RU" sz="1600" dirty="0" smtClean="0"/>
              <a:t>-практическое исследование</a:t>
            </a:r>
            <a:br>
              <a:rPr lang="ru-RU" sz="1600" dirty="0" smtClean="0"/>
            </a:br>
            <a:r>
              <a:rPr lang="ru-RU" sz="1600" u="sng" dirty="0" smtClean="0"/>
              <a:t> Актуальность</a:t>
            </a:r>
            <a:r>
              <a:rPr lang="ru-RU" sz="1600" dirty="0" smtClean="0"/>
              <a:t>. Мама предложила мне посетить  лабораторию где она работает. Там я смог «поближе» познакомиться с плесенью, увидеть ее рост и размножение на питательной среде в чашках Петри, посмотреть на предметном стекле в  микроскоп. Сделав аппаратом по забору биологических аэрозолей воздуха ПУ-1Б заборы воздуха в разных комнатах,  я убедился, что плесень живёт с нами гораздо ближе, чем я мог себе представить. А ведь в некоторых случаях это небезопасно!   </a:t>
            </a: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2285984" y="7072338"/>
            <a:ext cx="61722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C:\Users\Админ\Desktop\леша следопыт))))\20160119_1533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357166"/>
            <a:ext cx="4357718" cy="135732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              </a:t>
            </a:r>
            <a:r>
              <a:rPr lang="en-US" b="1" dirty="0" smtClean="0"/>
              <a:t>II</a:t>
            </a:r>
            <a:r>
              <a:rPr lang="ru-RU" b="1" dirty="0" smtClean="0"/>
              <a:t>.   Вездесущие грибки.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7467600" cy="5473844"/>
          </a:xfrm>
        </p:spPr>
        <p:txBody>
          <a:bodyPr>
            <a:noAutofit/>
          </a:bodyPr>
          <a:lstStyle/>
          <a:p>
            <a:r>
              <a:rPr lang="ru-RU" sz="1400" b="1" dirty="0" smtClean="0"/>
              <a:t>2.1   Что такое плесень</a:t>
            </a:r>
            <a:endParaRPr lang="ru-RU" sz="1400" dirty="0" smtClean="0"/>
          </a:p>
          <a:p>
            <a:r>
              <a:rPr lang="ru-RU" sz="1400" dirty="0" smtClean="0"/>
              <a:t>Плесень - самая распространённая и самая древняя на Земле часть живой природы. Это грибок, хоть и крошечный, но очень быстро разрастающийся.</a:t>
            </a:r>
          </a:p>
          <a:p>
            <a:r>
              <a:rPr lang="ru-RU" sz="1400" dirty="0" smtClean="0"/>
              <a:t>Существование хорошей плесени тоже всем известно. </a:t>
            </a:r>
          </a:p>
          <a:p>
            <a:pPr>
              <a:buNone/>
            </a:pPr>
            <a:r>
              <a:rPr lang="ru-RU" sz="1400" dirty="0" smtClean="0"/>
              <a:t>      Человеку впору поклониться плесени за то, что именно из неё в середине ХХ века был получен </a:t>
            </a:r>
            <a:r>
              <a:rPr lang="ru-RU" sz="1400" b="1" dirty="0" smtClean="0"/>
              <a:t>первый антибиотик — пенициллин</a:t>
            </a:r>
            <a:r>
              <a:rPr lang="ru-RU" sz="1400" dirty="0" smtClean="0"/>
              <a:t> (продуценты плесени </a:t>
            </a:r>
            <a:r>
              <a:rPr lang="ru-RU" sz="1400" dirty="0" err="1" smtClean="0"/>
              <a:t>Penicillium</a:t>
            </a:r>
            <a:r>
              <a:rPr lang="ru-RU" sz="1400" dirty="0" smtClean="0"/>
              <a:t> </a:t>
            </a:r>
            <a:r>
              <a:rPr lang="ru-RU" sz="1400" dirty="0" err="1" smtClean="0"/>
              <a:t>notatum</a:t>
            </a:r>
            <a:r>
              <a:rPr lang="ru-RU" sz="1400" dirty="0" smtClean="0"/>
              <a:t> или </a:t>
            </a:r>
            <a:r>
              <a:rPr lang="ru-RU" sz="1400" dirty="0" err="1" smtClean="0"/>
              <a:t>Penicillium</a:t>
            </a:r>
            <a:r>
              <a:rPr lang="ru-RU" sz="1400" dirty="0" smtClean="0"/>
              <a:t> </a:t>
            </a:r>
            <a:r>
              <a:rPr lang="ru-RU" sz="1400" dirty="0" err="1" smtClean="0"/>
              <a:t>chrysogenum</a:t>
            </a:r>
            <a:r>
              <a:rPr lang="ru-RU" sz="1400" dirty="0" smtClean="0"/>
              <a:t>), использование которого </a:t>
            </a:r>
            <a:r>
              <a:rPr lang="ru-RU" sz="1400" u="sng" dirty="0" smtClean="0"/>
              <a:t>в медицине</a:t>
            </a:r>
            <a:r>
              <a:rPr lang="ru-RU" sz="1400" dirty="0" smtClean="0"/>
              <a:t> спасло жизнь миллионам людей, </a:t>
            </a:r>
          </a:p>
          <a:p>
            <a:pPr>
              <a:buNone/>
            </a:pPr>
            <a:r>
              <a:rPr lang="ru-RU" sz="1400" dirty="0" smtClean="0"/>
              <a:t>      </a:t>
            </a:r>
            <a:r>
              <a:rPr lang="ru-RU" sz="1400" b="1" dirty="0" err="1" smtClean="0"/>
              <a:t>голубая</a:t>
            </a:r>
            <a:r>
              <a:rPr lang="ru-RU" sz="1400" b="1" dirty="0" smtClean="0"/>
              <a:t> плесень </a:t>
            </a:r>
            <a:r>
              <a:rPr lang="ru-RU" sz="1400" dirty="0" smtClean="0"/>
              <a:t>-незаменимая составляющая часть при изготовлении мраморных сыров</a:t>
            </a:r>
          </a:p>
          <a:p>
            <a:r>
              <a:rPr lang="ru-RU" sz="1400" b="1" dirty="0" smtClean="0"/>
              <a:t>представителей многих родов плесневых грибов</a:t>
            </a:r>
            <a:r>
              <a:rPr lang="ru-RU" sz="1400" dirty="0" smtClean="0"/>
              <a:t> применяют в целлюлозно-бумажной промышленности</a:t>
            </a:r>
          </a:p>
          <a:p>
            <a:pPr lvl="0"/>
            <a:r>
              <a:rPr lang="ru-RU" sz="1400" dirty="0" smtClean="0"/>
              <a:t>Даже в авиастроении нашлось место </a:t>
            </a:r>
            <a:r>
              <a:rPr lang="ru-RU" sz="1400" b="1" dirty="0" smtClean="0"/>
              <a:t>плесневым грибам</a:t>
            </a:r>
            <a:r>
              <a:rPr lang="ru-RU" sz="1400" dirty="0" smtClean="0"/>
              <a:t> — при их участии изготавливают смеси, защищающие крылья самолётов от </a:t>
            </a:r>
            <a:r>
              <a:rPr lang="ru-RU" sz="1400" u="sng" dirty="0" smtClean="0"/>
              <a:t>обледенения при взлёте и посадке</a:t>
            </a:r>
            <a:r>
              <a:rPr lang="ru-RU" sz="1400" dirty="0" smtClean="0"/>
              <a:t>.</a:t>
            </a:r>
          </a:p>
          <a:p>
            <a:r>
              <a:rPr lang="en-US" sz="1400" dirty="0" smtClean="0"/>
              <a:t> </a:t>
            </a:r>
            <a:r>
              <a:rPr lang="ru-RU" sz="1400" b="1" dirty="0" smtClean="0"/>
              <a:t> Плесневый гриб </a:t>
            </a:r>
            <a:r>
              <a:rPr lang="en-US" sz="1400" b="1" dirty="0" err="1" smtClean="0"/>
              <a:t>Aspergillus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niger</a:t>
            </a:r>
            <a:r>
              <a:rPr lang="ru-RU" sz="1400" dirty="0" smtClean="0"/>
              <a:t> широко применяют в пищевой и фармацевтической промышленности как основной продуцент для производства </a:t>
            </a:r>
            <a:r>
              <a:rPr lang="ru-RU" sz="1400" u="sng" dirty="0" smtClean="0"/>
              <a:t>лимонной  кислоты (и для очистки сточных вод)</a:t>
            </a:r>
            <a:r>
              <a:rPr lang="ru-RU" sz="1400" dirty="0" smtClean="0"/>
              <a:t>. 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Несколько видов рода </a:t>
            </a:r>
            <a:r>
              <a:rPr lang="ru-RU" sz="1400" b="1" dirty="0" err="1" smtClean="0"/>
              <a:t>Aspergillus</a:t>
            </a:r>
            <a:r>
              <a:rPr lang="ru-RU" sz="1400" dirty="0" smtClean="0"/>
              <a:t> необходимы для </a:t>
            </a:r>
            <a:r>
              <a:rPr lang="ru-RU" sz="1400" u="sng" dirty="0" smtClean="0"/>
              <a:t>очистки от волос и размягчения кожи</a:t>
            </a:r>
            <a:r>
              <a:rPr lang="ru-RU" sz="1400" dirty="0" smtClean="0"/>
              <a:t> в кожевенной, текстильной промышленности</a:t>
            </a:r>
          </a:p>
          <a:p>
            <a:endParaRPr lang="ru-RU" sz="1400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857224" y="1071546"/>
            <a:ext cx="7072362" cy="529375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843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Вред плесени для здоровья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19843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Вот краткий перечень заболеваний, связанных с плесенью: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диатез у детей,  мигрень, насморк, отит, бронхит, ринит, бронхиальная астма,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сердечно-сосудистые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нарушения, заболевание крови, как лейкоз (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споры плесени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даже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онкологические заболевания.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Иногда у людей со сниженным иммунитетом возможны плесневые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поражения внутренних органов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.[4]</a:t>
            </a:r>
          </a:p>
          <a:p>
            <a:pPr marL="0" marR="0" lvl="0" indent="19843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Следует отметить, что подвержены опасности  заболеваний,  прежде всего дети, пожилые люди  и  люди с ослабленным иммунитетом.</a:t>
            </a:r>
          </a:p>
          <a:p>
            <a:pPr marL="0" marR="0" lvl="0" indent="19843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Собственно, опасна не сама плесень, а миллионы спор, выделяемых ею в окружающее  пространство и вдыхаемых нами вместе с воздухом. Попадая в дыхательную и кровеносную систему, споры могут спровоцировать ряд заболеваний. </a:t>
            </a:r>
          </a:p>
          <a:p>
            <a:pPr marL="0" marR="0" lvl="0" indent="19843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Самой ядовитой считается плесень желтого цвета, которая поражает пищевые продукты (наиболее подвержены поражению рыба, молоко, рис). </a:t>
            </a:r>
          </a:p>
          <a:p>
            <a:pPr marL="0" marR="0" lvl="0" indent="19843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Употребление подплесневевших продуктов чревато отравлением. Плесень, которая появляется на еде без нашего участия - настоящий яд, который может накапливаться в организме и приводить к раку печени. </a:t>
            </a:r>
          </a:p>
          <a:p>
            <a:pPr marL="0" marR="0" lvl="0" indent="19843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Отрицательная роль плесени в жизни человека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4400552" cy="5214974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Практическая часть.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Опыт №1</a:t>
            </a:r>
            <a:br>
              <a:rPr lang="ru-RU" dirty="0" smtClean="0"/>
            </a:br>
            <a:r>
              <a:rPr lang="ru-RU" sz="1800" b="1" dirty="0" smtClean="0"/>
              <a:t>Цель опыта: Узнать как появляется плесень, узнать ее строение</a:t>
            </a:r>
            <a:br>
              <a:rPr lang="ru-RU" sz="1800" b="1" dirty="0" smtClean="0"/>
            </a:br>
            <a:r>
              <a:rPr lang="ru-RU" sz="1800" b="1" dirty="0" smtClean="0"/>
              <a:t>Оборудование: кусочки хлеба, микроскоп , предметное стекло, аппарат для забора проб биологических аэрозолей воздуха, питательная среда, чашки Петри, термостат</a:t>
            </a:r>
            <a:br>
              <a:rPr lang="ru-RU" sz="1800" b="1" dirty="0" smtClean="0"/>
            </a:br>
            <a:r>
              <a:rPr lang="ru-RU" sz="1800" b="1" dirty="0" smtClean="0"/>
              <a:t>Описание опыта:   Я взял 3 кусочка хлеба. Первый кусочек положил на тарелку, поставил  на полку в шкафу, второй кусочек поместил в целлофановый пакет и поместил туда же, третий кусочек положил на полку в холодильнике</a:t>
            </a:r>
            <a:endParaRPr lang="ru-RU" sz="1800" b="1" dirty="0"/>
          </a:p>
        </p:txBody>
      </p:sp>
      <p:pic>
        <p:nvPicPr>
          <p:cNvPr id="3074" name="Picture 2" descr="C:\Users\Админ\Desktop\леша следопыт))))\20151227_20293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86380" y="928670"/>
            <a:ext cx="3286148" cy="49022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ОПЫТ С ХЛЕБОМ</a:t>
            </a:r>
            <a:endParaRPr lang="ru-RU" dirty="0"/>
          </a:p>
        </p:txBody>
      </p:sp>
      <p:pic>
        <p:nvPicPr>
          <p:cNvPr id="4098" name="Picture 2" descr="C:\Users\Админ\Desktop\леша следопыт))))\20160110_214455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 bwMode="auto">
          <a:xfrm>
            <a:off x="828675" y="2362200"/>
            <a:ext cx="2914650" cy="3886200"/>
          </a:xfrm>
          <a:prstGeom prst="rect">
            <a:avLst/>
          </a:prstGeom>
          <a:noFill/>
        </p:spPr>
      </p:pic>
      <p:pic>
        <p:nvPicPr>
          <p:cNvPr id="12" name="Содержимое 11" descr="плесн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371975" y="1357298"/>
            <a:ext cx="3657600" cy="4714908"/>
          </a:xfrm>
        </p:spPr>
      </p:pic>
      <p:sp>
        <p:nvSpPr>
          <p:cNvPr id="9" name="Текст 8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ru-RU" dirty="0" smtClean="0"/>
              <a:t>Первый день.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 rot="20890914">
            <a:off x="457200" y="274638"/>
            <a:ext cx="7467600" cy="1011222"/>
          </a:xfrm>
        </p:spPr>
        <p:txBody>
          <a:bodyPr>
            <a:noAutofit/>
          </a:bodyPr>
          <a:lstStyle/>
          <a:p>
            <a:r>
              <a:rPr lang="ru-RU" sz="4000" dirty="0" smtClean="0"/>
              <a:t>             третий день.</a:t>
            </a:r>
            <a:endParaRPr lang="ru-RU" sz="4000" dirty="0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2"/>
          </p:nvPr>
        </p:nvSpPr>
        <p:spPr>
          <a:xfrm>
            <a:off x="4270248" y="1500174"/>
            <a:ext cx="3657600" cy="4672026"/>
          </a:xfrm>
        </p:spPr>
        <p:txBody>
          <a:bodyPr>
            <a:normAutofit/>
          </a:bodyPr>
          <a:lstStyle/>
          <a:p>
            <a:r>
              <a:rPr lang="ru-RU" dirty="0" smtClean="0"/>
              <a:t>На третий день на кусочке хлеба, помещенного в целлофановый пакет появилось серое пятно с едва заметным белым пушком, остальные образцы не изменились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8" name="Рисунок 7" descr="плес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071678"/>
            <a:ext cx="3325288" cy="4071966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 rot="21387036">
            <a:off x="456529" y="-127145"/>
            <a:ext cx="7467600" cy="1133784"/>
          </a:xfrm>
        </p:spPr>
        <p:txBody>
          <a:bodyPr/>
          <a:lstStyle/>
          <a:p>
            <a:r>
              <a:rPr lang="ru-RU" dirty="0" smtClean="0"/>
              <a:t>           Шестой день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 шестой день плесень появилась на кусочке, помещенном в шкаф , в теплое место, а образец помещенный в холодильник никаких изменений нет. На образце в целлофановом пакете плесень продолжала расти.</a:t>
            </a:r>
            <a:endParaRPr lang="ru-RU" dirty="0"/>
          </a:p>
        </p:txBody>
      </p:sp>
      <p:pic>
        <p:nvPicPr>
          <p:cNvPr id="5122" name="Picture 2" descr="C:\Users\Админ\Desktop\леша следопыт))))\20160110_21533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84675" y="1071546"/>
            <a:ext cx="3429000" cy="510065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2816" y="571532"/>
            <a:ext cx="8039712" cy="1244377"/>
          </a:xfrm>
        </p:spPr>
        <p:txBody>
          <a:bodyPr>
            <a:noAutofit/>
          </a:bodyPr>
          <a:lstStyle/>
          <a:p>
            <a:r>
              <a:rPr lang="ru-RU" sz="1800" dirty="0" smtClean="0"/>
              <a:t>Седьмой день</a:t>
            </a:r>
            <a:br>
              <a:rPr lang="ru-RU" sz="1800" dirty="0" smtClean="0"/>
            </a:br>
            <a:r>
              <a:rPr lang="ru-RU" sz="1800" dirty="0" smtClean="0"/>
              <a:t>осмотрев все образцы, я пришел в выводу, что плесень лучше всего появляется во влажной  и теплой среде, где сохраняется влага и тепло, на высохшем хлебе она не появляется. Образец в холодильнике просто замерз.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6146" name="Picture 2" descr="C:\Users\Админ\Desktop\леша следопыт))))\20160110_21541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2000240"/>
            <a:ext cx="4071965" cy="4473585"/>
          </a:xfrm>
          <a:prstGeom prst="rect">
            <a:avLst/>
          </a:prstGeom>
          <a:noFill/>
        </p:spPr>
      </p:pic>
      <p:pic>
        <p:nvPicPr>
          <p:cNvPr id="6147" name="Picture 3" descr="C:\Users\Админ\Desktop\леша следопыт))))\20160119_1534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571744"/>
            <a:ext cx="3571900" cy="385765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879</TotalTime>
  <Words>840</Words>
  <Application>Microsoft Office PowerPoint</Application>
  <PresentationFormat>Экран (4:3)</PresentationFormat>
  <Paragraphs>45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Вездесущая плесень.</vt:lpstr>
      <vt:lpstr>                                                                  .                                                      Цель исследования:  изучить, что такое плесень и ее влияние на организм человека  Задачи исследования:      1 изучить теоретический материал по данной теме, используя различные источники (книги, журналы, интернет)      2  изучить, какую пользу или вред плесень приносит людям      3 практически исследовать как растет плесень Объект исследования:  плесень Предмет: условия возникновения плесени и ее значение для жизнедеятельности человека Гипотеза: я предполагаю, что плесень относится к грибам, она положительно и отрицательно влияет на организм человека методы и приемы:  -работа с научной,  художественной литературой и Интернет-ресурсами -практическое исследование  Актуальность. Мама предложила мне посетить  лабораторию где она работает. Там я смог «поближе» познакомиться с плесенью, увидеть ее рост и размножение на питательной среде в чашках Петри, посмотреть на предметном стекле в  микроскоп. Сделав аппаратом по забору биологических аэрозолей воздуха ПУ-1Б заборы воздуха в разных комнатах,  я убедился, что плесень живёт с нами гораздо ближе, чем я мог себе представить. А ведь в некоторых случаях это небезопасно!   </vt:lpstr>
      <vt:lpstr>              II.   Вездесущие грибки. </vt:lpstr>
      <vt:lpstr>Отрицательная роль плесени в жизни человека</vt:lpstr>
      <vt:lpstr>Практическая часть.   Опыт №1 Цель опыта: Узнать как появляется плесень, узнать ее строение Оборудование: кусочки хлеба, микроскоп , предметное стекло, аппарат для забора проб биологических аэрозолей воздуха, питательная среда, чашки Петри, термостат Описание опыта:   Я взял 3 кусочка хлеба. Первый кусочек положил на тарелку, поставил  на полку в шкафу, второй кусочек поместил в целлофановый пакет и поместил туда же, третий кусочек положил на полку в холодильнике</vt:lpstr>
      <vt:lpstr>ОПЫТ С ХЛЕБОМ</vt:lpstr>
      <vt:lpstr>             третий день.</vt:lpstr>
      <vt:lpstr>           Шестой день</vt:lpstr>
      <vt:lpstr>Седьмой день осмотрев все образцы, я пришел в выводу, что плесень лучше всего появляется во влажной  и теплой среде, где сохраняется влага и тепло, на высохшем хлебе она не появляется. Образец в холодильнике просто замерз. </vt:lpstr>
      <vt:lpstr>Работа с микроскопом</vt:lpstr>
      <vt:lpstr>Практическая часть Опыт №2</vt:lpstr>
      <vt:lpstr>Презентация PowerPoint</vt:lpstr>
      <vt:lpstr>Заключение.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Вездесущая плесень.</dc:title>
  <dc:creator>Админ</dc:creator>
  <cp:lastModifiedBy>Пользователь</cp:lastModifiedBy>
  <cp:revision>67</cp:revision>
  <dcterms:created xsi:type="dcterms:W3CDTF">2016-01-20T11:21:45Z</dcterms:created>
  <dcterms:modified xsi:type="dcterms:W3CDTF">2019-04-27T15:04:50Z</dcterms:modified>
</cp:coreProperties>
</file>