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30"/>
  </p:notesMasterIdLst>
  <p:sldIdLst>
    <p:sldId id="279" r:id="rId2"/>
    <p:sldId id="288" r:id="rId3"/>
    <p:sldId id="257" r:id="rId4"/>
    <p:sldId id="259" r:id="rId5"/>
    <p:sldId id="280" r:id="rId6"/>
    <p:sldId id="260" r:id="rId7"/>
    <p:sldId id="287" r:id="rId8"/>
    <p:sldId id="289" r:id="rId9"/>
    <p:sldId id="262" r:id="rId10"/>
    <p:sldId id="282" r:id="rId11"/>
    <p:sldId id="275" r:id="rId12"/>
    <p:sldId id="264" r:id="rId13"/>
    <p:sldId id="265" r:id="rId14"/>
    <p:sldId id="283" r:id="rId15"/>
    <p:sldId id="291" r:id="rId16"/>
    <p:sldId id="284" r:id="rId17"/>
    <p:sldId id="293" r:id="rId18"/>
    <p:sldId id="266" r:id="rId19"/>
    <p:sldId id="294" r:id="rId20"/>
    <p:sldId id="268" r:id="rId21"/>
    <p:sldId id="295" r:id="rId22"/>
    <p:sldId id="296" r:id="rId23"/>
    <p:sldId id="273" r:id="rId24"/>
    <p:sldId id="270" r:id="rId25"/>
    <p:sldId id="290" r:id="rId26"/>
    <p:sldId id="271" r:id="rId27"/>
    <p:sldId id="285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2" autoAdjust="0"/>
  </p:normalViewPr>
  <p:slideViewPr>
    <p:cSldViewPr>
      <p:cViewPr>
        <p:scale>
          <a:sx n="100" d="100"/>
          <a:sy n="100" d="100"/>
        </p:scale>
        <p:origin x="-4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997106038919084"/>
          <c:y val="4.8539169059458917E-2"/>
          <c:w val="0.77246737179861369"/>
          <c:h val="0.524173340078552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чел.</c:v>
                </c:pt>
              </c:strCache>
            </c:strRef>
          </c:tx>
          <c:invertIfNegative val="0"/>
          <c:dPt>
            <c:idx val="7"/>
            <c:invertIfNegative val="0"/>
            <c:bubble3D val="0"/>
            <c:explosion val="7"/>
          </c:dPt>
          <c:cat>
            <c:strRef>
              <c:f>Лист1!$A$2:$A$11</c:f>
              <c:strCache>
                <c:ptCount val="8"/>
                <c:pt idx="0">
                  <c:v>Экономическая ситуация в стране, рост бедности</c:v>
                </c:pt>
                <c:pt idx="1">
                  <c:v>Патриархальные социальные установки родительской семьи </c:v>
                </c:pt>
                <c:pt idx="2">
                  <c:v>Рождение ребёнка с физическими и умственными отклонениями, приводящие к задержке физического  и нервно-психического развития</c:v>
                </c:pt>
                <c:pt idx="3">
                  <c:v>Распространение пьянства и наркомании</c:v>
                </c:pt>
                <c:pt idx="4">
                  <c:v>Несовершенство правовой системы</c:v>
                </c:pt>
                <c:pt idx="5">
                  <c:v>Кризис в семье </c:v>
                </c:pt>
                <c:pt idx="6">
                  <c:v>Всё выше перечисленное</c:v>
                </c:pt>
                <c:pt idx="7">
                  <c:v>Другое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9"/>
                <c:pt idx="0">
                  <c:v>60</c:v>
                </c:pt>
                <c:pt idx="1">
                  <c:v>10</c:v>
                </c:pt>
                <c:pt idx="2">
                  <c:v>8</c:v>
                </c:pt>
                <c:pt idx="3">
                  <c:v>6</c:v>
                </c:pt>
                <c:pt idx="4">
                  <c:v>39</c:v>
                </c:pt>
                <c:pt idx="5">
                  <c:v>30</c:v>
                </c:pt>
                <c:pt idx="6">
                  <c:v>10</c:v>
                </c:pt>
                <c:pt idx="7">
                  <c:v>2</c:v>
                </c:pt>
                <c:pt idx="8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8"/>
                <c:pt idx="0">
                  <c:v>Экономическая ситуация в стране, рост бедности</c:v>
                </c:pt>
                <c:pt idx="1">
                  <c:v>Патриархальные социальные установки родительской семьи </c:v>
                </c:pt>
                <c:pt idx="2">
                  <c:v>Рождение ребёнка с физическими и умственными отклонениями, приводящие к задержке физического  и нервно-психического развития</c:v>
                </c:pt>
                <c:pt idx="3">
                  <c:v>Распространение пьянства и наркомании</c:v>
                </c:pt>
                <c:pt idx="4">
                  <c:v>Несовершенство правовой системы</c:v>
                </c:pt>
                <c:pt idx="5">
                  <c:v>Кризис в семье </c:v>
                </c:pt>
                <c:pt idx="6">
                  <c:v>Всё выше перечисленное</c:v>
                </c:pt>
                <c:pt idx="7">
                  <c:v>Другое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9"/>
                <c:pt idx="0">
                  <c:v>75</c:v>
                </c:pt>
                <c:pt idx="1">
                  <c:v>12.5</c:v>
                </c:pt>
                <c:pt idx="2">
                  <c:v>10</c:v>
                </c:pt>
                <c:pt idx="3">
                  <c:v>7.5</c:v>
                </c:pt>
                <c:pt idx="4">
                  <c:v>48.75</c:v>
                </c:pt>
                <c:pt idx="5">
                  <c:v>37.5</c:v>
                </c:pt>
                <c:pt idx="6">
                  <c:v>12.5</c:v>
                </c:pt>
                <c:pt idx="7">
                  <c:v>2.5</c:v>
                </c:pt>
                <c:pt idx="8">
                  <c:v>2.5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8"/>
                <c:pt idx="0">
                  <c:v>Экономическая ситуация в стране, рост бедности</c:v>
                </c:pt>
                <c:pt idx="1">
                  <c:v>Патриархальные социальные установки родительской семьи </c:v>
                </c:pt>
                <c:pt idx="2">
                  <c:v>Рождение ребёнка с физическими и умственными отклонениями, приводящие к задержке физического  и нервно-психического развития</c:v>
                </c:pt>
                <c:pt idx="3">
                  <c:v>Распространение пьянства и наркомании</c:v>
                </c:pt>
                <c:pt idx="4">
                  <c:v>Несовершенство правовой системы</c:v>
                </c:pt>
                <c:pt idx="5">
                  <c:v>Кризис в семье </c:v>
                </c:pt>
                <c:pt idx="6">
                  <c:v>Всё выше перечисленное</c:v>
                </c:pt>
                <c:pt idx="7">
                  <c:v>Другое</c:v>
                </c:pt>
              </c:strCache>
            </c:strRef>
          </c:cat>
          <c:val>
            <c:numRef>
              <c:f>Лист1!$D$2:$D$11</c:f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8"/>
                <c:pt idx="0">
                  <c:v>Экономическая ситуация в стране, рост бедности</c:v>
                </c:pt>
                <c:pt idx="1">
                  <c:v>Патриархальные социальные установки родительской семьи </c:v>
                </c:pt>
                <c:pt idx="2">
                  <c:v>Рождение ребёнка с физическими и умственными отклонениями, приводящие к задержке физического  и нервно-психического развития</c:v>
                </c:pt>
                <c:pt idx="3">
                  <c:v>Распространение пьянства и наркомании</c:v>
                </c:pt>
                <c:pt idx="4">
                  <c:v>Несовершенство правовой системы</c:v>
                </c:pt>
                <c:pt idx="5">
                  <c:v>Кризис в семье </c:v>
                </c:pt>
                <c:pt idx="6">
                  <c:v>Всё выше перечисленное</c:v>
                </c:pt>
                <c:pt idx="7">
                  <c:v>Другое</c:v>
                </c:pt>
              </c:strCache>
            </c:strRef>
          </c:cat>
          <c:val>
            <c:numRef>
              <c:f>Лист1!$E$2:$E$11</c:f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8"/>
                <c:pt idx="0">
                  <c:v>Экономическая ситуация в стране, рост бедности</c:v>
                </c:pt>
                <c:pt idx="1">
                  <c:v>Патриархальные социальные установки родительской семьи </c:v>
                </c:pt>
                <c:pt idx="2">
                  <c:v>Рождение ребёнка с физическими и умственными отклонениями, приводящие к задержке физического  и нервно-психического развития</c:v>
                </c:pt>
                <c:pt idx="3">
                  <c:v>Распространение пьянства и наркомании</c:v>
                </c:pt>
                <c:pt idx="4">
                  <c:v>Несовершенство правовой системы</c:v>
                </c:pt>
                <c:pt idx="5">
                  <c:v>Кризис в семье </c:v>
                </c:pt>
                <c:pt idx="6">
                  <c:v>Всё выше перечисленное</c:v>
                </c:pt>
                <c:pt idx="7">
                  <c:v>Другое</c:v>
                </c:pt>
              </c:strCache>
            </c:strRef>
          </c:cat>
          <c:val>
            <c:numRef>
              <c:f>Лист1!$F$2:$F$11</c:f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Столбец4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8"/>
                <c:pt idx="0">
                  <c:v>Экономическая ситуация в стране, рост бедности</c:v>
                </c:pt>
                <c:pt idx="1">
                  <c:v>Патриархальные социальные установки родительской семьи </c:v>
                </c:pt>
                <c:pt idx="2">
                  <c:v>Рождение ребёнка с физическими и умственными отклонениями, приводящие к задержке физического  и нервно-психического развития</c:v>
                </c:pt>
                <c:pt idx="3">
                  <c:v>Распространение пьянства и наркомании</c:v>
                </c:pt>
                <c:pt idx="4">
                  <c:v>Несовершенство правовой системы</c:v>
                </c:pt>
                <c:pt idx="5">
                  <c:v>Кризис в семье </c:v>
                </c:pt>
                <c:pt idx="6">
                  <c:v>Всё выше перечисленное</c:v>
                </c:pt>
                <c:pt idx="7">
                  <c:v>Другое</c:v>
                </c:pt>
              </c:strCache>
            </c:strRef>
          </c:cat>
          <c:val>
            <c:numRef>
              <c:f>Лист1!$G$2:$G$11</c:f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Столбец5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8"/>
                <c:pt idx="0">
                  <c:v>Экономическая ситуация в стране, рост бедности</c:v>
                </c:pt>
                <c:pt idx="1">
                  <c:v>Патриархальные социальные установки родительской семьи </c:v>
                </c:pt>
                <c:pt idx="2">
                  <c:v>Рождение ребёнка с физическими и умственными отклонениями, приводящие к задержке физического  и нервно-психического развития</c:v>
                </c:pt>
                <c:pt idx="3">
                  <c:v>Распространение пьянства и наркомании</c:v>
                </c:pt>
                <c:pt idx="4">
                  <c:v>Несовершенство правовой системы</c:v>
                </c:pt>
                <c:pt idx="5">
                  <c:v>Кризис в семье </c:v>
                </c:pt>
                <c:pt idx="6">
                  <c:v>Всё выше перечисленное</c:v>
                </c:pt>
                <c:pt idx="7">
                  <c:v>Другое</c:v>
                </c:pt>
              </c:strCache>
            </c:strRef>
          </c:cat>
          <c:val>
            <c:numRef>
              <c:f>Лист1!$H$2:$H$11</c:f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Столбец6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8"/>
                <c:pt idx="0">
                  <c:v>Экономическая ситуация в стране, рост бедности</c:v>
                </c:pt>
                <c:pt idx="1">
                  <c:v>Патриархальные социальные установки родительской семьи </c:v>
                </c:pt>
                <c:pt idx="2">
                  <c:v>Рождение ребёнка с физическими и умственными отклонениями, приводящие к задержке физического  и нервно-психического развития</c:v>
                </c:pt>
                <c:pt idx="3">
                  <c:v>Распространение пьянства и наркомании</c:v>
                </c:pt>
                <c:pt idx="4">
                  <c:v>Несовершенство правовой системы</c:v>
                </c:pt>
                <c:pt idx="5">
                  <c:v>Кризис в семье </c:v>
                </c:pt>
                <c:pt idx="6">
                  <c:v>Всё выше перечисленное</c:v>
                </c:pt>
                <c:pt idx="7">
                  <c:v>Другое</c:v>
                </c:pt>
              </c:strCache>
            </c:strRef>
          </c:cat>
          <c:val>
            <c:numRef>
              <c:f>Лист1!$I$2:$I$11</c:f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Столбец7</c:v>
                </c:pt>
              </c:strCache>
            </c:strRef>
          </c:tx>
          <c:invertIfNegative val="0"/>
          <c:cat>
            <c:strRef>
              <c:f>Лист1!$A$2:$A$11</c:f>
              <c:strCache>
                <c:ptCount val="8"/>
                <c:pt idx="0">
                  <c:v>Экономическая ситуация в стране, рост бедности</c:v>
                </c:pt>
                <c:pt idx="1">
                  <c:v>Патриархальные социальные установки родительской семьи </c:v>
                </c:pt>
                <c:pt idx="2">
                  <c:v>Рождение ребёнка с физическими и умственными отклонениями, приводящие к задержке физического  и нервно-психического развития</c:v>
                </c:pt>
                <c:pt idx="3">
                  <c:v>Распространение пьянства и наркомании</c:v>
                </c:pt>
                <c:pt idx="4">
                  <c:v>Несовершенство правовой системы</c:v>
                </c:pt>
                <c:pt idx="5">
                  <c:v>Кризис в семье </c:v>
                </c:pt>
                <c:pt idx="6">
                  <c:v>Всё выше перечисленное</c:v>
                </c:pt>
                <c:pt idx="7">
                  <c:v>Другое</c:v>
                </c:pt>
              </c:strCache>
            </c:strRef>
          </c:cat>
          <c:val>
            <c:numRef>
              <c:f>Лист1!$J$2:$J$11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18762496"/>
        <c:axId val="118772480"/>
        <c:axId val="0"/>
      </c:bar3DChart>
      <c:catAx>
        <c:axId val="118762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118772480"/>
        <c:crosses val="autoZero"/>
        <c:auto val="1"/>
        <c:lblAlgn val="ctr"/>
        <c:lblOffset val="100"/>
        <c:noMultiLvlLbl val="0"/>
      </c:catAx>
      <c:valAx>
        <c:axId val="118772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87624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385455605928042E-2"/>
          <c:y val="1.7104371740296492E-3"/>
          <c:w val="0.83796309552215065"/>
          <c:h val="0.754238791058566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чел.</c:v>
                </c:pt>
              </c:strCache>
            </c:strRef>
          </c:tx>
          <c:dPt>
            <c:idx val="0"/>
            <c:bubble3D val="0"/>
            <c:explosion val="3"/>
          </c:dPt>
          <c:dLbls>
            <c:dLbl>
              <c:idx val="0"/>
              <c:layout>
                <c:manualLayout>
                  <c:x val="3.4488593490261489E-2"/>
                  <c:y val="8.168138883272191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3.0055202854889679E-2"/>
                  <c:y val="-0.1076178976862416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Да, можно</c:v>
                </c:pt>
                <c:pt idx="1">
                  <c:v>Нет, нельзя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26</c:v>
                </c:pt>
                <c:pt idx="1">
                  <c:v>48</c:v>
                </c:pt>
                <c:pt idx="2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</c:v>
                </c:pt>
              </c:strCache>
            </c:strRef>
          </c:tx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Да, можно</c:v>
                </c:pt>
                <c:pt idx="1">
                  <c:v>Нет, нельзя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3"/>
                <c:pt idx="0">
                  <c:v>32.5</c:v>
                </c:pt>
                <c:pt idx="1">
                  <c:v>60</c:v>
                </c:pt>
                <c:pt idx="2">
                  <c:v>7.5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чел.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2.5754219030129548E-3"/>
                  <c:y val="-6.60279644854275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600" dirty="0"/>
                      <a:t>Нет необходимости в установлении "бэби -боксов"
45</a:t>
                    </a:r>
                    <a:r>
                      <a:rPr lang="ru-RU" sz="1600" dirty="0" smtClean="0"/>
                      <a:t>%</a:t>
                    </a:r>
                  </a:p>
                  <a:p>
                    <a:endParaRPr lang="ru-RU" sz="1600" dirty="0" smtClean="0"/>
                  </a:p>
                  <a:p>
                    <a:endParaRPr lang="ru-RU" sz="1600" dirty="0" smtClean="0"/>
                  </a:p>
                  <a:p>
                    <a:endParaRPr lang="ru-RU" sz="1600" dirty="0" smtClean="0"/>
                  </a:p>
                  <a:p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Отличная идея!</c:v>
                </c:pt>
                <c:pt idx="1">
                  <c:v>Нет необходимости в установлении "бэби -боксов"</c:v>
                </c:pt>
                <c:pt idx="2">
                  <c:v>Неправильный подход к проблеме</c:v>
                </c:pt>
                <c:pt idx="3">
                  <c:v>Затрудняюсь</c:v>
                </c:pt>
                <c:pt idx="4">
                  <c:v>Другое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36</c:v>
                </c:pt>
                <c:pt idx="1">
                  <c:v>36</c:v>
                </c:pt>
                <c:pt idx="2">
                  <c:v>6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Отличная идея!</c:v>
                </c:pt>
                <c:pt idx="1">
                  <c:v>Нет необходимости в установлении "бэби -боксов"</c:v>
                </c:pt>
                <c:pt idx="2">
                  <c:v>Неправильный подход к проблеме</c:v>
                </c:pt>
                <c:pt idx="3">
                  <c:v>Затрудняюсь</c:v>
                </c:pt>
                <c:pt idx="4">
                  <c:v>Другое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45</c:v>
                </c:pt>
                <c:pt idx="1">
                  <c:v>45</c:v>
                </c:pt>
                <c:pt idx="2">
                  <c:v>7.5</c:v>
                </c:pt>
                <c:pt idx="3">
                  <c:v>2.5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Отличная идея!</c:v>
                </c:pt>
                <c:pt idx="1">
                  <c:v>Нет необходимости в установлении "бэби -боксов"</c:v>
                </c:pt>
                <c:pt idx="2">
                  <c:v>Неправильный подход к проблеме</c:v>
                </c:pt>
                <c:pt idx="3">
                  <c:v>Затрудняюсь</c:v>
                </c:pt>
                <c:pt idx="4">
                  <c:v>Другое</c:v>
                </c:pt>
              </c:strCache>
            </c:strRef>
          </c:cat>
          <c:val>
            <c:numRef>
              <c:f>Лист1!$D$2:$D$6</c:f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При религиозных учреждениях </c:v>
                </c:pt>
                <c:pt idx="1">
                  <c:v>При административных зданиях</c:v>
                </c:pt>
                <c:pt idx="2">
                  <c:v>При больницах и родильных домах</c:v>
                </c:pt>
                <c:pt idx="3">
                  <c:v>При общественных организациях</c:v>
                </c:pt>
                <c:pt idx="4">
                  <c:v>Другое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</c:v>
                </c:pt>
                <c:pt idx="1">
                  <c:v>8</c:v>
                </c:pt>
                <c:pt idx="2">
                  <c:v>48</c:v>
                </c:pt>
                <c:pt idx="3">
                  <c:v>4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При религиозных учреждениях </c:v>
                </c:pt>
                <c:pt idx="1">
                  <c:v>При административных зданиях</c:v>
                </c:pt>
                <c:pt idx="2">
                  <c:v>При больницах и родильных домах</c:v>
                </c:pt>
                <c:pt idx="3">
                  <c:v>При общественных организациях</c:v>
                </c:pt>
                <c:pt idx="4">
                  <c:v>Другое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25</c:v>
                </c:pt>
                <c:pt idx="1">
                  <c:v>10</c:v>
                </c:pt>
                <c:pt idx="2">
                  <c:v>60</c:v>
                </c:pt>
                <c:pt idx="3">
                  <c:v>5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При религиозных учреждениях </c:v>
                </c:pt>
                <c:pt idx="1">
                  <c:v>При административных зданиях</c:v>
                </c:pt>
                <c:pt idx="2">
                  <c:v>При больницах и родильных домах</c:v>
                </c:pt>
                <c:pt idx="3">
                  <c:v>При общественных организациях</c:v>
                </c:pt>
                <c:pt idx="4">
                  <c:v>Другое</c:v>
                </c:pt>
              </c:strCache>
            </c:strRef>
          </c:cat>
          <c:val>
            <c:numRef>
              <c:f>Лист1!$D$2:$D$6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6262272"/>
        <c:axId val="126264064"/>
        <c:axId val="0"/>
      </c:bar3DChart>
      <c:catAx>
        <c:axId val="1262622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126264064"/>
        <c:crosses val="autoZero"/>
        <c:auto val="1"/>
        <c:lblAlgn val="ctr"/>
        <c:lblOffset val="100"/>
        <c:noMultiLvlLbl val="0"/>
      </c:catAx>
      <c:valAx>
        <c:axId val="126264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2622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чел.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8.2443291448342476E-2"/>
                  <c:y val="-8.411990961577746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Отличная идея!</c:v>
                </c:pt>
                <c:pt idx="1">
                  <c:v>Нет необходимости в установлении "бэби -боксов"</c:v>
                </c:pt>
                <c:pt idx="2">
                  <c:v>Неправильный подход к проблеме</c:v>
                </c:pt>
                <c:pt idx="3">
                  <c:v>Затрудняюсь</c:v>
                </c:pt>
                <c:pt idx="4">
                  <c:v>Другое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36</c:v>
                </c:pt>
                <c:pt idx="1">
                  <c:v>36</c:v>
                </c:pt>
                <c:pt idx="2">
                  <c:v>6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Отличная идея!</c:v>
                </c:pt>
                <c:pt idx="1">
                  <c:v>Нет необходимости в установлении "бэби -боксов"</c:v>
                </c:pt>
                <c:pt idx="2">
                  <c:v>Неправильный подход к проблеме</c:v>
                </c:pt>
                <c:pt idx="3">
                  <c:v>Затрудняюсь</c:v>
                </c:pt>
                <c:pt idx="4">
                  <c:v>Другое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45</c:v>
                </c:pt>
                <c:pt idx="1">
                  <c:v>45</c:v>
                </c:pt>
                <c:pt idx="2">
                  <c:v>7.5</c:v>
                </c:pt>
                <c:pt idx="3">
                  <c:v>2.5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explosion val="25"/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Отличная идея!</c:v>
                </c:pt>
                <c:pt idx="1">
                  <c:v>Нет необходимости в установлении "бэби -боксов"</c:v>
                </c:pt>
                <c:pt idx="2">
                  <c:v>Неправильный подход к проблеме</c:v>
                </c:pt>
                <c:pt idx="3">
                  <c:v>Затрудняюсь</c:v>
                </c:pt>
                <c:pt idx="4">
                  <c:v>Другое</c:v>
                </c:pt>
              </c:strCache>
            </c:strRef>
          </c:cat>
          <c:val>
            <c:numRef>
              <c:f>Лист1!$D$2:$D$6</c:f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84743-50A6-4022-98AA-829FEC69A494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3FB9D-7E84-4A82-A511-71E4E0C8FC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287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E3FB9D-7E84-4A82-A511-71E4E0C8FCD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725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bezformata.ru/content/Images/000/029/247/image2924735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s://rg.ru/2016/09/28/pravitelstvo-podderzhalo-zakonoproekt-o-zaprete-bebi-boksov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s://rg.ru/2015/03/12/reg-ufo/devochka-anons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bezformata.ru/content/Images/000/029/247/image29247355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1tv.ru/news/2015-08-23/12691-zhizn_iz_korobki_spory_za_i_protiv_tak_nazyvaemyh_bebi_boksov" TargetMode="External"/><Relationship Id="rId13" Type="http://schemas.openxmlformats.org/officeDocument/2006/relationships/hyperlink" Target="https://rg.ru/2015/03/26/reg-ufo/hram.html" TargetMode="External"/><Relationship Id="rId3" Type="http://schemas.openxmlformats.org/officeDocument/2006/relationships/hyperlink" Target="http://med-info.ru/content/view/401" TargetMode="External"/><Relationship Id="rId7" Type="http://schemas.openxmlformats.org/officeDocument/2006/relationships/hyperlink" Target="http://xreferal/ru/35/7608-1nezgKonnorozhdennye-deti--istoril-rossii/htm/" TargetMode="External"/><Relationship Id="rId12" Type="http://schemas.openxmlformats.org/officeDocument/2006/relationships/hyperlink" Target="https://rg.ru/author-Tatiana-Pavlovskaia/" TargetMode="External"/><Relationship Id="rId17" Type="http://schemas.openxmlformats.org/officeDocument/2006/relationships/image" Target="../media/image18.png"/><Relationship Id="rId2" Type="http://schemas.openxmlformats.org/officeDocument/2006/relationships/hyperlink" Target="http://med-info.ru/profile/K_Volkonskaya" TargetMode="External"/><Relationship Id="rId16" Type="http://schemas.openxmlformats.org/officeDocument/2006/relationships/hyperlink" Target="http://tass.ru/obschestvo/27011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g.ru/2012/10/25/reg-szfo/boks-anons.html" TargetMode="External"/><Relationship Id="rId11" Type="http://schemas.openxmlformats.org/officeDocument/2006/relationships/hyperlink" Target="https://rg.ru/2013/02/14/bebi-boksy.html" TargetMode="External"/><Relationship Id="rId5" Type="http://schemas.openxmlformats.org/officeDocument/2006/relationships/hyperlink" Target="https://rg.ru/2014/12/31/reg-ufo/malysh-anons.html" TargetMode="External"/><Relationship Id="rId15" Type="http://schemas.openxmlformats.org/officeDocument/2006/relationships/hyperlink" Target="http://tass.ru/obschestvo/1994057" TargetMode="External"/><Relationship Id="rId10" Type="http://schemas.openxmlformats.org/officeDocument/2006/relationships/hyperlink" Target="https://rg.ru/author-Irina-Nevinnaia/" TargetMode="External"/><Relationship Id="rId4" Type="http://schemas.openxmlformats.org/officeDocument/2006/relationships/hyperlink" Target="https://rg.ru/author-Iurij-Gen/" TargetMode="External"/><Relationship Id="rId9" Type="http://schemas.openxmlformats.org/officeDocument/2006/relationships/hyperlink" Target="http://ngs24.ru/news/724637/view/" TargetMode="External"/><Relationship Id="rId14" Type="http://schemas.openxmlformats.org/officeDocument/2006/relationships/hyperlink" Target="http://nnm.me/blogs/samovar1/podkidyshi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moiarussia.ru/wp-content/uploads/2016/03/bebi-boks-min-e1458691993404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g.ru/2015/03/12/reg-ufo/devochka-anons.html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g.ru/2015/03/17/astahov-site.html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74441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 тему: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«Отверженные: мы тоже имеем право на жизнь!»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4077072"/>
            <a:ext cx="7482408" cy="1637928"/>
          </a:xfrm>
        </p:spPr>
        <p:txBody>
          <a:bodyPr>
            <a:normAutofit/>
          </a:bodyPr>
          <a:lstStyle/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ученица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«а» класса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«СОШ № 4» г. Нурлат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Волкова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асандра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Александровна</a:t>
            </a: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истории, обществознания и права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«СОШ № 4» г. Нурлат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Юсупова Венера Феликсовна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188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advClick="0" advTm="0">
        <p14:prism/>
      </p:transition>
    </mc:Choice>
    <mc:Fallback xmlns="">
      <p:transition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013176"/>
            <a:ext cx="7554416" cy="115902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+mn-lt"/>
              </a:rPr>
              <a:t>Принцип действия «Окна жизни»</a:t>
            </a:r>
            <a:endParaRPr lang="ru-RU" sz="4000" b="1" dirty="0">
              <a:latin typeface="+mn-lt"/>
            </a:endParaRPr>
          </a:p>
        </p:txBody>
      </p:sp>
      <p:pic>
        <p:nvPicPr>
          <p:cNvPr id="4" name="Объект 3" descr="бэби-бокс|Фото: babyboxrf.ru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58043" y="685800"/>
            <a:ext cx="5551714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84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«Колесо подкидыша» - «Окно жизни» -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Бэби-бокс»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Новорожденные подкидыши, оставленные матерями на улице в Бердске, обрели семьи - Berdsk.Me">
            <a:hlinkClick r:id="rId2" tooltip="&quot;Фото: cache.berdsk.me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1382" y="1772816"/>
            <a:ext cx="3456385" cy="263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авительство поддержало законопроект о запрете бэби-боксов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95" y="1196752"/>
            <a:ext cx="3024336" cy="21359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3" descr="http://img2.fedpress.ru/thumbs/605x362/2014/01/noname/babybox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00625" y="4412780"/>
            <a:ext cx="3168849" cy="1804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7423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237312"/>
            <a:ext cx="7698432" cy="43204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Экскурс в историю: от средневековья до наших дней</a:t>
            </a:r>
            <a:endParaRPr lang="ru-RU" sz="24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7543800" cy="5760640"/>
          </a:xfrm>
        </p:spPr>
        <p:txBody>
          <a:bodyPr>
            <a:normAutofit fontScale="25000" lnSpcReduction="20000"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5600" dirty="0" smtClean="0"/>
              <a:t>В </a:t>
            </a:r>
            <a:r>
              <a:rPr lang="ru-RU" sz="5600" dirty="0"/>
              <a:t>996 году Владимир Святославович своим указом обязал духовенство «призревать» сирот, то есть заботиться о них</a:t>
            </a:r>
            <a:r>
              <a:rPr lang="ru-RU" sz="5600" dirty="0" smtClean="0"/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 smtClean="0"/>
              <a:t>           </a:t>
            </a:r>
            <a:r>
              <a:rPr lang="ru-RU" sz="5600" dirty="0" smtClean="0"/>
              <a:t> </a:t>
            </a:r>
            <a:r>
              <a:rPr lang="ru-RU" sz="5600" dirty="0" smtClean="0">
                <a:cs typeface="Times New Roman" pitchFamily="18" charset="0"/>
              </a:rPr>
              <a:t>В </a:t>
            </a:r>
            <a:r>
              <a:rPr lang="en-US" sz="5600" dirty="0">
                <a:cs typeface="Times New Roman" pitchFamily="18" charset="0"/>
              </a:rPr>
              <a:t>XVIII</a:t>
            </a:r>
            <a:r>
              <a:rPr lang="ru-RU" sz="5600" dirty="0">
                <a:cs typeface="Times New Roman" pitchFamily="18" charset="0"/>
              </a:rPr>
              <a:t> в. в России создание большой регулярной армии увеличило и количество незаконнорожденных детей. Целенаправленная деятельность по </a:t>
            </a:r>
            <a:r>
              <a:rPr lang="ru-RU" sz="5600" dirty="0" smtClean="0">
                <a:cs typeface="Times New Roman" pitchFamily="18" charset="0"/>
              </a:rPr>
              <a:t>призрению «государственных </a:t>
            </a:r>
            <a:r>
              <a:rPr lang="ru-RU" sz="5600" dirty="0">
                <a:cs typeface="Times New Roman" pitchFamily="18" charset="0"/>
              </a:rPr>
              <a:t>младенцев» начала осуществляться при Петре </a:t>
            </a:r>
            <a:r>
              <a:rPr lang="en-US" sz="5600" dirty="0">
                <a:cs typeface="Times New Roman" pitchFamily="18" charset="0"/>
              </a:rPr>
              <a:t>I</a:t>
            </a:r>
            <a:r>
              <a:rPr lang="ru-RU" sz="5600" dirty="0">
                <a:cs typeface="Times New Roman" pitchFamily="18" charset="0"/>
              </a:rPr>
              <a:t>, когда были изданы указы о запрете детоубийства незаконнорожденных (1712 г., 1715 г.) и их </a:t>
            </a:r>
            <a:r>
              <a:rPr lang="ru-RU" sz="5600" dirty="0" smtClean="0">
                <a:cs typeface="Times New Roman" pitchFamily="18" charset="0"/>
              </a:rPr>
              <a:t>воспитании. </a:t>
            </a:r>
            <a:r>
              <a:rPr lang="ru-RU" sz="5600" dirty="0">
                <a:cs typeface="Times New Roman" pitchFamily="18" charset="0"/>
              </a:rPr>
              <a:t>В Москве и других городах России были открыты госпитали для «зазорных» (незаконнорожденных) детей, в которых с целью снижения количества детоубийства была введена практика «тайного приноса» младенцев через окно, затем, по мере взросления, отдавались в гарнизонные школы. </a:t>
            </a:r>
            <a:endParaRPr lang="ru-RU" sz="5600" dirty="0" smtClean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 smtClean="0">
                <a:cs typeface="Times New Roman" pitchFamily="18" charset="0"/>
              </a:rPr>
              <a:t>           </a:t>
            </a:r>
            <a:r>
              <a:rPr lang="ru-RU" sz="5600" dirty="0" smtClean="0">
                <a:cs typeface="Times New Roman" pitchFamily="18" charset="0"/>
              </a:rPr>
              <a:t>Екатерина </a:t>
            </a:r>
            <a:r>
              <a:rPr lang="en-US" sz="5600" dirty="0">
                <a:cs typeface="Times New Roman" pitchFamily="18" charset="0"/>
              </a:rPr>
              <a:t>II</a:t>
            </a:r>
            <a:r>
              <a:rPr lang="ru-RU" sz="5600" dirty="0">
                <a:cs typeface="Times New Roman" pitchFamily="18" charset="0"/>
              </a:rPr>
              <a:t> также стремилась сократить сферу свершения детоубийств, открыв специальные детские приюты для </a:t>
            </a:r>
            <a:r>
              <a:rPr lang="ru-RU" sz="5600" dirty="0" smtClean="0">
                <a:cs typeface="Times New Roman" pitchFamily="18" charset="0"/>
              </a:rPr>
              <a:t>подкидышей. </a:t>
            </a:r>
            <a:r>
              <a:rPr lang="ru-RU" sz="5600" dirty="0">
                <a:cs typeface="Times New Roman" pitchFamily="18" charset="0"/>
              </a:rPr>
              <a:t>Из подкидышей императрица имела в виду воспитать "третьего чина и нового рода людей". В "генеральном плане" по этому поводу сказано: "Самая великая задача состоит вообще в воспитании и приготовлении таких подданных, которые полезны были бы отечеству упражнением в художествах и ремеслах</a:t>
            </a:r>
            <a:r>
              <a:rPr lang="ru-RU" sz="5600" dirty="0" smtClean="0">
                <a:cs typeface="Times New Roman" pitchFamily="18" charset="0"/>
              </a:rPr>
              <a:t>». </a:t>
            </a:r>
            <a:endParaRPr lang="ru-RU" sz="5600" dirty="0"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600" dirty="0">
                <a:cs typeface="Times New Roman" pitchFamily="18" charset="0"/>
              </a:rPr>
              <a:t>В России ненужных детей также принимали в богадельнях и </a:t>
            </a:r>
            <a:r>
              <a:rPr lang="ru-RU" sz="5600" dirty="0" smtClean="0">
                <a:cs typeface="Times New Roman" pitchFamily="18" charset="0"/>
              </a:rPr>
              <a:t>монастырях.</a:t>
            </a:r>
            <a:endParaRPr lang="ru-RU" sz="5600" dirty="0">
              <a:cs typeface="Times New Roman" pitchFamily="18" charset="0"/>
            </a:endParaRPr>
          </a:p>
        </p:txBody>
      </p:sp>
      <p:pic>
        <p:nvPicPr>
          <p:cNvPr id="4" name="Рисунок 3" descr="http://www.popechitely.ru/img/history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6256" y="548680"/>
            <a:ext cx="136815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огданов-Бельский, «В церкви»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48680"/>
            <a:ext cx="2772308" cy="2088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Неизв. худ. Портрет Петра I.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48681"/>
            <a:ext cx="1512168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Владимир Святославич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1"/>
            <a:ext cx="1440160" cy="2088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706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Бэби – боксы в России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320481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Идея устанавливать бэби-боксы для младенцев-подкидышей по примеру некоторых европейских стран оказалась не пустой затеей и для некоторых городов современной России. Так, бэби-боксы возникли в Перми, Владимире, Тюмени,  в Краснодарском крае (в частности, в г. Сочи), в Приморском крае, Ленинградской, Псковской, Ярославской и Кировской областях, Новосибирске, Томске, Омске, ряде других городов России, а также в  нашей республике Татарстан. 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Краснодарский край стал первым регионом, решившим установить бэби-боксы. По примеру Кубани бэби-боксы появились в 11 регионах. За 4 года (с 2011г. по 2015 г.) в нашей стране открыли 20 бэби-боксов. В них оставили 33 младенца. Почти всех уже усыновили. 5 малышей вернулись в родные семьи. В храме Святого Иннокентия Московского — два спасенных младенца. Бэби-бокс здесь на общественных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началах.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dn.relap.io/J2/40210/J23cHw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09280"/>
            <a:ext cx="2736304" cy="2088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img2.fedpress.ru/thumbs/605x362/2014/01/noname/babybox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6136" y="4509120"/>
            <a:ext cx="3024336" cy="210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Фото: Владимир Аносов/РГ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09120"/>
            <a:ext cx="2448272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2804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859216" cy="576064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alt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зеркале общественного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№1.</a:t>
            </a:r>
            <a:r>
              <a:rPr lang="ru-RU" altLang="ru-RU" sz="1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Как Вы считаете, каковы вероятные причины существования детей – подкидышей в настоящее время?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48976"/>
              </p:ext>
            </p:extLst>
          </p:nvPr>
        </p:nvGraphicFramePr>
        <p:xfrm>
          <a:off x="827584" y="1196752"/>
          <a:ext cx="7632848" cy="5367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239"/>
                <a:gridCol w="5513885"/>
                <a:gridCol w="778862"/>
                <a:gridCol w="778862"/>
              </a:tblGrid>
              <a:tr h="6543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Причины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чел.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  <a:tr h="284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Экономическая ситуация в стране, рост бедности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  <a:tr h="7361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Патриархальные социальные установки родительской семьи (родители матери осуждают беременность дочки), боязнь общественного осуждения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  <a:tr h="8538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Рождение ребёнка с физическими и умственными отклонениями (ДЦП, синдром Дауна и т.д.), приводящие к задержке физического и нервно-психического развития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  <a:tr h="284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Распространение пьянства, наркомании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  <a:tr h="4362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Несовершенство правовой системы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48,75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  <a:tr h="56926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Кризис в семье (рост разводов, неполные семьи), падение нравственности  в семье, в обществе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  <a:tr h="4362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Всё выше перечисленное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  <a:tr h="284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  <a:tr h="284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9552" marR="5955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04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661248"/>
            <a:ext cx="6781800" cy="510952"/>
          </a:xfrm>
        </p:spPr>
        <p:txBody>
          <a:bodyPr>
            <a:noAutofit/>
          </a:bodyPr>
          <a:lstStyle/>
          <a:p>
            <a:r>
              <a:rPr lang="ru-RU" alt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alt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№1.</a:t>
            </a:r>
            <a:r>
              <a:rPr lang="ru-RU" alt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Как Вы считаете, каковы вероятные причины существования детей – подкидышей в настоящее время?</a:t>
            </a:r>
            <a:endParaRPr lang="ru-RU" sz="1400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6107461"/>
              </p:ext>
            </p:extLst>
          </p:nvPr>
        </p:nvGraphicFramePr>
        <p:xfrm>
          <a:off x="323528" y="908720"/>
          <a:ext cx="8496944" cy="460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55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100811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№2.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считаете, можно ли ликвидировать проблему существования детей-подкидышей?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7942598"/>
              </p:ext>
            </p:extLst>
          </p:nvPr>
        </p:nvGraphicFramePr>
        <p:xfrm>
          <a:off x="1203481" y="1844823"/>
          <a:ext cx="6896911" cy="40324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4163"/>
                <a:gridCol w="3791922"/>
                <a:gridCol w="1364209"/>
                <a:gridCol w="1256617"/>
              </a:tblGrid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Варианты ответов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чел.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Да, можно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Нет, нельзя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63563" y="2148394"/>
            <a:ext cx="639919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2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73216"/>
            <a:ext cx="7194376" cy="798984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№2.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считаете, можно ли ликвидировать проблему существования детей-подкидышей?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853011"/>
              </p:ext>
            </p:extLst>
          </p:nvPr>
        </p:nvGraphicFramePr>
        <p:xfrm>
          <a:off x="762000" y="685801"/>
          <a:ext cx="7050360" cy="4327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5588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921" y="548680"/>
            <a:ext cx="8229600" cy="72008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зеркале общественного мнения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714168"/>
              </p:ext>
            </p:extLst>
          </p:nvPr>
        </p:nvGraphicFramePr>
        <p:xfrm>
          <a:off x="863672" y="2278192"/>
          <a:ext cx="7344816" cy="42441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5740"/>
                <a:gridCol w="3794376"/>
                <a:gridCol w="1083561"/>
                <a:gridCol w="1491139"/>
              </a:tblGrid>
              <a:tr h="1061043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Варианты ответов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052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Отличная идея!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052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Неправильный подход к проблеме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61043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 необходимости в установлении «бэби-боксов»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052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Затрудняюсь ответить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30521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Другое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  0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 0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899592" y="1477973"/>
            <a:ext cx="7250259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3.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Вы относитесь к установлению «бэби-боксов» в городе  Нурлат?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Аргументируйте свой выбор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07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01208"/>
            <a:ext cx="6781800" cy="1080120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+mn-lt"/>
              </a:rPr>
              <a:t>Диаграмма №3. </a:t>
            </a:r>
            <a:r>
              <a:rPr lang="ru-RU" sz="1600" b="1" dirty="0" smtClean="0">
                <a:latin typeface="+mn-lt"/>
              </a:rPr>
              <a:t>    </a:t>
            </a:r>
            <a:r>
              <a:rPr lang="ru-RU" sz="1600" i="1" dirty="0" smtClean="0">
                <a:latin typeface="+mn-lt"/>
              </a:rPr>
              <a:t>Как </a:t>
            </a:r>
            <a:r>
              <a:rPr lang="ru-RU" sz="1600" i="1" dirty="0">
                <a:latin typeface="+mn-lt"/>
              </a:rPr>
              <a:t>Вы относитесь к установлению «бэби-боксов» в городе  Нурлат? Аргументируйте свой выбор</a:t>
            </a:r>
            <a:r>
              <a:rPr lang="ru-RU" sz="1600" dirty="0">
                <a:latin typeface="+mn-lt"/>
              </a:rPr>
              <a:t/>
            </a:r>
            <a:br>
              <a:rPr lang="ru-RU" sz="1600" dirty="0">
                <a:latin typeface="+mn-lt"/>
              </a:rPr>
            </a:br>
            <a:r>
              <a:rPr lang="ru-RU" sz="1600" i="1" dirty="0">
                <a:latin typeface="+mn-lt"/>
              </a:rPr>
              <a:t> </a:t>
            </a:r>
            <a:r>
              <a:rPr lang="ru-RU" sz="1600" dirty="0">
                <a:latin typeface="+mn-lt"/>
              </a:rPr>
              <a:t/>
            </a:r>
            <a:br>
              <a:rPr lang="ru-RU" sz="1600" dirty="0">
                <a:latin typeface="+mn-lt"/>
              </a:rPr>
            </a:br>
            <a:endParaRPr lang="ru-RU" sz="1600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8884379"/>
              </p:ext>
            </p:extLst>
          </p:nvPr>
        </p:nvGraphicFramePr>
        <p:xfrm>
          <a:off x="539552" y="404664"/>
          <a:ext cx="734481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998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54416" cy="16002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Подкидыш. Кто это?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Подкидыш – это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ребёнок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неизвестных родителей, подкинутый чужим людям»</a:t>
            </a:r>
          </a:p>
          <a:p>
            <a:pPr marL="0" indent="0" algn="r">
              <a:buNone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Д.Н.Ушаков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«Толковый словарь русского языка»</a:t>
            </a:r>
          </a:p>
          <a:p>
            <a:endParaRPr lang="ru-RU" dirty="0"/>
          </a:p>
        </p:txBody>
      </p:sp>
      <p:pic>
        <p:nvPicPr>
          <p:cNvPr id="4" name="Рисунок 3" descr="Новорожденные подкидыши, оставленные матерями на улице в Бердске, обрели семьи - Berdsk.Me">
            <a:hlinkClick r:id="rId2" tooltip="&quot;Фото: cache.berdsk.me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584" y="620688"/>
            <a:ext cx="41764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668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476672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зеркале общественного мнения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0174454"/>
              </p:ext>
            </p:extLst>
          </p:nvPr>
        </p:nvGraphicFramePr>
        <p:xfrm>
          <a:off x="899591" y="2924944"/>
          <a:ext cx="7560840" cy="34195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3667"/>
                <a:gridCol w="4030130"/>
                <a:gridCol w="1120534"/>
                <a:gridCol w="1316509"/>
              </a:tblGrid>
              <a:tr h="77408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Варианты ответов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человек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74086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религиозных учреждениях (церквях, мечетях, синагогах, костелах и т.д.)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704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административных зданиях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704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больницах и родильных домах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704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общественных организациях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87043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Другое (предлагаемый Вами вариант)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99592" y="1617276"/>
            <a:ext cx="748883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№ 2.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Вы считаете, где, по Вашему мнению, должны быть установлены «бэби-боксы»?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Аргументируйте свой выбор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96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6781800" cy="943000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/>
              <a:t>Диаграмма </a:t>
            </a:r>
            <a:r>
              <a:rPr lang="ru-RU" sz="1400" b="1" dirty="0" smtClean="0"/>
              <a:t> №</a:t>
            </a:r>
            <a:r>
              <a:rPr lang="ru-RU" sz="1400" b="1" dirty="0"/>
              <a:t>4. </a:t>
            </a:r>
            <a:r>
              <a:rPr lang="ru-RU" sz="1400" b="1" dirty="0" smtClean="0"/>
              <a:t>     </a:t>
            </a:r>
            <a:r>
              <a:rPr lang="ru-RU" sz="1400" dirty="0" smtClean="0"/>
              <a:t>Как </a:t>
            </a:r>
            <a:r>
              <a:rPr lang="ru-RU" sz="1400" dirty="0"/>
              <a:t>Вы считаете, где, по Вашему мнению, должны быть установлены «бэби-боксы»? Аргументируйте свой выбор</a:t>
            </a:r>
            <a:br>
              <a:rPr lang="ru-RU" sz="1400" dirty="0"/>
            </a:br>
            <a:endParaRPr lang="ru-RU" sz="1400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1556291"/>
              </p:ext>
            </p:extLst>
          </p:nvPr>
        </p:nvGraphicFramePr>
        <p:xfrm>
          <a:off x="323528" y="980728"/>
          <a:ext cx="849694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957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157192"/>
            <a:ext cx="6781800" cy="1015008"/>
          </a:xfrm>
        </p:spPr>
        <p:txBody>
          <a:bodyPr>
            <a:normAutofit/>
          </a:bodyPr>
          <a:lstStyle/>
          <a:p>
            <a:r>
              <a:rPr lang="ru-RU" sz="1400" b="1" dirty="0"/>
              <a:t>Диаграмма №5</a:t>
            </a:r>
            <a:r>
              <a:rPr lang="ru-RU" sz="1400" b="1" dirty="0">
                <a:latin typeface="+mn-lt"/>
              </a:rPr>
              <a:t>.</a:t>
            </a:r>
            <a:r>
              <a:rPr lang="ru-RU" sz="1400" dirty="0">
                <a:latin typeface="+mn-lt"/>
              </a:rPr>
              <a:t> </a:t>
            </a:r>
            <a:r>
              <a:rPr lang="ru-RU" sz="1400" dirty="0" smtClean="0">
                <a:latin typeface="+mn-lt"/>
              </a:rPr>
              <a:t> </a:t>
            </a:r>
            <a:r>
              <a:rPr lang="ru-RU" sz="1400" b="1" dirty="0" smtClean="0">
                <a:latin typeface="+mn-lt"/>
              </a:rPr>
              <a:t>Как </a:t>
            </a:r>
            <a:r>
              <a:rPr lang="ru-RU" sz="1400" b="1" dirty="0">
                <a:latin typeface="+mn-lt"/>
              </a:rPr>
              <a:t>Вы считаете, где, по Вашему мнению, должны быть установлены «бэби-боксы»? Аргументируйте свой выбор</a:t>
            </a:r>
            <a:br>
              <a:rPr lang="ru-RU" sz="1400" b="1" dirty="0">
                <a:latin typeface="+mn-lt"/>
              </a:rPr>
            </a:br>
            <a:endParaRPr lang="ru-RU" sz="14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84488942"/>
              </p:ext>
            </p:extLst>
          </p:nvPr>
        </p:nvGraphicFramePr>
        <p:xfrm>
          <a:off x="467544" y="692696"/>
          <a:ext cx="828092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922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Бэби – бокс – «колыбель надежды» или панацея?</a:t>
            </a:r>
            <a:endParaRPr lang="ru-RU" sz="32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Бэби-бокс или «окно жизни» - это, с одной стороны, борьба с последствиями нарушения морально-этических принципов семьи, общества и, с другой стороны, - это профилактика убийств новорождённых.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Бэби-бокс – это не панацея, а «колыбель надежды», «запасной выход» для женщины, оказавшейся в тяжёлой жизненной ситуации, это - «окно жизни», которое даёт шанс выжить тем, кто был обречён.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02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770440" cy="1600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Вероятные пути ликвидации существующей проблемы: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профилактика существующей проблемы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последствиями: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государства и гражданского общества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психологической поддержки неблагополучным матерям;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усовершенствование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социальной и миграционной политики;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программы помощи малообеспеченным семьям, одиноким матерям.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1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445224"/>
            <a:ext cx="6781800" cy="7269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0"/>
            <a:ext cx="8352928" cy="5445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Гипотеза верна</a:t>
            </a:r>
          </a:p>
          <a:p>
            <a:pPr marL="0" indent="0" algn="ctr">
              <a:buNone/>
            </a:pPr>
            <a:endParaRPr lang="ru-RU" sz="3600" b="1" dirty="0" smtClean="0"/>
          </a:p>
          <a:p>
            <a:pPr marL="0" indent="0" algn="ctr">
              <a:buNone/>
            </a:pPr>
            <a:endParaRPr lang="ru-RU" sz="3600" b="1" dirty="0"/>
          </a:p>
          <a:p>
            <a:pPr marL="0" indent="0" algn="ctr">
              <a:buNone/>
            </a:pP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51837"/>
            <a:ext cx="84249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существование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древнейших времён позорного явления в социальной жизни общества – детей-подкидышей - стало характерной чертой и злободневной проблемой современного человечества и российского общества, в частности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06385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013176"/>
            <a:ext cx="6781800" cy="115902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471392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любой страны дети – это ее будущее, ее потенциальные трудовые, интеллектуальные и духовные ресурсы.  Положение детей в любом государстве – это своего рода лакмусовая бумажка морального, нравственного здоровья общества, а с этим, как видно, у нас сегодня далеко не все в порядке. Преступления против жизни и здоровья детей стали, к сожалению, характерной чертой и российской действительности, что отчасти подтверждается статистическими  данными МВД РФ, СМИ.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борьбы с этим грозным для нашей страны явлением необходимо на общегосударственном уровне принимать системные долгосрочные меры оздоровления, в том числе и по повышению жизненного уровня населения, оказанию помощи семье в выполнении ее обязанностей по содержанию и воспитанию ребенка.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99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Список использованных информационных источников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6712"/>
                <a:ext cx="8229600" cy="5544616"/>
              </a:xfrm>
            </p:spPr>
            <p:txBody>
              <a:bodyPr>
                <a:noAutofit/>
              </a:bodyPr>
              <a:lstStyle/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 Власов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П.В. Благотворительность и милосердие в России. [Текст] /П.В. Власов// - М.: Наука.- 2001.- с. 33. 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2"/>
                  </a:rPr>
                  <a:t>2.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2"/>
                  </a:rPr>
                  <a:t>Волконская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К. Ящики для подкидышей в России: добро или зло? [Электронный ресурс]: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3"/>
                  </a:rPr>
                  <a:t>http://med-info.ru/content/view/401</a:t>
                </a: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4"/>
                  </a:rPr>
                  <a:t>3. </a:t>
                </a:r>
                <a:r>
                  <a:rPr lang="ru-RU" sz="12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4"/>
                  </a:rPr>
                  <a:t>Гень</a:t>
                </a: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Ю. В бэби-боксе Краснодара оставили младенца. [Электронный ресурс]: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5"/>
                  </a:rPr>
                  <a:t>https://rg.ru/2014/12/31/reg-ufo/malysh-anons.html</a:t>
                </a: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4. Григорьев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Д. В Ленинградской области откроют первый бэби-бокс. [Электронный ресурс]: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6"/>
                  </a:rPr>
                  <a:t>https://rg.ru/2012/10/25/reg-szfo/boks-anons.html</a:t>
                </a: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5. Девочка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ящика.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1200" i="1">
                            <a:latin typeface="Cambria Math"/>
                          </a:rPr>
                          <m:t>Текст</m:t>
                        </m:r>
                      </m:e>
                    </m:d>
                    <m:r>
                      <a:rPr lang="ru-RU" sz="1200" i="1">
                        <a:latin typeface="Cambria Math"/>
                      </a:rPr>
                      <m:t> </m:t>
                    </m:r>
                  </m:oMath>
                </a14:m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// Российская газета. – № 4(5677). - 12.01.12. - с.10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6. Деятельность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призрению «государственных младенцев»: [Электронный ресурс]: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http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://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xreferal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/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ru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/35/7608-1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nezgKonnorozhdennye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-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deti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--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istoril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-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rossii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/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htm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7"/>
                  </a:rPr>
                  <a:t>/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 Жизнь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 коробки: споры за и против так называемых бэби-боксов.</a:t>
                </a:r>
                <a:r>
                  <a:rPr lang="ru-RU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8"/>
                  </a:rPr>
                  <a:t>https://www.1tv.ru/news/2015-08-23/12691-zhizn_iz_korobki_spory_za_i_protiv_tak_nazyvaemyh_bebi_boksov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 За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 месяца в больницу Алматы попали 10 подкидышей.  28.09.12: [Электронный ресурс]: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http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//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news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nur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kz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/233023.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html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 Красноярцы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скинулись на «</a:t>
                </a:r>
                <a:r>
                  <a:rPr lang="ru-RU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беби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-бокс» для детей –  подкидышей. 24.09.12: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1200" i="1">
                            <a:latin typeface="Cambria Math"/>
                          </a:rPr>
                          <m:t>Электронный ресурс</m:t>
                        </m:r>
                      </m:e>
                    </m:d>
                  </m:oMath>
                </a14:m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9"/>
                  </a:rPr>
                  <a:t>http://ngs24.ru/news/724637/view/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10"/>
                  </a:rPr>
                  <a:t>10. Невинная</a:t>
                </a: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И. Галя, Вова, Маргарита. [Электронный ресурс]: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11"/>
                  </a:rPr>
                  <a:t>https://rg.ru/2013/02/14/bebi-boksy.html</a:t>
                </a: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12"/>
                  </a:rPr>
                  <a:t>11. Павловская</a:t>
                </a: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Т. Спасительная колыбель. [Электронный ресурс]: </a:t>
                </a:r>
                <a:r>
                  <a:rPr lang="ru-RU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13"/>
                  </a:rPr>
                  <a:t>https://rg.ru/2015/03/26/reg-ufo/hram.html</a:t>
                </a:r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12. Соловецкий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В. Подкидыши: [Электронный ресурс]: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14"/>
                  </a:rPr>
                  <a:t>http://nnm.me/blogs/samovar1/podkidyshi/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13. СК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РФ заступился за идею </a:t>
                </a:r>
                <a:r>
                  <a:rPr lang="ru-RU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беби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-боксов. [Электронный ресурс]: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15"/>
                  </a:rPr>
                  <a:t>http://tass.ru/obschestvo/1994057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14. </a:t>
                </a:r>
                <a:r>
                  <a:rPr lang="ru-RU" sz="12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Таллерова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Т. В Псковской области скоро установят бэби-бокс. 18.09.12: [Электронный ресурс]: </a:t>
                </a:r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http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// </a:t>
                </a:r>
                <a:r>
                  <a:rPr lang="ru-RU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ngs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18.ru/</a:t>
                </a:r>
                <a:r>
                  <a:rPr lang="ru-RU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news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/724631/</a:t>
                </a:r>
                <a:r>
                  <a:rPr lang="ru-RU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view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15. Ушаков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Д.Н. Толковый словарь русского языка /Д.Н. Ушаков// М.: Наука. – 1997. – с. 154 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16. Ящики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для подкидышей в России: добро или зло?: </a:t>
                </a: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Электронный ресурс]: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3"/>
                  </a:rPr>
                  <a:t>http://med-info.ru/content/view/401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0" lvl="0" indent="0">
                  <a:buNone/>
                </a:pPr>
                <a:r>
                  <a:rPr lang="ru-RU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16"/>
                  </a:rPr>
                  <a:t>17. http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  <a:hlinkClick r:id="rId16"/>
                  </a:rPr>
                  <a:t>://tass.ru/obschestvo/2701118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/2016-02-27/ </a:t>
                </a:r>
              </a:p>
              <a:p>
                <a:pPr marL="0" indent="0">
                  <a:buNone/>
                </a:pP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</a:p>
              <a:p>
                <a:endPara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6712"/>
                <a:ext cx="8229600" cy="5544616"/>
              </a:xfr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20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223224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25144"/>
            <a:ext cx="8229600" cy="140101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попытка осуществления комплексного анализа основных аспектов проблемы возникновения и существования детей-подкидышей в настоящее время.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1.изучить историю возникновения  и разрешения проблемы «подкидышей» с древнейших  времён до наших дней;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причины существования детей-подкидышей в социальной жизни современности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Осуществить анализ личных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позиций респондентов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проблеме существования детей-подкидышей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4.Определить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 пути ликвидации существующей проблемы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подкидыши – дети, отвергнутые своими близкими.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выявление причин существования детей-подкидышей в социальной жизни современности и определение возможных путей ликвидации существующей проблемы.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существование  с древнейших времён позорного явления в социальной жизни общества – детей-подкидышей - стало характерной чертой и злободневной проблемой современного человечества и российского общества, в частности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научно-теоретический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90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54416" cy="1600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Причины существования детей-подкидышей в социальной жизни современности: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раннее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материнство (несовершеннолетие самой матери ребёнка);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потеря брачного и полового партнёра (отец ребёнка не признаёт своего отцовства и ответственности за воспитание малыша);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патриархальные социальные установки родительской семьи (родители матери осуждают беременность дочки);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низкий культурный и образовательный уровень женщины;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боязнь общественного осуждения;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низкий уровень жизни:  у матери нет дома или финансовой обеспеченности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90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554416" cy="1600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Причины существования детей-подкидышей в социальной жизни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современности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мать ребёнка иммигрантка;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рождение малыша является несвоевременным, по мнению родителей ребёнка;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тяжёлая болезнь новорождённого ребёнка, аномалии развития внутренних органов, перинатальные поражения центральной и периферической  нервной системы, т.е.  рождение ребёнка с физическими и умственными отклонениями (ДЦП, синдром Дауна и т.д.), приводящие к задержке физического и нервно-психического развития;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родители дитя ведут непристойный образ жизни (являются алкоголиками, токсикоманами или наркоманами);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нервно-психические заболевания среди родителей;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едостаточная государственная поддержка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семей с детьми до трёх лет.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573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7554416" cy="9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Статистика свидетельствует…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44713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по данным МВД РФ, за 9 месяцев  2011 г. в стране зарегистрировано 60 убийств новорождённых. Эксперты полагают, что реальных преступлений в разы больше – ведь находят не всех убитых».</a:t>
            </a:r>
          </a:p>
          <a:p>
            <a:pPr fontAlgn="t">
              <a:buFont typeface="Wingdings" pitchFamily="2" charset="2"/>
              <a:buChar char="Ø"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 «…тела новорожденных детей находили на улице, на мусорных свалках, на балконах квартир. По официальной информации МВД РФ за 2010-2011 годы было зафиксировано таких 268 случаев, которые были квалифицированы как убийство матерью новорожденного ребенка по статье 106 УК РФ. Только в Ленинградской области за этот период времени было зафиксировано пять случаев убийств новорожденных».</a:t>
            </a:r>
          </a:p>
          <a:p>
            <a:pPr>
              <a:buFont typeface="Wingdings" pitchFamily="2" charset="2"/>
              <a:buChar char="Ø"/>
            </a:pP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16 убитых младенцев и 9 брошенных (как правило, на парковках или территориях больниц) – таковы данные по Германии за 2012 год. </a:t>
            </a:r>
          </a:p>
          <a:p>
            <a:pPr marL="0" indent="0">
              <a:buNone/>
            </a:pP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med-info.ru/images/baby-bo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316138" cy="1556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131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229200"/>
            <a:ext cx="7554416" cy="10150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Статистика свидетельствует…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6"/>
            <a:ext cx="7543800" cy="3886200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2012 году  в России «судя по открытым данным в сугробах, на помойках и свалках найдено 152 младенческих трупа» 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2013 году только за две после праздничных январских недели в сводках МВД прошли сообщения о минимум 4х брошенных на морозе младенцах. Удалось спасти лишь одну девочку. Трое замёрзли. Ежегодно только в Псковской области обнаруживают 6-8 детей, оставленных родителями после рождения.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 России в 2014 г. было убито 136 детей в возрасте до одного года. Отказались от ребенка в роддоме 6 тысяч матерей. 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«… в России ежедневно погибает от 16 до 23 младенцев, выброшенных родителями, по мировой статистике - один к трем.</a:t>
            </a:r>
          </a:p>
          <a:p>
            <a:pPr>
              <a:buFont typeface="Wingdings" pitchFamily="2" charset="2"/>
              <a:buChar char="Ø"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 официальным данным в настоящее время Россия занимает первое место в мире по количеству брошенных детей. </a:t>
            </a:r>
          </a:p>
        </p:txBody>
      </p:sp>
      <p:pic>
        <p:nvPicPr>
          <p:cNvPr id="4" name="Рисунок 3" descr="http://med-info.ru/images/baby-bo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95" y="23664"/>
            <a:ext cx="2316138" cy="1556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1125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165304"/>
            <a:ext cx="8136904" cy="6480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Экскурс в историю:  от средневековья до наших дней…</a:t>
            </a:r>
            <a:endParaRPr lang="ru-RU" sz="24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404664"/>
            <a:ext cx="7543800" cy="432048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веке – сначала во Франции, а чуть позже – в Италии появились «колёса  подкидышей»: специальные устройства, гарантирующие как жизнь ребёнка, так и анонимность того, кто его принёс. Впервые такое «колесо» появилось в Госпитале Каноников в Марселе в 1188 году. В Италии его стали применять 10 лет спустя, по настоянию Папы Иннокентия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поражённого тем, как часто местные рыбаки вылавливали из своих сетей тельца мёртвых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младенцев.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агрегат представлял собой деревянный цилиндр, внутрь которого через особое отверстие помещался младенец. Средневековый «бэби-бокс» устанавливался в оконном или в дверном проёме, цилиндр вращался вокруг своей оси, поворачиваясь отверстием к улице. Каждый раз, когда в него клали ребёнка, звенел колокольчик. Больница, монастырь или приход находили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найдёнышу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» кормилицу, а затем определяли в сиротский дом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больницах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монастырях Европы (в Германии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Англии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Польши, Венгрии, Чехии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Швеции) и Азии (в Японии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Филиппинах)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подобные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устройства, но более усовершенствованные,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функционируют уже не первый год под названием «Окна жизни».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ebi-boks-min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4581128"/>
            <a:ext cx="295232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825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805264"/>
            <a:ext cx="8202488" cy="72008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Колесо подкидыша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«Окно жизни»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Бэби-бокс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1447" y="525438"/>
            <a:ext cx="7543800" cy="2903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«Бэби-бокс» - «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Окно жизни» (</a:t>
            </a:r>
            <a:r>
              <a:rPr lang="ru-RU" sz="1600" dirty="0">
                <a:latin typeface="Times New Roman" pitchFamily="18" charset="0"/>
                <a:cs typeface="Times New Roman" pitchFamily="18" charset="0"/>
                <a:hlinkClick r:id="rId2" tooltip="Английский язык"/>
              </a:rPr>
              <a:t>англ.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i="1" dirty="0" err="1">
                <a:latin typeface="Times New Roman" pitchFamily="18" charset="0"/>
                <a:cs typeface="Times New Roman" pitchFamily="18" charset="0"/>
              </a:rPr>
              <a:t>Baby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err="1">
                <a:latin typeface="Times New Roman" pitchFamily="18" charset="0"/>
                <a:cs typeface="Times New Roman" pitchFamily="18" charset="0"/>
              </a:rPr>
              <a:t>hatch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; «бэби-бокс» от 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baby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ребёнок,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box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коробка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это специально оборудованное в медицинском учреждении место в виде металлопластикового окошка со стороны улицы и специальной кроваткой-колыбелью с внутренней стороны здания. Открывая «окно жизни» снаружи, малыша кладут на специальную комфортную кроватку, после чего дверцу закрывают или она закрывается сама в течение минуты. Дверца «окна жизни» блокируется через 30 сек., после чего снаружи её уже невозможно открыть. Около бэби-бокса нет ни видеокамер, ни охраны. Об оставленном младенце внутри помещения узнают по тревожному звонку и миганию лампы.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Фото: Владимир Аносов/РГ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73016"/>
            <a:ext cx="2664296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бэби-бокс|Фото: kirovnet.ru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31839" y="3573016"/>
            <a:ext cx="290301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Объект 4" descr="Фото: Игорь Руссак/ РИА Новости www.ria.ru">
            <a:hlinkClick r:id="rId6"/>
          </p:cNvPr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479" y="3573016"/>
            <a:ext cx="2724002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256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1224</TotalTime>
  <Words>1900</Words>
  <Application>Microsoft Office PowerPoint</Application>
  <PresentationFormat>Экран (4:3)</PresentationFormat>
  <Paragraphs>294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NewsPrint</vt:lpstr>
      <vt:lpstr>Исследовательская работа на тему: «Отверженные: мы тоже имеем право на жизнь!» </vt:lpstr>
      <vt:lpstr>Подкидыш. Кто это?</vt:lpstr>
      <vt:lpstr>Презентация PowerPoint</vt:lpstr>
      <vt:lpstr>Причины существования детей-подкидышей в социальной жизни современности: </vt:lpstr>
      <vt:lpstr>Причины существования детей-подкидышей в социальной жизни современности </vt:lpstr>
      <vt:lpstr>Статистика свидетельствует… </vt:lpstr>
      <vt:lpstr>Статистика свидетельствует… </vt:lpstr>
      <vt:lpstr>Экскурс в историю:  от средневековья до наших дней…</vt:lpstr>
      <vt:lpstr>«Колесо подкидыша» - «Окно жизни» - «Бэби-бокс»</vt:lpstr>
      <vt:lpstr>Принцип действия «Окна жизни»</vt:lpstr>
      <vt:lpstr>«Колесо подкидыша» - «Окно жизни» -  «Бэби-бокс»</vt:lpstr>
      <vt:lpstr>Экскурс в историю: от средневековья до наших дней</vt:lpstr>
      <vt:lpstr>Бэби – боксы в России</vt:lpstr>
      <vt:lpstr>       В зеркале общественного мнения                  Таблица №1. Как Вы считаете, каковы вероятные причины существования детей – подкидышей в настоящее время?</vt:lpstr>
      <vt:lpstr>Таблица №1. Как Вы считаете, каковы вероятные причины существования детей – подкидышей в настоящее время?</vt:lpstr>
      <vt:lpstr>         Таблица №2. Как Вы считаете, можно ли ликвидировать проблему существования детей-подкидышей? </vt:lpstr>
      <vt:lpstr>Диаграмма №2. Как Вы считаете, можно ли ликвидировать проблему существования детей-подкидышей? </vt:lpstr>
      <vt:lpstr> В зеркале общественного мнения</vt:lpstr>
      <vt:lpstr>Диаграмма №3.     Как Вы относитесь к установлению «бэби-боксов» в городе  Нурлат? Аргументируйте свой выбор   </vt:lpstr>
      <vt:lpstr>       В зеркале общественного мнения </vt:lpstr>
      <vt:lpstr>Диаграмма  №4.      Как Вы считаете, где, по Вашему мнению, должны быть установлены «бэби-боксы»? Аргументируйте свой выбор </vt:lpstr>
      <vt:lpstr>Диаграмма №5.  Как Вы считаете, где, по Вашему мнению, должны быть установлены «бэби-боксы»? Аргументируйте свой выбор </vt:lpstr>
      <vt:lpstr>Бэби – бокс – «колыбель надежды» или панацея?</vt:lpstr>
      <vt:lpstr>Вероятные пути ликвидации существующей проблемы: </vt:lpstr>
      <vt:lpstr>Презентация PowerPoint</vt:lpstr>
      <vt:lpstr>Заключение</vt:lpstr>
      <vt:lpstr>         Список использованных информационных источников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тему:  «Подкидыши: мы тоже имеем право на жизнь!» </dc:title>
  <dc:creator>Анастасия</dc:creator>
  <cp:lastModifiedBy>Венера</cp:lastModifiedBy>
  <cp:revision>106</cp:revision>
  <dcterms:created xsi:type="dcterms:W3CDTF">2017-04-10T12:58:41Z</dcterms:created>
  <dcterms:modified xsi:type="dcterms:W3CDTF">2019-05-04T15:13:57Z</dcterms:modified>
</cp:coreProperties>
</file>