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256" r:id="rId2"/>
    <p:sldId id="362" r:id="rId3"/>
    <p:sldId id="328" r:id="rId4"/>
    <p:sldId id="445" r:id="rId5"/>
    <p:sldId id="446" r:id="rId6"/>
    <p:sldId id="447" r:id="rId7"/>
    <p:sldId id="377" r:id="rId8"/>
    <p:sldId id="433" r:id="rId9"/>
    <p:sldId id="434" r:id="rId10"/>
    <p:sldId id="448" r:id="rId11"/>
    <p:sldId id="450" r:id="rId12"/>
    <p:sldId id="451" r:id="rId13"/>
    <p:sldId id="452" r:id="rId14"/>
    <p:sldId id="453" r:id="rId15"/>
    <p:sldId id="436" r:id="rId16"/>
    <p:sldId id="43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5092"/>
    <a:srgbClr val="67427A"/>
    <a:srgbClr val="FFFFFF"/>
    <a:srgbClr val="C3D3EF"/>
    <a:srgbClr val="C6E6A2"/>
    <a:srgbClr val="FF5353"/>
    <a:srgbClr val="FF9B9B"/>
    <a:srgbClr val="FFF989"/>
    <a:srgbClr val="E8EEF8"/>
    <a:srgbClr val="E5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DDC0A-C52F-4D8C-9F92-7C46C5C3A56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ABB84-38CA-457A-B955-9E877CFE3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78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D3EF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556066"/>
            <a:ext cx="3314700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720000"/>
            <a:ext cx="9144000" cy="1656184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4"/>
          <p:cNvSpPr txBox="1"/>
          <p:nvPr/>
        </p:nvSpPr>
        <p:spPr>
          <a:xfrm>
            <a:off x="165736" y="792000"/>
            <a:ext cx="897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РАЗНЫЕ ПРИЗНАКИ ДЕЛИМОСТИ.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3240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</a:rPr>
              <a:t>ДЕЛИМОСТЬ ЧИСЕЛ</a:t>
            </a:r>
            <a:endParaRPr lang="ru-RU" sz="18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73518" y="2317801"/>
            <a:ext cx="2260216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164, 1124, 2080</a:t>
            </a:r>
            <a:endParaRPr lang="ru-RU" sz="24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93374" y="2375278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188141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Определите, какие из чисел 164, 230, 1124, 2080, 3118 делятся на 4.</a:t>
            </a:r>
            <a:endParaRPr lang="ru-RU" sz="2400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43102" y="664146"/>
            <a:ext cx="8890392" cy="1217264"/>
            <a:chOff x="146104" y="631065"/>
            <a:chExt cx="8890392" cy="1217264"/>
          </a:xfrm>
        </p:grpSpPr>
        <p:sp>
          <p:nvSpPr>
            <p:cNvPr id="35" name="TextBox 34"/>
            <p:cNvSpPr txBox="1"/>
            <p:nvPr/>
          </p:nvSpPr>
          <p:spPr>
            <a:xfrm>
              <a:off x="686104" y="648000"/>
              <a:ext cx="8350392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Рассмотрите признак делимости на 4: </a:t>
              </a:r>
              <a:r>
                <a:rPr lang="ru-RU" sz="2400" i="1" dirty="0" smtClean="0">
                  <a:solidFill>
                    <a:schemeClr val="accent1">
                      <a:lumMod val="50000"/>
                    </a:schemeClr>
                  </a:solidFill>
                </a:rPr>
                <a:t>число делится на 4 в том и только в том случае, если две его последние цифры образуют число, делящееся на 4.</a:t>
              </a:r>
              <a:endParaRPr lang="ru-RU" sz="24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241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1585860" y="5425705"/>
            <a:ext cx="309458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6425, 12475, 8000</a:t>
            </a:r>
            <a:endParaRPr lang="ru-RU" sz="24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05717" y="5483182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65419" y="4653136"/>
            <a:ext cx="83601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Определите, какие из чисел 6425, 3005, 12475, 8000, 7555 делятся на 25.</a:t>
            </a:r>
            <a:endParaRPr lang="ru-RU" sz="2400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35170" y="3435872"/>
            <a:ext cx="8890392" cy="1217264"/>
            <a:chOff x="146104" y="631065"/>
            <a:chExt cx="8890392" cy="1217264"/>
          </a:xfrm>
        </p:grpSpPr>
        <p:sp>
          <p:nvSpPr>
            <p:cNvPr id="43" name="TextBox 42"/>
            <p:cNvSpPr txBox="1"/>
            <p:nvPr/>
          </p:nvSpPr>
          <p:spPr>
            <a:xfrm>
              <a:off x="686104" y="648000"/>
              <a:ext cx="8350392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Рассмотрите признак делимости на 25: </a:t>
              </a:r>
              <a:r>
                <a:rPr lang="ru-RU" sz="2400" i="1" dirty="0" smtClean="0">
                  <a:solidFill>
                    <a:schemeClr val="accent1">
                      <a:lumMod val="50000"/>
                    </a:schemeClr>
                  </a:solidFill>
                </a:rPr>
                <a:t>число делится на 25 в том и только в том случае, если оно оканчивается на 00, 25, 50 или 75.</a:t>
              </a:r>
              <a:endParaRPr lang="ru-RU" sz="24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4" name="Овал 43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242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731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26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98882" y="1976964"/>
            <a:ext cx="309458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10234567896</a:t>
            </a:r>
            <a:endParaRPr lang="ru-RU" sz="24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68936" y="2034441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83102" y="1512078"/>
            <a:ext cx="8360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все цифры различны и оно делится на 4;</a:t>
            </a:r>
            <a:endParaRPr lang="ru-RU" sz="2400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43102" y="664146"/>
            <a:ext cx="8890392" cy="847932"/>
            <a:chOff x="146104" y="631065"/>
            <a:chExt cx="8890392" cy="847932"/>
          </a:xfrm>
        </p:grpSpPr>
        <p:sp>
          <p:nvSpPr>
            <p:cNvPr id="35" name="TextBox 34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Запишите наименьшее десятизначное число, в котором:</a:t>
              </a:r>
              <a:endParaRPr lang="ru-RU" sz="24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243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1513048" y="3429000"/>
            <a:ext cx="309458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1023468975</a:t>
            </a:r>
            <a:endParaRPr lang="ru-RU" sz="2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3102" y="3486477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7268" y="2964114"/>
            <a:ext cx="8360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все цифры различны и оно делится на 25;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157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6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98882" y="1976964"/>
            <a:ext cx="309458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9876543120</a:t>
            </a:r>
            <a:endParaRPr lang="ru-RU" sz="24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68936" y="2034441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83102" y="1512078"/>
            <a:ext cx="8360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все цифры различны и оно делится на 4;</a:t>
            </a:r>
            <a:endParaRPr lang="ru-RU" sz="2400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43102" y="664146"/>
            <a:ext cx="8890392" cy="847932"/>
            <a:chOff x="146104" y="631065"/>
            <a:chExt cx="8890392" cy="847932"/>
          </a:xfrm>
        </p:grpSpPr>
        <p:sp>
          <p:nvSpPr>
            <p:cNvPr id="35" name="TextBox 34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Запишите наибольшее десятизначное число, в котором:</a:t>
              </a:r>
              <a:endParaRPr lang="ru-RU" sz="24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244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1513048" y="3429000"/>
            <a:ext cx="309458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9876432150</a:t>
            </a:r>
            <a:endParaRPr lang="ru-RU" sz="2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3102" y="3486477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7268" y="2964114"/>
            <a:ext cx="8360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все цифры различны и оно делится на 25;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57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6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43102" y="664146"/>
            <a:ext cx="8890392" cy="1586595"/>
            <a:chOff x="146104" y="631065"/>
            <a:chExt cx="8890392" cy="1586595"/>
          </a:xfrm>
        </p:grpSpPr>
        <p:sp>
          <p:nvSpPr>
            <p:cNvPr id="35" name="TextBox 34"/>
            <p:cNvSpPr txBox="1"/>
            <p:nvPr/>
          </p:nvSpPr>
          <p:spPr>
            <a:xfrm>
              <a:off x="686104" y="648000"/>
              <a:ext cx="8350392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В записи числа 2438195760 использованы все 10 цифр, причем каждая по одному разу. Это число имеет много делителей. Докажите, что его делителем является любое из  чисел от 1 до 18.</a:t>
              </a:r>
              <a:endParaRPr lang="ru-RU" sz="24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245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065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 (продвинутым)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43102" y="664146"/>
            <a:ext cx="8890392" cy="847932"/>
            <a:chOff x="146104" y="631065"/>
            <a:chExt cx="8890392" cy="847932"/>
          </a:xfrm>
        </p:grpSpPr>
        <p:sp>
          <p:nvSpPr>
            <p:cNvPr id="35" name="TextBox 34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Используя признак делимости на 11, установите, делится ли число 4217532:</a:t>
              </a:r>
              <a:endParaRPr lang="ru-RU" sz="2400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Овал 3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246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592061" y="1521499"/>
            <a:ext cx="2683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на 11:</a:t>
            </a:r>
            <a:endParaRPr lang="ru-RU" sz="2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52929" y="1578974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0083" y="2001108"/>
            <a:ext cx="8213411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2 + 5 + 1 + 4 = 12; 3 + 7 + 2 = 12; 12 – 12 = 0; Делится на 11; </a:t>
            </a:r>
            <a:endParaRPr lang="ru-RU" sz="2400" baseline="30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16100" y="2684999"/>
            <a:ext cx="1336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на 33:</a:t>
            </a:r>
            <a:endParaRPr lang="ru-RU" sz="2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57996" y="2742474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0377" y="3164608"/>
            <a:ext cx="819715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4 + 2 + 1 + 7 + 5 + 3 + 2 = 24; Делится на 3, на 11, на 33;</a:t>
            </a:r>
            <a:endParaRPr lang="ru-RU" sz="2400" baseline="30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29646" y="4014834"/>
            <a:ext cx="2683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на 99:</a:t>
            </a:r>
            <a:endParaRPr lang="ru-RU" sz="2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80000" y="4072309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0083" y="4518180"/>
            <a:ext cx="7166386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/>
              <a:t>4 + 2 + 1 + 7 + 5 + 3 + 2 = 24</a:t>
            </a:r>
            <a:r>
              <a:rPr lang="ru-RU" sz="2400" dirty="0" smtClean="0"/>
              <a:t>; Не делится на 9, на 99</a:t>
            </a:r>
            <a:endParaRPr lang="ru-RU" sz="2400" baseline="300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581028" y="1578974"/>
            <a:ext cx="8424936" cy="3970318"/>
            <a:chOff x="395536" y="908720"/>
            <a:chExt cx="8424936" cy="3970318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395536" y="908720"/>
              <a:ext cx="8424936" cy="39703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800" dirty="0" smtClean="0"/>
                <a:t>Чтобы узнать, делится ли число на 11, надо:</a:t>
              </a:r>
            </a:p>
            <a:p>
              <a:r>
                <a:rPr lang="ru-RU" sz="2800" dirty="0" smtClean="0"/>
                <a:t>Сложить все цифры числа, стоящие на нечетных местах, начиная с разряда единиц (т.е. справа налево), и сделать то же самое для цифр, стоящих на четных местах.</a:t>
              </a:r>
            </a:p>
            <a:p>
              <a:r>
                <a:rPr lang="ru-RU" sz="2800" dirty="0" smtClean="0"/>
                <a:t>Из большей полученной суммы вычесть меньшую и определить, делится ли полученная разность на 11.</a:t>
              </a:r>
            </a:p>
            <a:p>
              <a:r>
                <a:rPr lang="ru-RU" sz="2800" dirty="0" smtClean="0"/>
                <a:t>Если ответ «да», то и само число делится на 11, если «нет», то число на 11 не делится.</a:t>
              </a:r>
              <a:endParaRPr lang="ru-RU" sz="2800" dirty="0"/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6416" y="1124744"/>
              <a:ext cx="368254" cy="380952"/>
            </a:xfrm>
            <a:prstGeom prst="rect">
              <a:avLst/>
            </a:prstGeom>
          </p:spPr>
        </p:pic>
      </p:grpSp>
      <p:sp>
        <p:nvSpPr>
          <p:cNvPr id="29" name="Скругленный прямоугольник 28"/>
          <p:cNvSpPr/>
          <p:nvPr/>
        </p:nvSpPr>
        <p:spPr>
          <a:xfrm>
            <a:off x="5261548" y="5755438"/>
            <a:ext cx="3744416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Признак делимости на 11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Вопросы и задания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428625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0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23143"/>
            <a:ext cx="1962150" cy="238125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Курочка Ряба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79" y="4651893"/>
            <a:ext cx="2190750" cy="952500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210753" y="5438168"/>
            <a:ext cx="8784976" cy="830997"/>
            <a:chOff x="179512" y="4406340"/>
            <a:chExt cx="8784976" cy="830997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179512" y="4406340"/>
              <a:ext cx="878497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accent1">
                      <a:lumMod val="75000"/>
                    </a:schemeClr>
                  </a:solidFill>
                </a:rPr>
                <a:t>Домашнее </a:t>
              </a:r>
              <a:r>
                <a:rPr lang="ru-RU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задание</a:t>
              </a: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       У: № 382(а-в), 383, 384.</a:t>
              </a:r>
              <a:endParaRPr lang="ru-RU" sz="2400" dirty="0"/>
            </a:p>
          </p:txBody>
        </p:sp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886247"/>
              <a:ext cx="304923" cy="304923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659692" y="978817"/>
            <a:ext cx="4542168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>
              <a:rot lat="513179" lon="20175308" rev="414721"/>
            </a:camera>
            <a:lightRig rig="threePt" dir="t"/>
          </a:scene3d>
          <a:sp3d extrusionH="311150">
            <a:extrusionClr>
              <a:schemeClr val="accent6">
                <a:lumMod val="40000"/>
                <a:lumOff val="60000"/>
              </a:schemeClr>
            </a:extrusionClr>
          </a:sp3d>
        </p:spPr>
        <p:txBody>
          <a:bodyPr wrap="square" rtlCol="0">
            <a:spAutoFit/>
          </a:bodyPr>
          <a:lstStyle/>
          <a:p>
            <a:r>
              <a:rPr lang="ru-RU" sz="2400" dirty="0"/>
              <a:t>Незнайка, любитель фантазировать, вообразил себя писателем. Он решил написать сказку в стиле русских народных сказок. "Жили – были дед и баба. Была у них Курочка Ряба. Курочка несёт каждое второе яичко простое, а каждое пятое – золотое". Может ли такое быть?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234" y="1124745"/>
            <a:ext cx="2931980" cy="293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2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3470" y="540000"/>
            <a:ext cx="8937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Решив ребусы можно подумать о теме и цели урока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 rot="-1200000">
            <a:off x="268138" y="4788000"/>
            <a:ext cx="10679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:5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9" name="Прямоугольник 118"/>
          <p:cNvSpPr/>
          <p:nvPr/>
        </p:nvSpPr>
        <p:spPr>
          <a:xfrm rot="-420000">
            <a:off x="1913631" y="4788000"/>
            <a:ext cx="10679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:2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0" name="Прямоугольник 119"/>
          <p:cNvSpPr/>
          <p:nvPr/>
        </p:nvSpPr>
        <p:spPr>
          <a:xfrm rot="1200000">
            <a:off x="7203272" y="4788000"/>
            <a:ext cx="16401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:10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1" name="Прямоугольник 120"/>
          <p:cNvSpPr/>
          <p:nvPr/>
        </p:nvSpPr>
        <p:spPr>
          <a:xfrm rot="420000">
            <a:off x="5464285" y="4788000"/>
            <a:ext cx="10679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:3</a:t>
            </a:r>
            <a:endParaRPr lang="ru-RU" sz="8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3758573" y="4788000"/>
            <a:ext cx="10807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:9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75" y="1171080"/>
            <a:ext cx="5286375" cy="11811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837" y="2492896"/>
            <a:ext cx="3505200" cy="11811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837" y="3789040"/>
            <a:ext cx="5029200" cy="11811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61854" y="1854266"/>
            <a:ext cx="1359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разный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29623" y="3150776"/>
            <a:ext cx="147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признак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014411" y="4424675"/>
            <a:ext cx="1871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делимость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5" name="Скругленный прямоугольник 124"/>
          <p:cNvSpPr/>
          <p:nvPr/>
        </p:nvSpPr>
        <p:spPr>
          <a:xfrm>
            <a:off x="7014411" y="2806839"/>
            <a:ext cx="1859264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подсказка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</p:childTnLst>
        </p:cTn>
      </p:par>
    </p:tnLst>
    <p:bldLst>
      <p:bldP spid="20" grpId="0"/>
      <p:bldP spid="123" grpId="0"/>
      <p:bldP spid="1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Устные упражнения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76000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1) Назовите числа, заключенные между числами 30 и 60, делящиеся на 3, на 9, на 3 и на 9.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1556792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 Приведите пример пяти двухзначных чисел, делящихся на 3 и не делящихся на 9.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6139" y="2492896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3) Опровергните утверждение: число, делящееся на 2, делится 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4.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501008"/>
            <a:ext cx="8784976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Соня предложила Феде решить такую задачу: «У Киры в 3 раза больше наклеек, чем у Светы, а вместе у них 25 наклеек. Сколько наклеек у каждой девочки?» Федя подумал и сказал, что задачу решить нельзя, т.к. такой ситуации быть не может. Прав ли Федя и почему? Какое данное нужно изменить в условии задачи, чтобы задача решалась?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31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Устные упражнения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76000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5) Сформулируйте признак делимости на 10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Сформулируйте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признаки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делимости на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100, 1000 и т.д. Приведите примеры.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74096" y="1700808"/>
            <a:ext cx="8890392" cy="847932"/>
            <a:chOff x="146104" y="631065"/>
            <a:chExt cx="8890392" cy="847932"/>
          </a:xfrm>
        </p:grpSpPr>
        <p:sp>
          <p:nvSpPr>
            <p:cNvPr id="19" name="TextBox 18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Докажите, что каждое из чисел 37940, 1272, 1551, 207027 является составным числом.</a:t>
              </a:r>
              <a:endParaRPr lang="ru-RU" sz="2400" dirty="0"/>
            </a:p>
          </p:txBody>
        </p:sp>
        <p:sp>
          <p:nvSpPr>
            <p:cNvPr id="20" name="Овал 19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381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575993" y="2561082"/>
            <a:ext cx="8388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Подсказка</a:t>
            </a:r>
            <a:r>
              <a:rPr lang="ru-RU" sz="2400" dirty="0" smtClean="0"/>
              <a:t>. Вспомните, какие числа называют составными.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203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3102" y="664146"/>
            <a:ext cx="8890392" cy="847932"/>
            <a:chOff x="146104" y="631065"/>
            <a:chExt cx="8890392" cy="847932"/>
          </a:xfrm>
        </p:grpSpPr>
        <p:sp>
          <p:nvSpPr>
            <p:cNvPr id="17" name="TextBox 16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prstClr val="black"/>
                  </a:solidFill>
                </a:rPr>
                <a:t> </a:t>
              </a:r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Поставьте вместо знака «*» такую цифру, чтобы получившееся число делилось на 9: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20" name="Овал 19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prstClr val="white"/>
                  </a:solidFill>
                </a:rPr>
                <a:t>№ 379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1581259" y="1954730"/>
            <a:ext cx="54246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47874" y="2012207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65665" y="1517207"/>
            <a:ext cx="155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*56;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249971" y="1978870"/>
            <a:ext cx="54246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316586" y="2036347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234377" y="1541347"/>
            <a:ext cx="155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48*25;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7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3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3102" y="2419109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47664" y="2361634"/>
            <a:ext cx="12129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3960;</a:t>
            </a:r>
            <a:endParaRPr lang="ru-RU" sz="24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43102" y="664146"/>
            <a:ext cx="8890392" cy="1586595"/>
            <a:chOff x="146104" y="631065"/>
            <a:chExt cx="8890392" cy="1586595"/>
          </a:xfrm>
        </p:grpSpPr>
        <p:sp>
          <p:nvSpPr>
            <p:cNvPr id="26" name="TextBox 25"/>
            <p:cNvSpPr txBox="1"/>
            <p:nvPr/>
          </p:nvSpPr>
          <p:spPr>
            <a:xfrm>
              <a:off x="686104" y="648000"/>
              <a:ext cx="8350392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Признаки делимости помогают при разложении числа на простые множители (при этом запись удобно вести с помощью вертикальной черты). Разложите на простые множители число:</a:t>
              </a:r>
              <a:endParaRPr lang="ru-RU" sz="2400" dirty="0"/>
            </a:p>
          </p:txBody>
        </p:sp>
        <p:sp>
          <p:nvSpPr>
            <p:cNvPr id="27" name="Овал 2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380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348000" y="2361632"/>
            <a:ext cx="2664160" cy="2711648"/>
            <a:chOff x="3348000" y="2361632"/>
            <a:chExt cx="2664160" cy="2711648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348000" y="2361634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2400" dirty="0" smtClean="0"/>
                <a:t>3960</a:t>
              </a:r>
              <a:endParaRPr lang="ru-RU" sz="2400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536000" y="2361632"/>
              <a:ext cx="14761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10 = 2 ∙ 5</a:t>
              </a:r>
              <a:endParaRPr lang="ru-RU" sz="2400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348000" y="2759001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2400" dirty="0" smtClean="0"/>
                <a:t>396</a:t>
              </a:r>
              <a:endParaRPr lang="ru-RU" sz="2400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536000" y="2758999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2</a:t>
              </a:r>
              <a:endParaRPr lang="ru-RU" sz="2400" dirty="0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348000" y="3234801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2400" dirty="0" smtClean="0"/>
                <a:t>198</a:t>
              </a:r>
              <a:endParaRPr lang="ru-RU" sz="2400" dirty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536000" y="3234799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2</a:t>
              </a:r>
              <a:endParaRPr lang="ru-RU" sz="2400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3348000" y="3696466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2400" dirty="0" smtClean="0"/>
                <a:t>99</a:t>
              </a:r>
              <a:endParaRPr lang="ru-RU" sz="2400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536000" y="3696464"/>
              <a:ext cx="14761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9 = 3 ∙ 3</a:t>
              </a:r>
              <a:endParaRPr lang="ru-RU" sz="2400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348000" y="4172266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2400" dirty="0" smtClean="0"/>
                <a:t>11</a:t>
              </a:r>
              <a:endParaRPr lang="ru-RU" sz="2400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536000" y="4172264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11</a:t>
              </a:r>
              <a:endParaRPr lang="ru-RU" sz="24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3348000" y="4611615"/>
              <a:ext cx="112246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sz="2400" dirty="0" smtClean="0"/>
                <a:t>1</a:t>
              </a:r>
              <a:endParaRPr lang="ru-RU" sz="2400" dirty="0"/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>
              <a:off x="4470465" y="2361632"/>
              <a:ext cx="0" cy="27116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Прямоугольник 48"/>
          <p:cNvSpPr/>
          <p:nvPr/>
        </p:nvSpPr>
        <p:spPr>
          <a:xfrm>
            <a:off x="5981220" y="2361631"/>
            <a:ext cx="295227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3960 = 2</a:t>
            </a:r>
            <a:r>
              <a:rPr lang="ru-RU" sz="2400" baseline="30000" dirty="0" smtClean="0"/>
              <a:t>3 </a:t>
            </a:r>
            <a:r>
              <a:rPr lang="ru-RU" sz="2400" dirty="0" smtClean="0"/>
              <a:t>∙ 3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∙ 5 ∙ 11</a:t>
            </a:r>
            <a:endParaRPr lang="ru-RU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47128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Разные признаки делимости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24001" y="1628333"/>
            <a:ext cx="155996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998</a:t>
            </a:r>
            <a:endParaRPr lang="ru-RU" sz="2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4997" y="1728445"/>
            <a:ext cx="639172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11515" y="1670970"/>
            <a:ext cx="1388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на 2;</a:t>
            </a:r>
            <a:endParaRPr lang="ru-RU" sz="2400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43102" y="664146"/>
            <a:ext cx="8890392" cy="847932"/>
            <a:chOff x="146104" y="631065"/>
            <a:chExt cx="8890392" cy="847932"/>
          </a:xfrm>
        </p:grpSpPr>
        <p:sp>
          <p:nvSpPr>
            <p:cNvPr id="18" name="TextBox 17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Напишите наибольшее трехзначное число, которое делится:</a:t>
              </a:r>
              <a:endParaRPr lang="ru-RU" sz="2400" dirty="0"/>
            </a:p>
          </p:txBody>
        </p:sp>
        <p:sp>
          <p:nvSpPr>
            <p:cNvPr id="19" name="Овал 18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48000" y="648000"/>
              <a:ext cx="1426546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083002" y="648000"/>
              <a:ext cx="1080341" cy="43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237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732451" y="2214031"/>
            <a:ext cx="155151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999</a:t>
            </a:r>
            <a:endParaRPr lang="ru-RU" sz="24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94996" y="2301073"/>
            <a:ext cx="639172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11514" y="2243598"/>
            <a:ext cx="1388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на 3;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275857" y="2829048"/>
            <a:ext cx="1008111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996</a:t>
            </a:r>
            <a:endParaRPr lang="ru-RU" sz="24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94997" y="2919841"/>
            <a:ext cx="639172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11514" y="2862366"/>
            <a:ext cx="26844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на 2 и на 3;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732451" y="3405427"/>
            <a:ext cx="155151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990</a:t>
            </a:r>
            <a:endParaRPr lang="ru-RU" sz="24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94996" y="3492469"/>
            <a:ext cx="639172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311514" y="3434994"/>
            <a:ext cx="1388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г) на 15;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7618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5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Применение разных признаков делимости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43102" y="664146"/>
            <a:ext cx="8890392" cy="847932"/>
            <a:chOff x="146104" y="631065"/>
            <a:chExt cx="8890392" cy="847932"/>
          </a:xfrm>
        </p:grpSpPr>
        <p:sp>
          <p:nvSpPr>
            <p:cNvPr id="36" name="TextBox 35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1) Даны числа: 354, 180, 198, 287, 425, 414. Выпишите из них те, которые делятся:</a:t>
              </a:r>
              <a:endParaRPr lang="ru-RU" sz="2400" dirty="0"/>
            </a:p>
          </p:txBody>
        </p:sp>
        <p:sp>
          <p:nvSpPr>
            <p:cNvPr id="37" name="Овал 3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385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3491880" y="1551317"/>
            <a:ext cx="303531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354, 180, 198, 414</a:t>
            </a:r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464714" y="1608792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0273" y="1551317"/>
            <a:ext cx="3574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на 6;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2100093"/>
            <a:ext cx="303531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180</a:t>
            </a:r>
            <a:endParaRPr lang="ru-RU" sz="2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64714" y="2157568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0273" y="2124019"/>
            <a:ext cx="12879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на 15;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491880" y="2708918"/>
            <a:ext cx="303531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180, 198, 414</a:t>
            </a:r>
            <a:endParaRPr lang="ru-RU" sz="24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64714" y="2766395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94869" y="2708920"/>
            <a:ext cx="147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на 18;</a:t>
            </a:r>
            <a:endParaRPr lang="ru-RU" sz="2400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43102" y="3756423"/>
            <a:ext cx="8890392" cy="540000"/>
            <a:chOff x="146104" y="631065"/>
            <a:chExt cx="8890392" cy="540000"/>
          </a:xfrm>
        </p:grpSpPr>
        <p:sp>
          <p:nvSpPr>
            <p:cNvPr id="33" name="TextBox 32"/>
            <p:cNvSpPr txBox="1"/>
            <p:nvPr/>
          </p:nvSpPr>
          <p:spPr>
            <a:xfrm>
              <a:off x="686104" y="648000"/>
              <a:ext cx="835039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2) Сформулируйте признаки делимости: </a:t>
              </a:r>
              <a:endParaRPr lang="ru-RU" sz="2400" dirty="0"/>
            </a:p>
          </p:txBody>
        </p:sp>
        <p:sp>
          <p:nvSpPr>
            <p:cNvPr id="34" name="Овал 33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385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1787901" y="4299835"/>
            <a:ext cx="1605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на 6;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385183" y="4299835"/>
            <a:ext cx="12879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на 15;</a:t>
            </a:r>
            <a:endParaRPr lang="ru-RU" sz="24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277362" y="4299835"/>
            <a:ext cx="147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на 18;</a:t>
            </a:r>
            <a:endParaRPr lang="ru-RU" sz="2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7053550" y="4299835"/>
            <a:ext cx="147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г) на 45;</a:t>
            </a:r>
            <a:endParaRPr lang="ru-RU" sz="2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842753" y="4797152"/>
            <a:ext cx="68692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каждом случае приведите примеры таких чисел.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72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44" grpId="0" animBg="1"/>
      <p:bldP spid="23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76257" y="1589151"/>
            <a:ext cx="2057238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1023467895</a:t>
            </a:r>
            <a:endParaRPr lang="ru-RU" sz="24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896113" y="1646628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3352" y="1589153"/>
            <a:ext cx="53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а) Наименьшее число, делящееся на 5;</a:t>
            </a:r>
            <a:endParaRPr lang="ru-RU" sz="2400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43102" y="576148"/>
            <a:ext cx="8890392" cy="847932"/>
            <a:chOff x="146104" y="631065"/>
            <a:chExt cx="8890392" cy="847932"/>
          </a:xfrm>
        </p:grpSpPr>
        <p:sp>
          <p:nvSpPr>
            <p:cNvPr id="21" name="TextBox 20"/>
            <p:cNvSpPr txBox="1"/>
            <p:nvPr/>
          </p:nvSpPr>
          <p:spPr>
            <a:xfrm>
              <a:off x="686104" y="648000"/>
              <a:ext cx="8350392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Используя все цифры от 0 до 9, причем каждую только один раз, запишите:</a:t>
              </a:r>
              <a:endParaRPr lang="ru-RU" sz="2400" dirty="0"/>
            </a:p>
          </p:txBody>
        </p:sp>
        <p:sp>
          <p:nvSpPr>
            <p:cNvPr id="22" name="Овал 21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</a:rPr>
                <a:t>№ 386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6886007" y="2492894"/>
            <a:ext cx="2057238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9876543210</a:t>
            </a:r>
            <a:endParaRPr lang="ru-RU" sz="24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905863" y="2550371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83102" y="2492896"/>
            <a:ext cx="53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б) Наибольшее число, делящееся на 2;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86007" y="3558481"/>
            <a:ext cx="2057238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1023456798</a:t>
            </a:r>
            <a:endParaRPr lang="ru-RU" sz="24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905863" y="3615958"/>
            <a:ext cx="841250" cy="346713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83102" y="3558483"/>
            <a:ext cx="536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в) Наименьшее число, делящееся на 6;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004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5716</TotalTime>
  <Words>1037</Words>
  <Application>Microsoft Office PowerPoint</Application>
  <PresentationFormat>Экран (4:3)</PresentationFormat>
  <Paragraphs>162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ДЕЛИМОСТЬ ЧИСЕЛ</vt:lpstr>
      <vt:lpstr>Цель урока</vt:lpstr>
      <vt:lpstr>Устные упражнения</vt:lpstr>
      <vt:lpstr>Устные упражнения</vt:lpstr>
      <vt:lpstr>Обсуждаем домашнее задание …</vt:lpstr>
      <vt:lpstr>Обсуждаем домашнее задание …</vt:lpstr>
      <vt:lpstr>Разные признаки делимости</vt:lpstr>
      <vt:lpstr>Применение разных признаков делимости</vt:lpstr>
      <vt:lpstr>Осваиваем алгоритмы</vt:lpstr>
      <vt:lpstr>Осваиваем алгоритмы (продвинутым)</vt:lpstr>
      <vt:lpstr>Анализируем и рассуждаем (продвинутым)</vt:lpstr>
      <vt:lpstr>Анализируем и рассуждаем (продвинутым)</vt:lpstr>
      <vt:lpstr>Анализируем и рассуждаем (продвинутым)</vt:lpstr>
      <vt:lpstr>Анализируем и рассуждаем (продвинутым)</vt:lpstr>
      <vt:lpstr>Вопросы и задания</vt:lpstr>
      <vt:lpstr>Курочка Ряба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Иван Иванов</cp:lastModifiedBy>
  <cp:revision>754</cp:revision>
  <dcterms:created xsi:type="dcterms:W3CDTF">2015-06-18T09:54:57Z</dcterms:created>
  <dcterms:modified xsi:type="dcterms:W3CDTF">2019-05-04T15:27:18Z</dcterms:modified>
</cp:coreProperties>
</file>