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5" r:id="rId4"/>
    <p:sldId id="283" r:id="rId5"/>
    <p:sldId id="282" r:id="rId6"/>
    <p:sldId id="277" r:id="rId7"/>
    <p:sldId id="278" r:id="rId8"/>
    <p:sldId id="281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64" autoAdjust="0"/>
    <p:restoredTop sz="94660"/>
  </p:normalViewPr>
  <p:slideViewPr>
    <p:cSldViewPr>
      <p:cViewPr varScale="1">
        <p:scale>
          <a:sx n="69" d="100"/>
          <a:sy n="69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5F68C-0839-4F47-AB05-37817583DC1A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58390519-2480-4FA0-96E0-759B675AEF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FBF62-6AAE-4075-9807-F3B1E3D75690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19F8B-1EA7-4CFB-A72B-4C8413B78C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5C729-6253-4D3B-9979-F919CB543B05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A7C3-FE2F-4991-835D-6F994C14FE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3E45D-0882-4A60-B193-B7B08BA89D0E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D982-30C9-4147-A825-77290681BE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CCB30-7A54-4AA4-A8C8-AD8E7AE44187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3E58D80D-3A11-4047-A03A-6FFA3C6FB2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6CF84-06CD-42C3-A58D-3C88B54E85A2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9D57-84C9-4791-83E3-CE443BB787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B935F-FB5B-4583-AC70-C3B5C310481E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7819B-F478-4B6E-9BB9-FF230D0D50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C90B8-2545-4603-B30E-1E7EA9A1A1E6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F9672-C1B3-446B-B25E-48ABF9B81C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E292-6060-4A8E-9988-0A2189DAFA9F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BC9F-3227-4255-8290-C26AFF10A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B2577-A770-4F1B-B2CD-525FCB5F942B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C175-F111-460D-B1EB-831B1536AC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14822-9CBC-479F-B4E8-B459D9759256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DDC53-46B5-4F46-B228-9FE9A56B8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41D229-DC67-4ABC-A909-A88A201E4F4F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B6433691-324B-4D77-9430-117CF6C118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1" r:id="rId2"/>
    <p:sldLayoutId id="2147483880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81" r:id="rId9"/>
    <p:sldLayoutId id="2147483877" r:id="rId10"/>
    <p:sldLayoutId id="21474838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sear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85926"/>
            <a:ext cx="7851648" cy="857256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 рамках проекта «Зимующие птицы»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4714875"/>
            <a:ext cx="8072437" cy="1919288"/>
          </a:xfrm>
        </p:spPr>
        <p:txBody>
          <a:bodyPr/>
          <a:lstStyle/>
          <a:p>
            <a:pPr marR="0" indent="176213" eaLnBrk="1" hangingPunct="1"/>
            <a:r>
              <a:rPr lang="ru-RU" altLang="ru-RU" sz="2000" smtClean="0"/>
              <a:t>Автор - составитель:</a:t>
            </a:r>
          </a:p>
          <a:p>
            <a:pPr marR="0" indent="176213" eaLnBrk="1" hangingPunct="1"/>
            <a:r>
              <a:rPr lang="ru-RU" altLang="ru-RU" sz="2000" smtClean="0"/>
              <a:t>Чернова Евгения Валентиновна, воспитатель.</a:t>
            </a:r>
          </a:p>
          <a:p>
            <a:pPr marR="0" indent="176213" algn="ctr" eaLnBrk="1" hangingPunct="1"/>
            <a:endParaRPr lang="ru-RU" altLang="ru-RU" sz="2000" smtClean="0"/>
          </a:p>
          <a:p>
            <a:pPr marR="0" indent="176213" algn="ctr" eaLnBrk="1" hangingPunct="1"/>
            <a:r>
              <a:rPr lang="ru-RU" altLang="ru-RU" sz="2000" smtClean="0"/>
              <a:t>Рыбинск  2019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857224" y="3857628"/>
            <a:ext cx="785164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lIns="0" tIns="0" rIns="18288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Упражнение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«Сосчитай птиц»</a:t>
            </a:r>
            <a:br>
              <a:rPr lang="ru-RU" sz="4800" b="1" i="1" dirty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</a:br>
            <a:endParaRPr lang="ru-RU" sz="4800" b="1" i="1" dirty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14375" y="642938"/>
            <a:ext cx="7715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indent="176213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altLang="ru-RU" sz="2000" dirty="0">
                <a:cs typeface="Arial" charset="0"/>
              </a:rPr>
              <a:t>© </a:t>
            </a:r>
            <a:r>
              <a:rPr lang="ru-RU" altLang="ru-RU" sz="2000" dirty="0">
                <a:latin typeface="+mn-lt"/>
                <a:sym typeface="Symbol" pitchFamily="18" charset="2"/>
              </a:rPr>
              <a:t>Муниципальное дошкольное образовательное учреждение</a:t>
            </a:r>
          </a:p>
          <a:p>
            <a:pPr indent="176213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altLang="ru-RU" sz="2000" dirty="0">
                <a:latin typeface="+mn-lt"/>
                <a:sym typeface="Symbol" pitchFamily="18" charset="2"/>
              </a:rPr>
              <a:t> детский сад № 52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633412"/>
          </a:xfrm>
        </p:spPr>
        <p:txBody>
          <a:bodyPr/>
          <a:lstStyle/>
          <a:p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Задачи 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86750" cy="2562225"/>
          </a:xfrm>
        </p:spPr>
        <p:txBody>
          <a:bodyPr/>
          <a:lstStyle/>
          <a:p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Уметь согласовывать имёна числительные с именами существительными женского и мужского рода</a:t>
            </a:r>
          </a:p>
          <a:p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Уметь образовывать формы множественного числа существительных </a:t>
            </a:r>
          </a:p>
          <a:p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Активизировать  речь детей</a:t>
            </a:r>
          </a:p>
          <a:p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Развивать и координировать речь и движения руки</a:t>
            </a:r>
          </a:p>
          <a:p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Воспитывать познавательный интерес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71500" y="4929188"/>
            <a:ext cx="82867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Ноутбук с координатным манипулятором,  комплект картинок с изображением птиц.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ru-RU" sz="1400" dirty="0"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17538" y="415290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>
              <a:defRPr/>
            </a:pP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Материал 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https://ds03.infourok.ru/uploads/ex/05f6/00013e75-27188517/640/img1.jpg"/>
          <p:cNvPicPr>
            <a:picLocks noGrp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1406624">
            <a:off x="3817938" y="2001838"/>
            <a:ext cx="2089150" cy="1214437"/>
          </a:xfrm>
        </p:spPr>
      </p:pic>
      <p:cxnSp>
        <p:nvCxnSpPr>
          <p:cNvPr id="27" name="Прямая со стрелкой 26"/>
          <p:cNvCxnSpPr/>
          <p:nvPr/>
        </p:nvCxnSpPr>
        <p:spPr>
          <a:xfrm rot="5400000" flipH="1" flipV="1">
            <a:off x="285751" y="3143250"/>
            <a:ext cx="2857500" cy="2143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2214563" y="4000500"/>
            <a:ext cx="2714625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1714500" y="3714750"/>
            <a:ext cx="2643188" cy="1214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1000126" y="3500437"/>
            <a:ext cx="2786062" cy="1643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2786062" y="4286251"/>
            <a:ext cx="2714625" cy="285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V="1">
            <a:off x="3357563" y="4357688"/>
            <a:ext cx="2714625" cy="142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5322094" y="3893344"/>
            <a:ext cx="2571750" cy="1071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4000500" y="4214813"/>
            <a:ext cx="2643188" cy="500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V="1">
            <a:off x="4643438" y="4000500"/>
            <a:ext cx="2571750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V="1">
            <a:off x="6072188" y="3500437"/>
            <a:ext cx="2514600" cy="15144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714375" y="1428750"/>
            <a:ext cx="81597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Упражнение 1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Инструкция ребёнку: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</a:rPr>
              <a:t> Направь курсор на цифры по порядку и сосчитай воробьёв от 1-10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</a:rPr>
              <a:t>(один воробей, два воробья, три воробья….)     </a:t>
            </a:r>
          </a:p>
        </p:txBody>
      </p:sp>
      <p:sp>
        <p:nvSpPr>
          <p:cNvPr id="7171" name="Oval 4"/>
          <p:cNvSpPr>
            <a:spLocks noChangeArrowheads="1"/>
          </p:cNvSpPr>
          <p:nvPr/>
        </p:nvSpPr>
        <p:spPr bwMode="auto">
          <a:xfrm>
            <a:off x="1143000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2</a:t>
            </a:r>
            <a:endParaRPr lang="ru-RU" altLang="ru-RU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1928813" y="5929313"/>
            <a:ext cx="714375" cy="7143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3</a:t>
            </a:r>
            <a:endParaRPr lang="ru-RU" altLang="ru-RU"/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2786063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4</a:t>
            </a:r>
            <a:endParaRPr lang="ru-RU" altLang="ru-RU"/>
          </a:p>
        </p:txBody>
      </p:sp>
      <p:sp>
        <p:nvSpPr>
          <p:cNvPr id="7174" name="Oval 4"/>
          <p:cNvSpPr>
            <a:spLocks noChangeArrowheads="1"/>
          </p:cNvSpPr>
          <p:nvPr/>
        </p:nvSpPr>
        <p:spPr bwMode="auto">
          <a:xfrm>
            <a:off x="3571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5</a:t>
            </a:r>
            <a:endParaRPr lang="ru-RU" altLang="ru-RU"/>
          </a:p>
        </p:txBody>
      </p:sp>
      <p:sp>
        <p:nvSpPr>
          <p:cNvPr id="7175" name="Oval 4"/>
          <p:cNvSpPr>
            <a:spLocks noChangeArrowheads="1"/>
          </p:cNvSpPr>
          <p:nvPr/>
        </p:nvSpPr>
        <p:spPr bwMode="auto">
          <a:xfrm>
            <a:off x="44291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6</a:t>
            </a:r>
            <a:endParaRPr lang="ru-RU" altLang="ru-RU"/>
          </a:p>
        </p:txBody>
      </p:sp>
      <p:sp>
        <p:nvSpPr>
          <p:cNvPr id="7176" name="Oval 4"/>
          <p:cNvSpPr>
            <a:spLocks noChangeArrowheads="1"/>
          </p:cNvSpPr>
          <p:nvPr/>
        </p:nvSpPr>
        <p:spPr bwMode="auto">
          <a:xfrm>
            <a:off x="52863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7</a:t>
            </a:r>
            <a:endParaRPr lang="ru-RU" altLang="ru-RU"/>
          </a:p>
        </p:txBody>
      </p:sp>
      <p:sp>
        <p:nvSpPr>
          <p:cNvPr id="7177" name="Oval 4"/>
          <p:cNvSpPr>
            <a:spLocks noChangeArrowheads="1"/>
          </p:cNvSpPr>
          <p:nvPr/>
        </p:nvSpPr>
        <p:spPr bwMode="auto">
          <a:xfrm>
            <a:off x="61436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8</a:t>
            </a:r>
            <a:endParaRPr lang="ru-RU" altLang="ru-RU"/>
          </a:p>
        </p:txBody>
      </p:sp>
      <p:sp>
        <p:nvSpPr>
          <p:cNvPr id="7178" name="Oval 4"/>
          <p:cNvSpPr>
            <a:spLocks noChangeArrowheads="1"/>
          </p:cNvSpPr>
          <p:nvPr/>
        </p:nvSpPr>
        <p:spPr bwMode="auto">
          <a:xfrm>
            <a:off x="7000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9</a:t>
            </a:r>
            <a:endParaRPr lang="ru-RU" altLang="ru-RU"/>
          </a:p>
        </p:txBody>
      </p:sp>
      <p:sp>
        <p:nvSpPr>
          <p:cNvPr id="7179" name="Oval 4"/>
          <p:cNvSpPr>
            <a:spLocks noChangeArrowheads="1"/>
          </p:cNvSpPr>
          <p:nvPr/>
        </p:nvSpPr>
        <p:spPr bwMode="auto">
          <a:xfrm>
            <a:off x="7858125" y="5929313"/>
            <a:ext cx="857250" cy="7858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200">
                <a:latin typeface="Times New Roman" pitchFamily="18" charset="0"/>
              </a:rPr>
              <a:t>10</a:t>
            </a:r>
            <a:endParaRPr lang="ru-RU" altLang="ru-RU" sz="3200"/>
          </a:p>
        </p:txBody>
      </p:sp>
      <p:sp>
        <p:nvSpPr>
          <p:cNvPr id="7180" name="Oval 4"/>
          <p:cNvSpPr>
            <a:spLocks noChangeArrowheads="1"/>
          </p:cNvSpPr>
          <p:nvPr/>
        </p:nvSpPr>
        <p:spPr bwMode="auto">
          <a:xfrm>
            <a:off x="357188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1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71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1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1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71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71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71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692150" y="1749425"/>
            <a:ext cx="815816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Упражнение 1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Инструкция ребёнку: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</a:rPr>
              <a:t> Направь курсор на птицу и подтяни её к цифрам по порядку и сосчитай воробьёв от 1-10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</a:rPr>
              <a:t>(один воробей, два воробья, три воробья….)     </a:t>
            </a:r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>
            <a:off x="1074738" y="52736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2</a:t>
            </a:r>
            <a:endParaRPr lang="ru-RU" alt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884363" y="4722813"/>
            <a:ext cx="714375" cy="7143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3</a:t>
            </a:r>
            <a:endParaRPr lang="ru-RU" altLang="ru-RU"/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2624138" y="401002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4</a:t>
            </a:r>
            <a:endParaRPr lang="ru-RU" altLang="ru-RU"/>
          </a:p>
        </p:txBody>
      </p:sp>
      <p:sp>
        <p:nvSpPr>
          <p:cNvPr id="8198" name="Oval 4"/>
          <p:cNvSpPr>
            <a:spLocks noChangeArrowheads="1"/>
          </p:cNvSpPr>
          <p:nvPr/>
        </p:nvSpPr>
        <p:spPr bwMode="auto">
          <a:xfrm>
            <a:off x="3492500" y="3544888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5</a:t>
            </a:r>
            <a:endParaRPr lang="ru-RU" altLang="ru-RU"/>
          </a:p>
        </p:txBody>
      </p:sp>
      <p:sp>
        <p:nvSpPr>
          <p:cNvPr id="8199" name="Oval 4"/>
          <p:cNvSpPr>
            <a:spLocks noChangeArrowheads="1"/>
          </p:cNvSpPr>
          <p:nvPr/>
        </p:nvSpPr>
        <p:spPr bwMode="auto">
          <a:xfrm>
            <a:off x="4572000" y="3544888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6</a:t>
            </a:r>
            <a:endParaRPr lang="ru-RU" altLang="ru-RU"/>
          </a:p>
        </p:txBody>
      </p:sp>
      <p:sp>
        <p:nvSpPr>
          <p:cNvPr id="8200" name="Oval 4"/>
          <p:cNvSpPr>
            <a:spLocks noChangeArrowheads="1"/>
          </p:cNvSpPr>
          <p:nvPr/>
        </p:nvSpPr>
        <p:spPr bwMode="auto">
          <a:xfrm>
            <a:off x="5586413" y="401002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7</a:t>
            </a:r>
            <a:endParaRPr lang="ru-RU" altLang="ru-RU"/>
          </a:p>
        </p:txBody>
      </p:sp>
      <p:sp>
        <p:nvSpPr>
          <p:cNvPr id="8201" name="Oval 4"/>
          <p:cNvSpPr>
            <a:spLocks noChangeArrowheads="1"/>
          </p:cNvSpPr>
          <p:nvPr/>
        </p:nvSpPr>
        <p:spPr bwMode="auto">
          <a:xfrm>
            <a:off x="6516688" y="45577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8</a:t>
            </a:r>
            <a:endParaRPr lang="ru-RU" altLang="ru-RU"/>
          </a:p>
        </p:txBody>
      </p:sp>
      <p:sp>
        <p:nvSpPr>
          <p:cNvPr id="8202" name="Oval 4"/>
          <p:cNvSpPr>
            <a:spLocks noChangeArrowheads="1"/>
          </p:cNvSpPr>
          <p:nvPr/>
        </p:nvSpPr>
        <p:spPr bwMode="auto">
          <a:xfrm>
            <a:off x="7453313" y="521176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9</a:t>
            </a:r>
            <a:endParaRPr lang="ru-RU" altLang="ru-RU"/>
          </a:p>
        </p:txBody>
      </p:sp>
      <p:sp>
        <p:nvSpPr>
          <p:cNvPr id="8203" name="Oval 4"/>
          <p:cNvSpPr>
            <a:spLocks noChangeArrowheads="1"/>
          </p:cNvSpPr>
          <p:nvPr/>
        </p:nvSpPr>
        <p:spPr bwMode="auto">
          <a:xfrm>
            <a:off x="8191500" y="5891213"/>
            <a:ext cx="857250" cy="7858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200">
                <a:latin typeface="Times New Roman" pitchFamily="18" charset="0"/>
              </a:rPr>
              <a:t>10</a:t>
            </a:r>
            <a:endParaRPr lang="ru-RU" altLang="ru-RU" sz="3200"/>
          </a:p>
        </p:txBody>
      </p:sp>
      <p:sp>
        <p:nvSpPr>
          <p:cNvPr id="8204" name="Oval 4"/>
          <p:cNvSpPr>
            <a:spLocks noChangeArrowheads="1"/>
          </p:cNvSpPr>
          <p:nvPr/>
        </p:nvSpPr>
        <p:spPr bwMode="auto">
          <a:xfrm>
            <a:off x="334963" y="5926138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1</a:t>
            </a:r>
            <a:endParaRPr lang="ru-RU" altLang="ru-RU"/>
          </a:p>
        </p:txBody>
      </p:sp>
      <p:pic>
        <p:nvPicPr>
          <p:cNvPr id="8205" name="Содержимое 3" descr="https://ds03.infourok.ru/uploads/ex/05f6/00013e75-27188517/640/img1.jpg"/>
          <p:cNvPicPr>
            <a:picLocks noGrp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72375" y="2571750"/>
            <a:ext cx="1287463" cy="857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82 0.01574 C -0.09063 0.00417 -0.10608 -0.00162 -0.11962 -0.00833 C -0.14323 -0.01991 -0.16719 -0.03287 -0.19236 -0.03681 C -0.23334 -0.03565 -0.27049 -0.0375 -0.30903 -0.0206 C -0.34045 -0.02245 -0.37136 -0.02824 -0.40295 -0.03056 C -0.47361 -0.02986 -0.54549 -0.04259 -0.61511 -0.02662 C -0.625 -0.02431 -0.63403 -0.00764 -0.64097 -0.00023 C -0.64462 0.0037 -0.64913 0.00602 -0.65295 0.00972 C -0.6592 0.01597 -0.66511 0.02315 -0.67118 0.02986 C -0.6816 0.04144 -0.72136 0.04375 -0.73629 0.04606 C -0.77049 0.04282 -0.75278 0.04097 -0.74236 0.05417 C -0.73993 0.06481 -0.73716 0.06481 -0.73941 0.07639 C -0.74896 0.07569 -0.75868 0.07639 -0.76823 0.07431 C -0.77327 0.07315 -0.7849 0.06273 -0.79236 0.06019 C -0.79844 0.06157 -0.80504 0.06088 -0.81059 0.06435 C -0.81198 0.06528 -0.80955 0.06829 -0.80903 0.07037 C -0.8066 0.08009 -0.80052 0.08704 -0.79705 0.09653 C -0.79757 0.10463 -0.79722 0.11296 -0.79844 0.12083 C -0.79879 0.12269 -0.8007 0.12338 -0.80156 0.125 C -0.80278 0.12755 -0.80313 0.13079 -0.80452 0.1331 C -0.8066 0.13634 -0.8099 0.13796 -0.81216 0.14097 C -0.81337 0.15324 -0.81337 0.16551 -0.81511 0.17755 C -0.81563 0.18102 -0.82014 0.19583 -0.82118 0.19977 C -0.82257 0.20486 -0.82275 0.21065 -0.82431 0.21574 C -0.82691 0.22454 -0.8316 0.23727 -0.8349 0.24606 C -0.83542 0.24884 -0.83577 0.25162 -0.83629 0.25417 C -0.83716 0.25833 -0.83941 0.26644 -0.83941 0.26667 C -0.83854 0.31644 -0.83941 0.35764 -0.83941 0.40579 " pathEditMode="relative" rAng="0" ptsTypes="fffffffffffffffffffffffffffA">
                                      <p:cBhvr>
                                        <p:cTn id="6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26 0.0331 C -0.09063 0.03681 -0.08525 0.03634 -0.10608 0.0331 C -0.11233 0.03218 -0.11788 0.02639 -0.12413 0.02523 C -0.13021 0.02407 -0.13629 0.02384 -0.14236 0.02315 C -0.16441 0.01296 -0.21198 0.0206 -0.2257 0.02106 C -0.24948 0.0162 -0.27153 0.00764 -0.29549 0.00486 C -0.31111 -0.00139 -0.30972 -0.00162 -0.3257 -0.00509 C -0.33281 -0.00671 -0.34688 -0.00926 -0.34688 -0.00926 C -0.43073 -0.00694 -0.4717 -0.0044 -0.56511 -0.00324 C -0.5842 0.00208 -0.56372 -0.00301 -0.60295 0.00093 C -0.62882 0.00347 -0.65417 0.00903 -0.68021 0.01088 C -0.70018 0.01551 -0.71858 0.0169 -0.73941 0.01898 C -0.75556 0.02361 -0.76788 0.03079 -0.78177 0.04329 C -0.78681 0.04792 -0.78976 0.05602 -0.79393 0.06157 C -0.79775 0.07222 -0.79809 0.0838 -0.80295 0.09375 C -0.80695 0.125 -0.80747 0.12824 -0.80452 0.17269 C -0.80417 0.17778 -0.79827 0.19861 -0.79688 0.20486 C -0.7941 0.21782 -0.79184 0.23634 -0.78629 0.24745 C -0.78229 0.26759 -0.78577 0.31574 -0.77275 0.33426 C -0.77431 0.33495 -0.77726 0.33634 -0.77726 0.33634 " pathEditMode="relative" ptsTypes="fffffffffffffffffffA">
                                      <p:cBhvr>
                                        <p:cTn id="10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18 0.01505 C -0.12934 0.01366 -0.18733 0.01343 -0.24549 0.01088 C -0.25452 0.01042 -0.27066 -0.01227 -0.28177 -0.01528 C -0.30712 -0.02222 -0.33334 -0.02384 -0.35903 -0.02731 C -0.37448 -0.03148 -0.38889 -0.03333 -0.40452 -0.03542 C -0.42379 -0.03796 -0.46216 -0.04352 -0.46216 -0.04352 C -0.49584 -0.05532 -0.53733 -0.06505 -0.56806 -0.09005 C -0.58143 -0.10093 -0.58872 -0.12292 -0.60295 -0.13032 C -0.60695 -0.12963 -0.61129 -0.13009 -0.61511 -0.12847 C -0.63594 -0.11944 -0.64497 -0.08889 -0.66216 -0.07384 C -0.66823 -0.06852 -0.67778 -0.07014 -0.68472 -0.06782 C -0.68872 -0.06644 -0.69288 -0.06528 -0.69688 -0.06366 C -0.7 -0.06227 -0.70608 -0.05972 -0.70608 -0.05972 C -0.71459 -0.04236 -0.71389 -0.04977 -0.73629 -0.05162 C -0.73837 -0.05231 -0.74028 -0.05301 -0.74236 -0.0537 C -0.74393 -0.0544 -0.74601 -0.05764 -0.74688 -0.05579 C -0.74861 -0.05185 -0.75018 -0.02338 -0.75139 -0.01736 C -0.75295 -0.00995 -0.75695 -0.00023 -0.75903 0.00694 C -0.75851 0.02639 -0.75886 0.04606 -0.75747 0.06551 C -0.75695 0.07431 -0.74879 0.08032 -0.74393 0.0838 C -0.73507 0.09028 -0.72466 0.09745 -0.71511 0.10185 C -0.70903 0.125 -0.72101 0.15463 -0.70747 0.17269 C -0.70643 0.17546 -0.70573 0.17824 -0.70452 0.18079 C -0.70365 0.18241 -0.70209 0.1831 -0.70139 0.18472 C -0.69184 0.20995 -0.70799 0.17755 -0.69688 0.19884 C -0.69566 0.20417 -0.69271 0.21134 -0.68941 0.21505 C -0.68663 0.21829 -0.68021 0.22315 -0.68021 0.22315 C -0.67726 0.22917 -0.67656 0.23495 -0.67413 0.2412 " pathEditMode="relative" ptsTypes="fffffffffffffffffffffffffffA">
                                      <p:cBhvr>
                                        <p:cTn id="1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82 0.04931 C -0.08177 0.04884 -0.09167 0.04769 -0.09549 0.04537 C -0.10469 0.04005 -0.11094 0.03542 -0.12118 0.0331 C -0.13004 0.02731 -0.13906 0.02801 -0.14844 0.02523 C -0.15695 0.02292 -0.16424 0.01875 -0.17275 0.01713 C -0.18334 0.01227 -0.19358 0.01042 -0.20469 0.00903 C -0.23125 -0.00162 -0.25781 -0.01296 -0.28472 -0.02338 C -0.28976 -0.02546 -0.29497 -0.02731 -0.3 -0.0294 C -0.30625 -0.03194 -0.31806 -0.03958 -0.31806 -0.03958 C -0.32309 -0.04606 -0.32882 -0.05255 -0.33472 -0.05764 C -0.37882 -0.05602 -0.42691 -0.06111 -0.47118 -0.04769 C -0.4915 -0.04954 -0.51181 -0.05417 -0.53177 -0.05972 C -0.54115 -0.06574 -0.55191 -0.06713 -0.56216 -0.06991 C -0.57674 -0.06713 -0.59236 -0.06944 -0.60608 -0.06181 C -0.61945 -0.0544 -0.62934 -0.04676 -0.64393 -0.04352 C -0.65035 -0.03935 -0.65209 -0.03704 -0.65608 -0.0294 C -0.65625 -0.02801 -0.65556 0.00093 -0.66216 0.00301 C -0.66754 0.00463 -0.67327 0.00417 -0.67882 0.00486 C -0.67622 0.02014 -0.67604 0.02523 -0.66806 0.03519 C -0.66754 0.03727 -0.66754 0.03935 -0.66667 0.0412 C -0.66597 0.04282 -0.66424 0.04352 -0.66354 0.04537 C -0.65903 0.05764 -0.66059 0.07361 -0.65295 0.0838 C -0.65243 0.08588 -0.65243 0.08819 -0.65139 0.08981 C -0.65052 0.0912 -0.6349 0.10787 -0.63472 0.10787 C -0.63195 0.10926 -0.62865 0.10903 -0.6257 0.10995 C -0.61754 0.11227 -0.60955 0.11574 -0.60139 0.11806 C -0.59983 0.11944 -0.59792 0.12014 -0.59688 0.12199 C -0.59584 0.12361 -0.59549 0.12824 -0.59549 0.12824 " pathEditMode="relative" ptsTypes="fffffffffffffffffffffffffffA">
                                      <p:cBhvr>
                                        <p:cTn id="18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52 0.06968 C -0.06268 0.07292 -0.07049 0.07593 -0.07882 0.07755 C -0.08629 0.07685 -0.09393 0.07731 -0.10139 0.07569 C -0.1033 0.07523 -0.10434 0.07245 -0.10608 0.07153 C -0.11216 0.06806 -0.11927 0.06852 -0.1257 0.06551 C -0.13386 0.05741 -0.14323 0.05648 -0.15139 0.04931 C -0.15625 0.04514 -0.16059 0.03981 -0.16511 0.03519 C -0.16771 0.03241 -0.17275 0.02708 -0.17275 0.02708 C -0.17726 0.01713 -0.18299 0.00463 -0.1908 -0.00116 C -0.19983 -0.00787 -0.20955 -0.01042 -0.21806 -0.01921 C -0.23056 -0.03194 -0.24028 -0.04421 -0.25452 -0.0537 C -0.26979 -0.06389 -0.28386 -0.0706 -0.29393 -0.09005 C -0.29445 -0.09606 -0.2915 -0.10532 -0.29549 -0.1081 C -0.29966 -0.11088 -0.31945 -0.10602 -0.32726 -0.10417 C -0.34896 -0.10532 -0.37761 -0.10833 -0.4 -0.10417 C -0.41476 -0.10139 -0.42604 -0.08889 -0.4408 -0.08588 C -0.45313 -0.07778 -0.45573 -0.0794 -0.47275 -0.07801 C -0.47275 -0.07801 -0.48264 -0.07477 -0.48334 -0.07384 C -0.48438 -0.07222 -0.48368 -0.06944 -0.48472 -0.06782 C -0.49063 -0.05764 -0.50035 -0.05139 -0.50608 -0.04144 C -0.51094 -0.03287 -0.51406 -0.02523 -0.51667 -0.01528 C -0.51615 -0.01134 -0.5158 -0.00718 -0.51511 -0.00324 C -0.51441 0.00093 -0.51216 0.00903 -0.51216 0.00903 C -0.51163 0.01644 -0.51181 0.02407 -0.51059 0.03125 C -0.5099 0.03495 -0.50035 0.04282 -0.49844 0.04537 C -0.4974 0.04931 -0.49688 0.0537 -0.49549 0.05741 C -0.49462 0.05949 -0.49236 0.06343 -0.49236 0.06343 " pathEditMode="relative" ptsTypes="ffffffffffffffffffffffffffA">
                                      <p:cBhvr>
                                        <p:cTn id="22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0.06968 C -0.03073 0.07176 -0.03056 0.07431 -0.03177 0.07569 C -0.03334 0.07731 -0.03577 0.07685 -0.03785 0.07755 C -0.05122 0.08241 -0.0283 0.07778 -0.05903 0.08171 C -0.06806 0.08102 -0.07726 0.08125 -0.08629 0.07963 C -0.09132 0.0787 -0.09844 0.0706 -0.10295 0.06759 C -0.11389 0.05301 -0.12639 0.04005 -0.13941 0.02917 C -0.14913 0.02106 -0.1566 0.01181 -0.16806 0.00903 C -0.19202 -0.00671 -0.22413 -0.01343 -0.23785 -0.04769 C -0.24184 -0.05764 -0.24618 -0.07685 -0.24844 -0.08588 C -0.24913 -0.08843 -0.25243 -0.08773 -0.25452 -0.08796 C -0.2757 -0.08912 -0.29688 -0.08935 -0.31806 -0.09005 C -0.33247 -0.09144 -0.34792 -0.0956 -0.36216 -0.09213 C -0.36736 -0.08843 -0.3717 -0.08565 -0.3757 -0.07986 C -0.37483 -0.05139 -0.38021 -0.03194 -0.36962 -0.01134 C -0.36788 -0.00231 -0.36493 0.0037 -0.36354 0.01296 C -0.36216 0.03426 -0.36059 0.04514 -0.36059 0.06759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0.06366 C -0.03212 -0.06644 -0.03733 -0.07431 -0.04549 -0.07801 C -0.0474 -0.08056 -0.04913 -0.08356 -0.05139 -0.08588 C -0.05434 -0.08889 -0.06059 -0.09398 -0.06059 -0.09398 C -0.07413 -0.09329 -0.08785 -0.09329 -0.10139 -0.09213 C -0.10816 -0.09144 -0.11424 -0.0838 -0.12118 -0.08194 C -0.13281 -0.07454 -0.14879 -0.07454 -0.15903 -0.06366 C -0.16823 -0.05394 -0.18004 -0.0287 -0.18785 -0.01528 C -0.19393 -0.00486 -0.20278 0.00394 -0.20608 0.01713 C -0.21198 0.04074 -0.21563 0.06829 -0.2257 0.08981 C -0.22743 0.09352 -0.23004 0.0963 -0.23177 0.09977 C -0.23125 0.10579 -0.23091 0.11204 -0.23021 0.11806 C -0.23004 0.12014 -0.22882 0.12199 -0.22882 0.12407 C -0.22882 0.12755 -0.23021 0.13079 -0.23021 0.13426 " pathEditMode="relative" ptsTypes="fffffffffffffA">
                                      <p:cBhvr>
                                        <p:cTn id="30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06759 C 0.02656 0.09977 0.01493 0.09931 0.00451 0.11806 C 0.00295 0.12083 0.00208 0.12407 2.5E-6 0.12616 C -0.00504 0.13125 -0.01893 0.13449 -0.02413 0.13634 C -0.03143 0.13889 -0.03768 0.14375 -0.04549 0.14421 C -0.06615 0.14537 -0.08681 0.1456 -0.10747 0.1463 C -0.10938 0.14977 -0.11181 0.15278 -0.11354 0.15648 C -0.11719 0.16481 -0.11459 0.1669 -0.12275 0.1706 C -0.12535 0.18171 -0.13021 0.19514 -0.13021 0.20694 " pathEditMode="relative" ptsTypes="ffffffffA">
                                      <p:cBhvr>
                                        <p:cTn id="3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53 0.07153 C 0.04496 0.08171 0.04757 0.09167 0.05 0.10185 C 0.04948 0.11736 0.04965 0.13287 0.04861 0.14838 C 0.04826 0.15394 0.0493 0.16204 0.04548 0.16458 C 0.0151 0.18426 -0.025 0.17778 -0.05608 0.1787 C -0.0592 0.18519 -0.06094 0.1919 -0.06354 0.19884 C -0.06302 0.20833 -0.06511 0.21968 -0.06059 0.22708 C -0.05816 0.23125 -0.05295 0.23519 -0.05 0.23935 C -0.04636 0.25324 -0.04462 0.25139 -0.03472 0.25532 C -0.03073 0.26111 -0.03091 0.26759 -0.02726 0.27361 C -0.02518 0.27708 -0.02101 0.27824 -0.01806 0.27963 C -0.00851 0.29306 -0.01511 0.30185 -0.02275 0.31204 " pathEditMode="relative" ptsTypes="fffffffffffA">
                                      <p:cBhvr>
                                        <p:cTn id="38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8032 C -0.004 -0.0956 -0.00469 -0.11296 0.00208 -0.12662 C 0.00469 -0.13171 0.00521 -0.13079 0.00955 -0.13264 C 0.01267 -0.13403 0.01875 -0.13681 0.01875 -0.13657 C 0.02222 -0.13611 0.02621 -0.13704 0.02934 -0.13472 C 0.03125 -0.13333 0.03142 -0.1294 0.03229 -0.12662 C 0.03507 -0.1169 0.03541 -0.10718 0.03993 -0.09838 C 0.04184 -0.08819 0.04323 -0.07847 0.04444 -0.06806 C 0.04392 -0.02083 0.0434 0.02616 0.04288 0.07338 C 0.04219 0.12986 0.04965 0.15949 0.03073 0.20069 C 0.02899 0.21574 0.0276 0.21898 0.02934 0.23495 C 0.03021 0.24306 0.03229 0.25926 0.03229 0.25949 C 0.03385 0.29352 0.03142 0.3294 0.03993 0.36227 C 0.03837 0.37917 0.03837 0.37292 0.03837 0.38032 " pathEditMode="relative" rAng="0" ptsTypes="fffffffffffffA">
                                      <p:cBhvr>
                                        <p:cTn id="42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https://ds03.infourok.ru/uploads/ex/05f6/00013e75-27188517/640/img1.jpg"/>
          <p:cNvPicPr>
            <a:picLocks noGrp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46500" y="2557463"/>
            <a:ext cx="2087563" cy="1216025"/>
          </a:xfrm>
        </p:spPr>
      </p:pic>
      <p:cxnSp>
        <p:nvCxnSpPr>
          <p:cNvPr id="27" name="Прямая со стрелкой 26"/>
          <p:cNvCxnSpPr/>
          <p:nvPr/>
        </p:nvCxnSpPr>
        <p:spPr>
          <a:xfrm rot="5400000" flipH="1" flipV="1">
            <a:off x="642938" y="3500437"/>
            <a:ext cx="2571750" cy="2143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2571750" y="4286251"/>
            <a:ext cx="2071687" cy="7858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2027237" y="3990976"/>
            <a:ext cx="2106613" cy="12684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1321594" y="3821907"/>
            <a:ext cx="2357437" cy="171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3151187" y="4635501"/>
            <a:ext cx="2055813" cy="214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9234" idx="0"/>
          </p:cNvCxnSpPr>
          <p:nvPr/>
        </p:nvCxnSpPr>
        <p:spPr>
          <a:xfrm rot="16200000" flipV="1">
            <a:off x="3750469" y="4964906"/>
            <a:ext cx="2000250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5750719" y="4321969"/>
            <a:ext cx="1714500" cy="1071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4500563" y="4714875"/>
            <a:ext cx="1714500" cy="428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V="1">
            <a:off x="5143501" y="4500562"/>
            <a:ext cx="1714500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V="1">
            <a:off x="6250782" y="3679031"/>
            <a:ext cx="1871662" cy="1800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658813" y="1571625"/>
            <a:ext cx="815816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Упражнение 1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Инструкция ребёнку: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ea typeface="+mj-ea"/>
                <a:cs typeface="Times New Roman" pitchFamily="18" charset="0"/>
              </a:rPr>
              <a:t> Направь курсор на стрелочку от цифры по порядку, подтяни её к птице  и сосчитай воробьёв от 1-10  (один воробей, два воробья, три воробья….)     </a:t>
            </a:r>
          </a:p>
        </p:txBody>
      </p:sp>
      <p:sp>
        <p:nvSpPr>
          <p:cNvPr id="9230" name="Oval 4"/>
          <p:cNvSpPr>
            <a:spLocks noChangeArrowheads="1"/>
          </p:cNvSpPr>
          <p:nvPr/>
        </p:nvSpPr>
        <p:spPr bwMode="auto">
          <a:xfrm>
            <a:off x="1143000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2</a:t>
            </a:r>
            <a:endParaRPr lang="ru-RU" altLang="ru-RU"/>
          </a:p>
        </p:txBody>
      </p:sp>
      <p:sp>
        <p:nvSpPr>
          <p:cNvPr id="9231" name="Oval 4"/>
          <p:cNvSpPr>
            <a:spLocks noChangeArrowheads="1"/>
          </p:cNvSpPr>
          <p:nvPr/>
        </p:nvSpPr>
        <p:spPr bwMode="auto">
          <a:xfrm>
            <a:off x="1928813" y="5929313"/>
            <a:ext cx="714375" cy="7143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3</a:t>
            </a:r>
            <a:endParaRPr lang="ru-RU" altLang="ru-RU"/>
          </a:p>
        </p:txBody>
      </p:sp>
      <p:sp>
        <p:nvSpPr>
          <p:cNvPr id="9232" name="Oval 4"/>
          <p:cNvSpPr>
            <a:spLocks noChangeArrowheads="1"/>
          </p:cNvSpPr>
          <p:nvPr/>
        </p:nvSpPr>
        <p:spPr bwMode="auto">
          <a:xfrm>
            <a:off x="2786063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4</a:t>
            </a:r>
            <a:endParaRPr lang="ru-RU" altLang="ru-RU"/>
          </a:p>
        </p:txBody>
      </p:sp>
      <p:sp>
        <p:nvSpPr>
          <p:cNvPr id="9233" name="Oval 4"/>
          <p:cNvSpPr>
            <a:spLocks noChangeArrowheads="1"/>
          </p:cNvSpPr>
          <p:nvPr/>
        </p:nvSpPr>
        <p:spPr bwMode="auto">
          <a:xfrm>
            <a:off x="3571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5</a:t>
            </a:r>
            <a:endParaRPr lang="ru-RU" altLang="ru-RU"/>
          </a:p>
        </p:txBody>
      </p:sp>
      <p:sp>
        <p:nvSpPr>
          <p:cNvPr id="9234" name="Oval 4"/>
          <p:cNvSpPr>
            <a:spLocks noChangeArrowheads="1"/>
          </p:cNvSpPr>
          <p:nvPr/>
        </p:nvSpPr>
        <p:spPr bwMode="auto">
          <a:xfrm>
            <a:off x="44291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6</a:t>
            </a:r>
            <a:endParaRPr lang="ru-RU" altLang="ru-RU"/>
          </a:p>
        </p:txBody>
      </p:sp>
      <p:sp>
        <p:nvSpPr>
          <p:cNvPr id="9235" name="Oval 4"/>
          <p:cNvSpPr>
            <a:spLocks noChangeArrowheads="1"/>
          </p:cNvSpPr>
          <p:nvPr/>
        </p:nvSpPr>
        <p:spPr bwMode="auto">
          <a:xfrm>
            <a:off x="52863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7</a:t>
            </a:r>
            <a:endParaRPr lang="ru-RU" altLang="ru-RU"/>
          </a:p>
        </p:txBody>
      </p:sp>
      <p:sp>
        <p:nvSpPr>
          <p:cNvPr id="9236" name="Oval 4"/>
          <p:cNvSpPr>
            <a:spLocks noChangeArrowheads="1"/>
          </p:cNvSpPr>
          <p:nvPr/>
        </p:nvSpPr>
        <p:spPr bwMode="auto">
          <a:xfrm>
            <a:off x="61436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8</a:t>
            </a:r>
            <a:endParaRPr lang="ru-RU" altLang="ru-RU"/>
          </a:p>
        </p:txBody>
      </p:sp>
      <p:sp>
        <p:nvSpPr>
          <p:cNvPr id="9237" name="Oval 4"/>
          <p:cNvSpPr>
            <a:spLocks noChangeArrowheads="1"/>
          </p:cNvSpPr>
          <p:nvPr/>
        </p:nvSpPr>
        <p:spPr bwMode="auto">
          <a:xfrm>
            <a:off x="7000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9</a:t>
            </a:r>
            <a:endParaRPr lang="ru-RU" altLang="ru-RU"/>
          </a:p>
        </p:txBody>
      </p:sp>
      <p:sp>
        <p:nvSpPr>
          <p:cNvPr id="9238" name="Oval 4"/>
          <p:cNvSpPr>
            <a:spLocks noChangeArrowheads="1"/>
          </p:cNvSpPr>
          <p:nvPr/>
        </p:nvSpPr>
        <p:spPr bwMode="auto">
          <a:xfrm>
            <a:off x="7858125" y="5929313"/>
            <a:ext cx="857250" cy="7858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200">
                <a:latin typeface="Times New Roman" pitchFamily="18" charset="0"/>
              </a:rPr>
              <a:t>10</a:t>
            </a:r>
            <a:endParaRPr lang="ru-RU" altLang="ru-RU" sz="3200"/>
          </a:p>
        </p:txBody>
      </p:sp>
      <p:sp>
        <p:nvSpPr>
          <p:cNvPr id="9239" name="Oval 4"/>
          <p:cNvSpPr>
            <a:spLocks noChangeArrowheads="1"/>
          </p:cNvSpPr>
          <p:nvPr/>
        </p:nvSpPr>
        <p:spPr bwMode="auto">
          <a:xfrm>
            <a:off x="357188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1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3 0.09028 L -4.44444E-6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0.10509 L -1.38889E-6 1.1111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72 0.18009 L -0.04531 0.10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09 0.16806 L -0.03315 0.117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14 0.16805 L -0.00868 0.1025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8218 L -1.11111E-6 0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11551 L 0.01267 0.0597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12593 L 0.01302 0.043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0.14699 L 0.04497 0.1067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14699 L 0.06059 0.084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 стрелкой 26"/>
          <p:cNvCxnSpPr/>
          <p:nvPr/>
        </p:nvCxnSpPr>
        <p:spPr>
          <a:xfrm rot="5400000" flipH="1" flipV="1">
            <a:off x="285751" y="3143250"/>
            <a:ext cx="2857500" cy="2143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2321720" y="4107656"/>
            <a:ext cx="2500312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1750218" y="3821907"/>
            <a:ext cx="2500313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1000126" y="3500437"/>
            <a:ext cx="2786062" cy="1643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2964656" y="4393407"/>
            <a:ext cx="2428875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V="1">
            <a:off x="3536156" y="4536282"/>
            <a:ext cx="2428875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5322094" y="3893344"/>
            <a:ext cx="2571750" cy="1071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4107656" y="4321970"/>
            <a:ext cx="2428875" cy="500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6200000" flipV="1">
            <a:off x="4750594" y="4107656"/>
            <a:ext cx="2428875" cy="7858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V="1">
            <a:off x="6179344" y="3607594"/>
            <a:ext cx="2371725" cy="1443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2" descr="http://recueil-de-png.r.e.pic.centerblog.net/6901797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63" y="1905000"/>
            <a:ext cx="2179637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Oval 4"/>
          <p:cNvSpPr>
            <a:spLocks noChangeArrowheads="1"/>
          </p:cNvSpPr>
          <p:nvPr/>
        </p:nvSpPr>
        <p:spPr bwMode="auto">
          <a:xfrm>
            <a:off x="357188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1</a:t>
            </a:r>
            <a:endParaRPr lang="ru-RU" altLang="ru-RU"/>
          </a:p>
        </p:txBody>
      </p:sp>
      <p:sp>
        <p:nvSpPr>
          <p:cNvPr id="8194" name="Oval 4"/>
          <p:cNvSpPr>
            <a:spLocks noChangeArrowheads="1"/>
          </p:cNvSpPr>
          <p:nvPr/>
        </p:nvSpPr>
        <p:spPr bwMode="auto">
          <a:xfrm>
            <a:off x="1143000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2</a:t>
            </a:r>
            <a:endParaRPr lang="ru-RU" altLang="ru-RU"/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>
            <a:off x="1928813" y="5929313"/>
            <a:ext cx="714375" cy="7143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3</a:t>
            </a:r>
            <a:endParaRPr lang="ru-RU" alt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2786063" y="5929313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4</a:t>
            </a:r>
            <a:endParaRPr lang="ru-RU" altLang="ru-RU"/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3571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5</a:t>
            </a:r>
            <a:endParaRPr lang="ru-RU" altLang="ru-RU"/>
          </a:p>
        </p:txBody>
      </p:sp>
      <p:sp>
        <p:nvSpPr>
          <p:cNvPr id="8198" name="Oval 4"/>
          <p:cNvSpPr>
            <a:spLocks noChangeArrowheads="1"/>
          </p:cNvSpPr>
          <p:nvPr/>
        </p:nvSpPr>
        <p:spPr bwMode="auto">
          <a:xfrm>
            <a:off x="44291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6</a:t>
            </a:r>
            <a:endParaRPr lang="ru-RU" altLang="ru-RU"/>
          </a:p>
        </p:txBody>
      </p:sp>
      <p:sp>
        <p:nvSpPr>
          <p:cNvPr id="8199" name="Oval 4"/>
          <p:cNvSpPr>
            <a:spLocks noChangeArrowheads="1"/>
          </p:cNvSpPr>
          <p:nvPr/>
        </p:nvSpPr>
        <p:spPr bwMode="auto">
          <a:xfrm>
            <a:off x="52863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7</a:t>
            </a:r>
            <a:endParaRPr lang="ru-RU" altLang="ru-RU"/>
          </a:p>
        </p:txBody>
      </p:sp>
      <p:sp>
        <p:nvSpPr>
          <p:cNvPr id="8200" name="Oval 4"/>
          <p:cNvSpPr>
            <a:spLocks noChangeArrowheads="1"/>
          </p:cNvSpPr>
          <p:nvPr/>
        </p:nvSpPr>
        <p:spPr bwMode="auto">
          <a:xfrm>
            <a:off x="614362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8</a:t>
            </a:r>
            <a:endParaRPr lang="ru-RU" altLang="ru-RU"/>
          </a:p>
        </p:txBody>
      </p:sp>
      <p:sp>
        <p:nvSpPr>
          <p:cNvPr id="8201" name="Oval 4"/>
          <p:cNvSpPr>
            <a:spLocks noChangeArrowheads="1"/>
          </p:cNvSpPr>
          <p:nvPr/>
        </p:nvSpPr>
        <p:spPr bwMode="auto">
          <a:xfrm>
            <a:off x="7000875" y="6000750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600">
                <a:latin typeface="Times New Roman" pitchFamily="18" charset="0"/>
              </a:rPr>
              <a:t>9</a:t>
            </a:r>
            <a:endParaRPr lang="ru-RU" altLang="ru-RU"/>
          </a:p>
        </p:txBody>
      </p:sp>
      <p:sp>
        <p:nvSpPr>
          <p:cNvPr id="8202" name="Oval 4"/>
          <p:cNvSpPr>
            <a:spLocks noChangeArrowheads="1"/>
          </p:cNvSpPr>
          <p:nvPr/>
        </p:nvSpPr>
        <p:spPr bwMode="auto">
          <a:xfrm>
            <a:off x="7858125" y="5929313"/>
            <a:ext cx="857250" cy="7858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3200">
                <a:latin typeface="Times New Roman" pitchFamily="18" charset="0"/>
              </a:rPr>
              <a:t>10</a:t>
            </a:r>
            <a:endParaRPr lang="ru-RU" altLang="ru-RU" sz="3200"/>
          </a:p>
        </p:txBody>
      </p:sp>
      <p:sp>
        <p:nvSpPr>
          <p:cNvPr id="10263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143000"/>
          </a:xfrm>
        </p:spPr>
        <p:txBody>
          <a:bodyPr/>
          <a:lstStyle/>
          <a:p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Упражнение 2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 ребёнку: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Направь курсор на цифры по порядку и  сосчитай синиц от 1-10 </a:t>
            </a:r>
            <a:br>
              <a:rPr lang="ru-RU" alt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(одна синица, две синицы, три синицы….)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0.22501 -0.5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7847 -0.479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-2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13976 -0.448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33333E-6 L 0.08542 -0.416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7 L 0.03889 -0.406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0764 -0.39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6198 -0.416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1007 -0.43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13924 -0.448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17795 -0.4636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animBg="1"/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214438" y="1214438"/>
            <a:ext cx="7658100" cy="652462"/>
          </a:xfrm>
        </p:spPr>
        <p:txBody>
          <a:bodyPr/>
          <a:lstStyle/>
          <a:p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Упражнение 3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 ребёнку: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Направь курсор на страницу и щёлкни, после появления картинки построй фразу по образцу: одна ворона - много ворон…</a:t>
            </a:r>
          </a:p>
        </p:txBody>
      </p:sp>
      <p:pic>
        <p:nvPicPr>
          <p:cNvPr id="20482" name="Picture 2" descr="https://ds02.infourok.ru/uploads/ex/117a/00071659-58d16493/img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5000625"/>
            <a:ext cx="1885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https://i.ytimg.com/vi/HRaOOvlpnfc/mqdefault.jpg"/>
          <p:cNvPicPr>
            <a:picLocks noChangeAspect="1" noChangeArrowheads="1"/>
          </p:cNvPicPr>
          <p:nvPr/>
        </p:nvPicPr>
        <p:blipFill>
          <a:blip r:embed="rId3"/>
          <a:srcRect l="19643" r="21429"/>
          <a:stretch>
            <a:fillRect/>
          </a:stretch>
        </p:blipFill>
        <p:spPr bwMode="auto">
          <a:xfrm>
            <a:off x="6637338" y="2857500"/>
            <a:ext cx="202088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http://f2.mylove.ru/m3g7bnSFv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6100" y="2286000"/>
            <a:ext cx="16240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https://morozko.1mcg.ru/data/e71e143d53cbde782f0b9c7699c1aed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0" y="2071688"/>
            <a:ext cx="142875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2" descr="https://4.bp.blogspot.com/-hWwZOdvCrUU/WGJWgv99XYI/AAAAAAAAAN4/FU6KvnFKOS8xXwlFfI6MRgsZjzWHKUZlgCLcB/s320/waxwing_tcm9-17419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500438"/>
            <a:ext cx="1571625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4" descr="http://fotoparus.com/photogalery/animals/wild_animals/aves/21_PASSERIFORMES_CORVIDAE_Corvus_cornix/thumbs/animal_isolated_Corvus_cornix200907081630-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1714500"/>
            <a:ext cx="21637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16" descr="https://img.pngio.com/persimmon-tree-woodpecker-black-pipefish-doctors-trees-png-image-and-clipart-woodpecker-png-650_416.pn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3071813"/>
            <a:ext cx="928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AutoShape 18" descr="http://irkipedia.ru/sites/default/files/267popolzen_ili_obyknovennyy_popolz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1275" name="AutoShape 20" descr="http://irkipedia.ru/sites/default/files/267popolzen_ili_obyknovennyy_popolz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20502" name="Picture 22" descr="http://kartravel.ru/wp-content/uploads/2013/01/kar-ptichka97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4643438"/>
            <a:ext cx="160972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24" descr="https://pp.userapi.com/c836631/u355481331/video/l_966084da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3643313"/>
            <a:ext cx="1809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26" descr="http://img.mamochka-talk.ru/images_mama_talk/help/00006/QPrcctth0nU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5286375"/>
            <a:ext cx="17145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81025"/>
          </a:xfrm>
        </p:spPr>
        <p:txBody>
          <a:bodyPr/>
          <a:lstStyle/>
          <a:p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Источники: 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4389438"/>
          </a:xfrm>
        </p:spPr>
        <p:txBody>
          <a:bodyPr/>
          <a:lstStyle/>
          <a:p>
            <a:r>
              <a:rPr lang="en-US" altLang="ru-RU" sz="1400" smtClean="0">
                <a:hlinkClick r:id="rId2"/>
              </a:rPr>
              <a:t>https://yandex.ru/search/</a:t>
            </a:r>
            <a:r>
              <a:rPr lang="ru-RU" altLang="ru-RU" sz="1400" smtClean="0"/>
              <a:t>  -Яндекс картинки (16.02.2019)</a:t>
            </a:r>
          </a:p>
          <a:p>
            <a:endParaRPr lang="ru-RU" alt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662</TotalTime>
  <Words>216</Words>
  <Application>Microsoft Office PowerPoint</Application>
  <PresentationFormat>Экран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Symbol</vt:lpstr>
      <vt:lpstr>Times New Roman</vt:lpstr>
      <vt:lpstr>Поток</vt:lpstr>
      <vt:lpstr>В рамках проекта «Зимующие птицы»  </vt:lpstr>
      <vt:lpstr>Задачи :</vt:lpstr>
      <vt:lpstr>Слайд 3</vt:lpstr>
      <vt:lpstr>Слайд 4</vt:lpstr>
      <vt:lpstr>Слайд 5</vt:lpstr>
      <vt:lpstr>                                                                                                            Упражнение 2  Инструкция ребёнку:  Направь курсор на цифры по порядку и  сосчитай синиц от 1-10  (одна синица, две синицы, три синицы….)    </vt:lpstr>
      <vt:lpstr>                                        Упражнение 3 Инструкция ребёнку:  Направь курсор на страницу и щёлкни, после появления картинки построй фразу по образцу: одна ворона - много ворон…</vt:lpstr>
      <vt:lpstr>Источники: </vt:lpstr>
    </vt:vector>
  </TitlesOfParts>
  <Company>Центр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sl2</dc:creator>
  <cp:lastModifiedBy>User</cp:lastModifiedBy>
  <cp:revision>77</cp:revision>
  <dcterms:created xsi:type="dcterms:W3CDTF">2019-01-28T06:54:00Z</dcterms:created>
  <dcterms:modified xsi:type="dcterms:W3CDTF">2019-05-04T19:13:09Z</dcterms:modified>
</cp:coreProperties>
</file>