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328" r:id="rId3"/>
    <p:sldId id="346" r:id="rId4"/>
    <p:sldId id="358" r:id="rId5"/>
    <p:sldId id="359" r:id="rId6"/>
    <p:sldId id="360" r:id="rId7"/>
    <p:sldId id="349" r:id="rId8"/>
    <p:sldId id="361" r:id="rId9"/>
    <p:sldId id="355" r:id="rId10"/>
    <p:sldId id="357" r:id="rId11"/>
    <p:sldId id="354" r:id="rId12"/>
    <p:sldId id="362" r:id="rId13"/>
    <p:sldId id="363" r:id="rId14"/>
    <p:sldId id="364" r:id="rId15"/>
    <p:sldId id="365" r:id="rId16"/>
    <p:sldId id="366" r:id="rId17"/>
    <p:sldId id="368" r:id="rId18"/>
    <p:sldId id="3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E880"/>
    <a:srgbClr val="EEF5E7"/>
    <a:srgbClr val="FF8585"/>
    <a:srgbClr val="FFFA9F"/>
    <a:srgbClr val="FF5353"/>
    <a:srgbClr val="FF9B9B"/>
    <a:srgbClr val="FFF989"/>
    <a:srgbClr val="E8EEF8"/>
    <a:srgbClr val="E5EBF7"/>
    <a:srgbClr val="C3D3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4" autoAdjust="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080-081-04-02-ani/animationPlayerSE2.swf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080-081-04-01-ani/animationPlayerSE2.swf" TargetMode="External"/><Relationship Id="rId7" Type="http://schemas.openxmlformats.org/officeDocument/2006/relationships/image" Target="../media/image14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127" y="1263363"/>
            <a:ext cx="2895600" cy="476250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0" y="720000"/>
            <a:ext cx="9144000" cy="1656184"/>
          </a:xfrm>
          <a:prstGeom prst="rect">
            <a:avLst/>
          </a:prstGeom>
          <a:solidFill>
            <a:srgbClr val="9F76B4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4"/>
          <p:cNvSpPr txBox="1"/>
          <p:nvPr/>
        </p:nvSpPr>
        <p:spPr>
          <a:xfrm>
            <a:off x="165736" y="792000"/>
            <a:ext cx="8978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rgbClr val="83549A"/>
                </a:solidFill>
                <a:latin typeface="Arial Black" pitchFamily="34" charset="0"/>
              </a:rPr>
              <a:t>ВИДЫ УГЛОВ</a:t>
            </a:r>
            <a:endParaRPr lang="ru-RU" sz="2400" dirty="0">
              <a:solidFill>
                <a:srgbClr val="83549A"/>
              </a:solidFill>
              <a:latin typeface="Arial Black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3240"/>
            <a:ext cx="9144000" cy="5487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n>
                  <a:solidFill>
                    <a:srgbClr val="67427A"/>
                  </a:solidFill>
                </a:ln>
                <a:solidFill>
                  <a:schemeClr val="bg1"/>
                </a:solidFill>
                <a:effectLst/>
              </a:rPr>
              <a:t>УГЛЫ И МНОГОУГОЛЬНИКИ</a:t>
            </a:r>
            <a:endParaRPr lang="ru-RU" sz="1800" dirty="0">
              <a:ln>
                <a:solidFill>
                  <a:srgbClr val="67427A"/>
                </a:solidFill>
              </a:ln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Виды углов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7504" y="1188000"/>
            <a:ext cx="8928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Угол меньше прямого называется </a:t>
            </a:r>
            <a:r>
              <a:rPr lang="ru-RU" sz="2400" b="1" dirty="0" smtClean="0">
                <a:solidFill>
                  <a:srgbClr val="C00000"/>
                </a:solidFill>
              </a:rPr>
              <a:t>острым</a:t>
            </a:r>
            <a:r>
              <a:rPr lang="ru-RU" sz="2400" dirty="0" smtClean="0"/>
              <a:t> углом, а угол больше прямого, но меньше развернутого – </a:t>
            </a:r>
            <a:r>
              <a:rPr lang="ru-RU" sz="2400" b="1" dirty="0" smtClean="0">
                <a:solidFill>
                  <a:srgbClr val="C00000"/>
                </a:solidFill>
              </a:rPr>
              <a:t>тупым</a:t>
            </a:r>
            <a:r>
              <a:rPr lang="ru-RU" sz="2400" dirty="0" smtClean="0"/>
              <a:t>. (рис. 5.6)</a:t>
            </a:r>
            <a:endParaRPr lang="ru-RU" sz="2400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251520" y="602414"/>
            <a:ext cx="5614225" cy="667735"/>
            <a:chOff x="251520" y="602414"/>
            <a:chExt cx="5614225" cy="667735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1224000" y="648000"/>
              <a:ext cx="1386471" cy="432048"/>
            </a:xfrm>
            <a:prstGeom prst="rect">
              <a:avLst/>
            </a:prstGeom>
            <a:solidFill>
              <a:srgbClr val="A14D07"/>
            </a:solidFill>
            <a:ln w="6350">
              <a:solidFill>
                <a:srgbClr val="6F35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Стр. 81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648000"/>
              <a:ext cx="864096" cy="622149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27" name="Прямоугольник 26"/>
            <p:cNvSpPr/>
            <p:nvPr/>
          </p:nvSpPr>
          <p:spPr>
            <a:xfrm>
              <a:off x="2566187" y="602414"/>
              <a:ext cx="329955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chemeClr val="accent5">
                      <a:lumMod val="50000"/>
                    </a:schemeClr>
                  </a:solidFill>
                </a:rPr>
                <a:t>Работа с учебником</a:t>
              </a:r>
              <a:endParaRPr lang="ru-RU" sz="28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pic>
        <p:nvPicPr>
          <p:cNvPr id="2050" name="Picture 2" descr="E:\Школа1\Галя\00_матем_сфера_5\000_5матем_сферы_уроки\вставки\flash_g.gif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637938"/>
            <a:ext cx="26289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61" y="1980000"/>
            <a:ext cx="5486400" cy="199396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2000"/>
            <a:ext cx="5760000" cy="23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33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Упражнения…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146104" y="631065"/>
            <a:ext cx="8890392" cy="847932"/>
            <a:chOff x="146104" y="631065"/>
            <a:chExt cx="8890392" cy="847932"/>
          </a:xfrm>
        </p:grpSpPr>
        <p:sp>
          <p:nvSpPr>
            <p:cNvPr id="29" name="TextBox 28"/>
            <p:cNvSpPr txBox="1"/>
            <p:nvPr/>
          </p:nvSpPr>
          <p:spPr>
            <a:xfrm>
              <a:off x="3420000" y="648000"/>
              <a:ext cx="5616496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Начертите в тетради острый, прямой и тупой углы.</a:t>
              </a:r>
              <a:endParaRPr lang="ru-RU" sz="2400" dirty="0"/>
            </a:p>
          </p:txBody>
        </p:sp>
        <p:sp>
          <p:nvSpPr>
            <p:cNvPr id="30" name="Овал 29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rgbClr val="A14D07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269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720024"/>
              <a:ext cx="294127" cy="288000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390237" y="1478997"/>
            <a:ext cx="81791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Воспользуйтесь тем, что линии сетки образуют прямые углы.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04" y="2060848"/>
            <a:ext cx="8856000" cy="2833920"/>
          </a:xfrm>
          <a:prstGeom prst="rect">
            <a:avLst/>
          </a:prstGeom>
        </p:spPr>
      </p:pic>
      <p:grpSp>
        <p:nvGrpSpPr>
          <p:cNvPr id="39" name="Группа 38"/>
          <p:cNvGrpSpPr/>
          <p:nvPr/>
        </p:nvGrpSpPr>
        <p:grpSpPr>
          <a:xfrm>
            <a:off x="396000" y="2348880"/>
            <a:ext cx="2292013" cy="963120"/>
            <a:chOff x="416104" y="2348880"/>
            <a:chExt cx="2292013" cy="963120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>
              <a:off x="416104" y="3312000"/>
              <a:ext cx="22836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424429" y="2348880"/>
              <a:ext cx="2283688" cy="95379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Скругленный прямоугольник 40"/>
          <p:cNvSpPr/>
          <p:nvPr/>
        </p:nvSpPr>
        <p:spPr>
          <a:xfrm>
            <a:off x="630120" y="4392000"/>
            <a:ext cx="1818050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острый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3456000" y="2348880"/>
            <a:ext cx="2283688" cy="1757191"/>
            <a:chOff x="416104" y="1554809"/>
            <a:chExt cx="2283688" cy="1757191"/>
          </a:xfrm>
        </p:grpSpPr>
        <p:cxnSp>
          <p:nvCxnSpPr>
            <p:cNvPr id="43" name="Прямая соединительная линия 42"/>
            <p:cNvCxnSpPr/>
            <p:nvPr/>
          </p:nvCxnSpPr>
          <p:spPr>
            <a:xfrm>
              <a:off x="416104" y="3312000"/>
              <a:ext cx="22836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424429" y="1554809"/>
              <a:ext cx="0" cy="174786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Скругленный прямоугольник 44"/>
          <p:cNvSpPr/>
          <p:nvPr/>
        </p:nvSpPr>
        <p:spPr>
          <a:xfrm>
            <a:off x="3787795" y="4392000"/>
            <a:ext cx="1818050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прямой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5724000" y="2564904"/>
            <a:ext cx="3091725" cy="1527437"/>
            <a:chOff x="-391933" y="1784563"/>
            <a:chExt cx="3091725" cy="1527437"/>
          </a:xfrm>
        </p:grpSpPr>
        <p:cxnSp>
          <p:nvCxnSpPr>
            <p:cNvPr id="48" name="Прямая соединительная линия 47"/>
            <p:cNvCxnSpPr/>
            <p:nvPr/>
          </p:nvCxnSpPr>
          <p:spPr>
            <a:xfrm>
              <a:off x="416104" y="3312000"/>
              <a:ext cx="228368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flipH="1" flipV="1">
              <a:off x="-391933" y="1784563"/>
              <a:ext cx="816362" cy="151811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Скругленный прямоугольник 49"/>
          <p:cNvSpPr/>
          <p:nvPr/>
        </p:nvSpPr>
        <p:spPr>
          <a:xfrm>
            <a:off x="6586216" y="4393471"/>
            <a:ext cx="1818050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тупой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4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с моделями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46104" y="576000"/>
            <a:ext cx="8787390" cy="1627990"/>
            <a:chOff x="146104" y="1988840"/>
            <a:chExt cx="8787390" cy="1627990"/>
          </a:xfrm>
        </p:grpSpPr>
        <p:grpSp>
          <p:nvGrpSpPr>
            <p:cNvPr id="36" name="Группа 35"/>
            <p:cNvGrpSpPr/>
            <p:nvPr/>
          </p:nvGrpSpPr>
          <p:grpSpPr>
            <a:xfrm>
              <a:off x="146104" y="1988840"/>
              <a:ext cx="8787390" cy="1627990"/>
              <a:chOff x="193072" y="723147"/>
              <a:chExt cx="8787390" cy="1627990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3779912" y="781477"/>
                <a:ext cx="5200550" cy="15696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err="1" smtClean="0"/>
                  <a:t>Вырежите</a:t>
                </a:r>
                <a:r>
                  <a:rPr lang="ru-RU" sz="2400" dirty="0" smtClean="0"/>
                  <a:t> из листа в клетку модель прямого угла. Используя ее, найдите на рисунке и выпишите острые, прямые и тупые углы. </a:t>
                </a:r>
                <a:endParaRPr lang="ru-RU" sz="2400" dirty="0"/>
              </a:p>
            </p:txBody>
          </p:sp>
          <p:sp>
            <p:nvSpPr>
              <p:cNvPr id="46" name="Овал 45"/>
              <p:cNvSpPr>
                <a:spLocks noChangeAspect="1"/>
              </p:cNvSpPr>
              <p:nvPr/>
            </p:nvSpPr>
            <p:spPr>
              <a:xfrm>
                <a:off x="193072" y="723147"/>
                <a:ext cx="540000" cy="540000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 w="63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ТРЕНАЖЕР</a:t>
                </a:r>
                <a:endParaRPr lang="ru-RU" sz="2000" b="1" dirty="0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rgbClr val="A14D07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bg1"/>
                    </a:solidFill>
                  </a:rPr>
                  <a:t>№111</a:t>
                </a:r>
                <a:endParaRPr lang="ru-RU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Овал 37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70457"/>
            <a:ext cx="8185854" cy="3790950"/>
          </a:xfrm>
          <a:prstGeom prst="rect">
            <a:avLst/>
          </a:prstGeom>
        </p:spPr>
      </p:pic>
      <p:sp>
        <p:nvSpPr>
          <p:cNvPr id="41" name="Скругленный прямоугольник 40"/>
          <p:cNvSpPr/>
          <p:nvPr/>
        </p:nvSpPr>
        <p:spPr>
          <a:xfrm>
            <a:off x="77470" y="2370457"/>
            <a:ext cx="557968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90032" y="2882857"/>
            <a:ext cx="557968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36172" y="3429000"/>
            <a:ext cx="557968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8553" y="2268792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K,  D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07409" y="2730457"/>
            <a:ext cx="785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A, F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68268" y="3242857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B, E, C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01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16" grpId="0"/>
      <p:bldP spid="55" grpId="0"/>
      <p:bldP spid="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060848"/>
            <a:ext cx="8856000" cy="283392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Осваиваем алгоритмы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146104" y="576000"/>
            <a:ext cx="8787390" cy="1258659"/>
            <a:chOff x="146104" y="1988840"/>
            <a:chExt cx="8787390" cy="1258659"/>
          </a:xfrm>
        </p:grpSpPr>
        <p:grpSp>
          <p:nvGrpSpPr>
            <p:cNvPr id="36" name="Группа 35"/>
            <p:cNvGrpSpPr/>
            <p:nvPr/>
          </p:nvGrpSpPr>
          <p:grpSpPr>
            <a:xfrm>
              <a:off x="146104" y="1988840"/>
              <a:ext cx="8787390" cy="1258659"/>
              <a:chOff x="193072" y="723147"/>
              <a:chExt cx="8787390" cy="1258659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3779912" y="781477"/>
                <a:ext cx="5200550" cy="12003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Начертите прямой, острый, тупой и развернутый углы со стороной ОА. Обозначьте их.</a:t>
                </a:r>
                <a:endParaRPr lang="ru-RU" sz="2400" dirty="0"/>
              </a:p>
            </p:txBody>
          </p:sp>
          <p:sp>
            <p:nvSpPr>
              <p:cNvPr id="46" name="Овал 45"/>
              <p:cNvSpPr>
                <a:spLocks noChangeAspect="1"/>
              </p:cNvSpPr>
              <p:nvPr/>
            </p:nvSpPr>
            <p:spPr>
              <a:xfrm>
                <a:off x="193072" y="723147"/>
                <a:ext cx="540000" cy="540000"/>
              </a:xfrm>
              <a:prstGeom prst="ellipse">
                <a:avLst/>
              </a:prstGeom>
              <a:blipFill>
                <a:blip r:embed="rId3"/>
                <a:stretch>
                  <a:fillRect/>
                </a:stretch>
              </a:blipFill>
              <a:ln w="63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694968" y="750307"/>
                <a:ext cx="1428964" cy="4320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000" b="1" dirty="0" smtClean="0"/>
                  <a:t>ТРЕНАЖЕР</a:t>
                </a:r>
                <a:endParaRPr lang="ru-RU" sz="2000" b="1" dirty="0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2160890" y="750307"/>
                <a:ext cx="1186974" cy="432048"/>
              </a:xfrm>
              <a:prstGeom prst="rect">
                <a:avLst/>
              </a:prstGeom>
              <a:solidFill>
                <a:srgbClr val="A14D07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bg1"/>
                    </a:solidFill>
                  </a:rPr>
                  <a:t>№112</a:t>
                </a:r>
                <a:endParaRPr lang="ru-RU" sz="20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Овал 37"/>
            <p:cNvSpPr>
              <a:spLocks noChangeAspect="1"/>
            </p:cNvSpPr>
            <p:nvPr/>
          </p:nvSpPr>
          <p:spPr>
            <a:xfrm>
              <a:off x="3316998" y="2057693"/>
              <a:ext cx="324000" cy="32400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" name="Скругленный прямоугольник 40"/>
          <p:cNvSpPr/>
          <p:nvPr/>
        </p:nvSpPr>
        <p:spPr>
          <a:xfrm>
            <a:off x="146104" y="5085184"/>
            <a:ext cx="1216378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прямой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1555954" y="5085184"/>
            <a:ext cx="1359862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острый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3112398" y="5090750"/>
            <a:ext cx="1171570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тупой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283968" y="4365104"/>
            <a:ext cx="306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117342" y="4407004"/>
            <a:ext cx="3477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                                     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554000" y="5079104"/>
            <a:ext cx="2250248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развернутый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4283968" y="2564904"/>
            <a:ext cx="0" cy="1800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097859" y="210323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4283968" y="3068960"/>
            <a:ext cx="3060000" cy="12961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372644" y="267568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2771969" y="2564904"/>
            <a:ext cx="1511999" cy="1800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568227" y="214288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H="1">
            <a:off x="2016000" y="4365104"/>
            <a:ext cx="226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704746" y="433809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>
            <a:spLocks noChangeAspect="1"/>
          </p:cNvSpPr>
          <p:nvPr/>
        </p:nvSpPr>
        <p:spPr>
          <a:xfrm>
            <a:off x="4212000" y="4302000"/>
            <a:ext cx="108000" cy="1080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117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42" grpId="0"/>
      <p:bldP spid="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336262"/>
            <a:ext cx="8856000" cy="283392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Виды углов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1297215" y="5330330"/>
            <a:ext cx="1806295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угол ВОС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4285241" y="3600000"/>
            <a:ext cx="184669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118615" y="3650843"/>
            <a:ext cx="2228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                     С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4285241" y="2718000"/>
            <a:ext cx="1990770" cy="8872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089902" y="2218082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H="1">
            <a:off x="2072895" y="3600000"/>
            <a:ext cx="226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706019" y="3540033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146104" y="631065"/>
            <a:ext cx="8890392" cy="1586595"/>
            <a:chOff x="146104" y="631065"/>
            <a:chExt cx="8890392" cy="1586595"/>
          </a:xfrm>
        </p:grpSpPr>
        <p:sp>
          <p:nvSpPr>
            <p:cNvPr id="44" name="TextBox 43"/>
            <p:cNvSpPr txBox="1"/>
            <p:nvPr/>
          </p:nvSpPr>
          <p:spPr>
            <a:xfrm>
              <a:off x="3420000" y="648000"/>
              <a:ext cx="5616496" cy="15696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1) Начертите угол </a:t>
              </a:r>
              <a:r>
                <a:rPr lang="en-US" sz="2400" dirty="0" smtClean="0"/>
                <a:t>BOC</a:t>
              </a:r>
              <a:r>
                <a:rPr lang="ru-RU" sz="2400" dirty="0" smtClean="0"/>
                <a:t>. Постройте угол АОВ, дополняющий его до развернутого угла. Постройте угол </a:t>
              </a:r>
              <a:r>
                <a:rPr lang="en-US" sz="2400" dirty="0" smtClean="0"/>
                <a:t>DOC</a:t>
              </a:r>
              <a:r>
                <a:rPr lang="ru-RU" sz="2400" dirty="0" smtClean="0"/>
                <a:t>, дополняющий угол ВОС до развернутого.</a:t>
              </a:r>
              <a:endParaRPr lang="ru-RU" sz="2400" dirty="0"/>
            </a:p>
          </p:txBody>
        </p:sp>
        <p:sp>
          <p:nvSpPr>
            <p:cNvPr id="45" name="Овал 44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№ 275</a:t>
              </a:r>
              <a:endParaRPr lang="ru-RU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720024"/>
              <a:ext cx="294127" cy="288000"/>
            </a:xfrm>
            <a:prstGeom prst="rect">
              <a:avLst/>
            </a:prstGeom>
          </p:spPr>
        </p:pic>
      </p:grpSp>
      <p:sp>
        <p:nvSpPr>
          <p:cNvPr id="3" name="Дуга 2"/>
          <p:cNvSpPr/>
          <p:nvPr/>
        </p:nvSpPr>
        <p:spPr>
          <a:xfrm>
            <a:off x="4716000" y="3360425"/>
            <a:ext cx="288000" cy="504000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668852" y="5326964"/>
            <a:ext cx="1806295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угол АОВ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Дуга 15"/>
          <p:cNvSpPr/>
          <p:nvPr/>
        </p:nvSpPr>
        <p:spPr>
          <a:xfrm rot="1920000" flipH="1">
            <a:off x="3606615" y="3240000"/>
            <a:ext cx="1548000" cy="1548000"/>
          </a:xfrm>
          <a:prstGeom prst="arc">
            <a:avLst/>
          </a:prstGeom>
          <a:ln w="508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2304000" y="3600000"/>
            <a:ext cx="1990800" cy="889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00258" y="444245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Дуга 21"/>
          <p:cNvSpPr>
            <a:spLocks noChangeAspect="1"/>
          </p:cNvSpPr>
          <p:nvPr/>
        </p:nvSpPr>
        <p:spPr>
          <a:xfrm rot="7440000">
            <a:off x="3492000" y="2394000"/>
            <a:ext cx="1552084" cy="1548000"/>
          </a:xfrm>
          <a:prstGeom prst="arc">
            <a:avLst/>
          </a:prstGeom>
          <a:ln w="508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012160" y="5337246"/>
            <a:ext cx="1806295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угол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DOC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52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17" grpId="0"/>
      <p:bldP spid="37" grpId="0"/>
      <p:bldP spid="43" grpId="0"/>
      <p:bldP spid="3" grpId="0" animBg="1"/>
      <p:bldP spid="16" grpId="0" animBg="1"/>
      <p:bldP spid="55" grpId="0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336262"/>
            <a:ext cx="8856000" cy="283392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Виды углов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146104" y="631065"/>
            <a:ext cx="8890392" cy="847932"/>
            <a:chOff x="146104" y="631065"/>
            <a:chExt cx="8890392" cy="847932"/>
          </a:xfrm>
        </p:grpSpPr>
        <p:sp>
          <p:nvSpPr>
            <p:cNvPr id="44" name="TextBox 43"/>
            <p:cNvSpPr txBox="1"/>
            <p:nvPr/>
          </p:nvSpPr>
          <p:spPr>
            <a:xfrm>
              <a:off x="3420000" y="648000"/>
              <a:ext cx="5616496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2</a:t>
              </a:r>
              <a:r>
                <a:rPr lang="ru-RU" sz="2400" dirty="0" smtClean="0"/>
                <a:t>) Каким является угол АОВ, если угол ВОС острый? прямой? тупой?</a:t>
              </a:r>
              <a:endParaRPr lang="ru-RU" sz="2400" dirty="0"/>
            </a:p>
          </p:txBody>
        </p:sp>
        <p:sp>
          <p:nvSpPr>
            <p:cNvPr id="45" name="Овал 44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№ 275</a:t>
              </a:r>
              <a:endParaRPr lang="ru-RU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720024"/>
              <a:ext cx="294127" cy="288000"/>
            </a:xfrm>
            <a:prstGeom prst="rect">
              <a:avLst/>
            </a:prstGeom>
          </p:spPr>
        </p:pic>
      </p:grpSp>
      <p:grpSp>
        <p:nvGrpSpPr>
          <p:cNvPr id="13" name="Группа 12"/>
          <p:cNvGrpSpPr/>
          <p:nvPr/>
        </p:nvGrpSpPr>
        <p:grpSpPr>
          <a:xfrm>
            <a:off x="252000" y="2664000"/>
            <a:ext cx="2317459" cy="2122776"/>
            <a:chOff x="3047782" y="2665224"/>
            <a:chExt cx="2317459" cy="2122776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4285241" y="3600000"/>
              <a:ext cx="1080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058018" y="3563589"/>
              <a:ext cx="13051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latin typeface="Times New Roman" pitchFamily="18" charset="0"/>
                  <a:cs typeface="Times New Roman" pitchFamily="18" charset="0"/>
                </a:rPr>
                <a:t>О         С</a:t>
              </a:r>
              <a:endParaRPr lang="ru-RU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4248000" y="3060000"/>
              <a:ext cx="1008000" cy="54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993023" y="2665224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3204000" y="3600000"/>
              <a:ext cx="1080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047782" y="3522389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" name="Дуга 2"/>
            <p:cNvSpPr/>
            <p:nvPr/>
          </p:nvSpPr>
          <p:spPr>
            <a:xfrm>
              <a:off x="4572000" y="3360425"/>
              <a:ext cx="288000" cy="504000"/>
            </a:xfrm>
            <a:prstGeom prst="arc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920000" flipH="1">
              <a:off x="3528000" y="3240000"/>
              <a:ext cx="1548000" cy="1548000"/>
            </a:xfrm>
            <a:prstGeom prst="arc">
              <a:avLst/>
            </a:prstGeom>
            <a:ln w="508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3060000" y="2664000"/>
            <a:ext cx="2317459" cy="1360030"/>
            <a:chOff x="3047782" y="2665224"/>
            <a:chExt cx="2317459" cy="1360030"/>
          </a:xfrm>
        </p:grpSpPr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4285241" y="3600000"/>
              <a:ext cx="1080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058018" y="3563589"/>
              <a:ext cx="13051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latin typeface="Times New Roman" pitchFamily="18" charset="0"/>
                  <a:cs typeface="Times New Roman" pitchFamily="18" charset="0"/>
                </a:rPr>
                <a:t>О         С</a:t>
              </a:r>
              <a:endParaRPr lang="ru-RU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 flipV="1">
              <a:off x="4248000" y="2665224"/>
              <a:ext cx="0" cy="93477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993023" y="2665224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3204000" y="3600000"/>
              <a:ext cx="1080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3047782" y="3522389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latin typeface="Times New Roman" pitchFamily="18" charset="0"/>
                  <a:cs typeface="Times New Roman" pitchFamily="18" charset="0"/>
                </a:rPr>
                <a:t>А</a:t>
              </a:r>
              <a:endParaRPr lang="ru-RU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Дуга 50"/>
            <p:cNvSpPr/>
            <p:nvPr/>
          </p:nvSpPr>
          <p:spPr>
            <a:xfrm>
              <a:off x="3839782" y="3205224"/>
              <a:ext cx="792000" cy="792000"/>
            </a:xfrm>
            <a:prstGeom prst="arc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Дуга 51"/>
            <p:cNvSpPr>
              <a:spLocks noChangeAspect="1"/>
            </p:cNvSpPr>
            <p:nvPr/>
          </p:nvSpPr>
          <p:spPr>
            <a:xfrm flipH="1">
              <a:off x="3839782" y="3205224"/>
              <a:ext cx="792000" cy="792000"/>
            </a:xfrm>
            <a:prstGeom prst="arc">
              <a:avLst/>
            </a:prstGeom>
            <a:ln w="254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6084168" y="2664000"/>
            <a:ext cx="2317459" cy="2122776"/>
            <a:chOff x="3047782" y="2665224"/>
            <a:chExt cx="2317459" cy="2122776"/>
          </a:xfrm>
        </p:grpSpPr>
        <p:cxnSp>
          <p:nvCxnSpPr>
            <p:cNvPr id="54" name="Прямая соединительная линия 53"/>
            <p:cNvCxnSpPr/>
            <p:nvPr/>
          </p:nvCxnSpPr>
          <p:spPr>
            <a:xfrm flipV="1">
              <a:off x="4285241" y="3600000"/>
              <a:ext cx="1080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058018" y="3563589"/>
              <a:ext cx="13051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latin typeface="Times New Roman" pitchFamily="18" charset="0"/>
                  <a:cs typeface="Times New Roman" pitchFamily="18" charset="0"/>
                </a:rPr>
                <a:t>О         А</a:t>
              </a:r>
              <a:endParaRPr lang="ru-RU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8" name="Прямая соединительная линия 57"/>
            <p:cNvCxnSpPr/>
            <p:nvPr/>
          </p:nvCxnSpPr>
          <p:spPr>
            <a:xfrm flipV="1">
              <a:off x="4248000" y="3060000"/>
              <a:ext cx="1008000" cy="540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4993023" y="2665224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latin typeface="Times New Roman" pitchFamily="18" charset="0"/>
                  <a:cs typeface="Times New Roman" pitchFamily="18" charset="0"/>
                </a:rPr>
                <a:t>В</a:t>
              </a:r>
              <a:endParaRPr lang="ru-RU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0" name="Прямая соединительная линия 59"/>
            <p:cNvCxnSpPr/>
            <p:nvPr/>
          </p:nvCxnSpPr>
          <p:spPr>
            <a:xfrm flipH="1">
              <a:off x="3204000" y="3600000"/>
              <a:ext cx="1080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3047782" y="3522389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i="1" dirty="0" smtClean="0"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24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Дуга 61"/>
            <p:cNvSpPr/>
            <p:nvPr/>
          </p:nvSpPr>
          <p:spPr>
            <a:xfrm>
              <a:off x="4572000" y="3360425"/>
              <a:ext cx="288000" cy="504000"/>
            </a:xfrm>
            <a:prstGeom prst="arc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Дуга 62"/>
            <p:cNvSpPr/>
            <p:nvPr/>
          </p:nvSpPr>
          <p:spPr>
            <a:xfrm rot="1920000" flipH="1">
              <a:off x="3528000" y="3240000"/>
              <a:ext cx="1548000" cy="1548000"/>
            </a:xfrm>
            <a:prstGeom prst="arc">
              <a:avLst/>
            </a:prstGeom>
            <a:ln w="5080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0527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Виды углов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146104" y="631065"/>
            <a:ext cx="8890392" cy="847932"/>
            <a:chOff x="146104" y="631065"/>
            <a:chExt cx="8890392" cy="847932"/>
          </a:xfrm>
        </p:grpSpPr>
        <p:sp>
          <p:nvSpPr>
            <p:cNvPr id="44" name="TextBox 43"/>
            <p:cNvSpPr txBox="1"/>
            <p:nvPr/>
          </p:nvSpPr>
          <p:spPr>
            <a:xfrm>
              <a:off x="3420000" y="648000"/>
              <a:ext cx="5616496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3) Верно ли, что углы АОВ и </a:t>
              </a:r>
              <a:r>
                <a:rPr lang="en-US" sz="2400" dirty="0" smtClean="0"/>
                <a:t>DOC</a:t>
              </a:r>
              <a:r>
                <a:rPr lang="ru-RU" sz="2400" dirty="0" smtClean="0"/>
                <a:t> равны? Почему?</a:t>
              </a:r>
              <a:endParaRPr lang="ru-RU" sz="2400" dirty="0"/>
            </a:p>
          </p:txBody>
        </p:sp>
        <p:sp>
          <p:nvSpPr>
            <p:cNvPr id="45" name="Овал 44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№ 275</a:t>
              </a:r>
              <a:endParaRPr lang="ru-RU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49" name="Рисунок 4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720024"/>
              <a:ext cx="294127" cy="288000"/>
            </a:xfrm>
            <a:prstGeom prst="rect">
              <a:avLst/>
            </a:prstGeom>
          </p:spPr>
        </p:pic>
      </p:grpSp>
      <p:pic>
        <p:nvPicPr>
          <p:cNvPr id="72" name="Рисунок 7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2336262"/>
            <a:ext cx="8856000" cy="2833920"/>
          </a:xfrm>
          <a:prstGeom prst="rect">
            <a:avLst/>
          </a:prstGeom>
        </p:spPr>
      </p:pic>
      <p:cxnSp>
        <p:nvCxnSpPr>
          <p:cNvPr id="74" name="Прямая соединительная линия 73"/>
          <p:cNvCxnSpPr/>
          <p:nvPr/>
        </p:nvCxnSpPr>
        <p:spPr>
          <a:xfrm flipV="1">
            <a:off x="4285241" y="3600000"/>
            <a:ext cx="184669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4118615" y="3528000"/>
            <a:ext cx="2228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                     С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 flipV="1">
            <a:off x="4285241" y="2718000"/>
            <a:ext cx="1990770" cy="88729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089902" y="2218082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8" name="Прямая соединительная линия 77"/>
          <p:cNvCxnSpPr/>
          <p:nvPr/>
        </p:nvCxnSpPr>
        <p:spPr>
          <a:xfrm flipH="1">
            <a:off x="2072895" y="3600000"/>
            <a:ext cx="226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706019" y="3540033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Дуга 79"/>
          <p:cNvSpPr/>
          <p:nvPr/>
        </p:nvSpPr>
        <p:spPr>
          <a:xfrm>
            <a:off x="4716000" y="3360425"/>
            <a:ext cx="288000" cy="504000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Дуга 81"/>
          <p:cNvSpPr/>
          <p:nvPr/>
        </p:nvSpPr>
        <p:spPr>
          <a:xfrm rot="1920000" flipH="1">
            <a:off x="3606615" y="3240000"/>
            <a:ext cx="1548000" cy="1548000"/>
          </a:xfrm>
          <a:prstGeom prst="arc">
            <a:avLst/>
          </a:prstGeom>
          <a:ln w="508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 flipH="1">
            <a:off x="2304000" y="3600000"/>
            <a:ext cx="1990800" cy="8892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2100258" y="444245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Дуга 84"/>
          <p:cNvSpPr>
            <a:spLocks noChangeAspect="1"/>
          </p:cNvSpPr>
          <p:nvPr/>
        </p:nvSpPr>
        <p:spPr>
          <a:xfrm rot="7440000">
            <a:off x="3492000" y="2394000"/>
            <a:ext cx="1552084" cy="1548000"/>
          </a:xfrm>
          <a:prstGeom prst="arc">
            <a:avLst/>
          </a:prstGeom>
          <a:ln w="5080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35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Вопросы и задания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692696"/>
            <a:ext cx="4762500" cy="413385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1F2ED"/>
              </a:clrFrom>
              <a:clrTo>
                <a:srgbClr val="F1F2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487" y="3397796"/>
            <a:ext cx="12096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4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Фигуры 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7927" y="828000"/>
            <a:ext cx="7272808" cy="31085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ФИГУРЫ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М</a:t>
            </a:r>
            <a:r>
              <a:rPr lang="ru-RU" sz="2800" dirty="0" smtClean="0"/>
              <a:t>ежду целыми числами существуют дробные.</a:t>
            </a:r>
          </a:p>
          <a:p>
            <a:pPr algn="ctr"/>
            <a:r>
              <a:rPr lang="ru-RU" sz="2800" dirty="0" smtClean="0"/>
              <a:t>Придумайте и нарисуйте дробную геометрическую фигуру, которая находилась бы между треугольником и квадратом. Дайте ей название и опишите ее свойства.</a:t>
            </a:r>
            <a:endParaRPr lang="ru-RU" sz="2800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179512" y="5135263"/>
            <a:ext cx="8784976" cy="1200329"/>
            <a:chOff x="179512" y="4406340"/>
            <a:chExt cx="8784976" cy="1200329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179512" y="4406340"/>
              <a:ext cx="8784976" cy="120032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C5092"/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2400" b="1" dirty="0">
                  <a:solidFill>
                    <a:srgbClr val="67427A"/>
                  </a:solidFill>
                </a:rPr>
                <a:t>Домашнее </a:t>
              </a:r>
              <a:r>
                <a:rPr lang="ru-RU" sz="2400" b="1" dirty="0" smtClean="0">
                  <a:solidFill>
                    <a:srgbClr val="67427A"/>
                  </a:solidFill>
                </a:rPr>
                <a:t>задание</a:t>
              </a:r>
              <a:r>
                <a:rPr lang="ru-RU" sz="2400" dirty="0"/>
                <a:t/>
              </a:r>
              <a:br>
                <a:rPr lang="ru-RU" sz="2400" dirty="0"/>
              </a:br>
              <a:r>
                <a:rPr lang="ru-RU" sz="2400" dirty="0" smtClean="0"/>
                <a:t>       У</a:t>
              </a:r>
              <a:r>
                <a:rPr lang="ru-RU" sz="2400" dirty="0"/>
                <a:t>:</a:t>
              </a:r>
              <a:r>
                <a:rPr lang="ru-RU" sz="2400" dirty="0" smtClean="0"/>
                <a:t> стр. 81  – читать, рубрика «Вопросы и задания»,  № 270, 271, 274, 249(б).</a:t>
              </a:r>
              <a:endParaRPr lang="ru-RU" sz="2400" dirty="0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4886247"/>
              <a:ext cx="304923" cy="304923"/>
            </a:xfrm>
            <a:prstGeom prst="rect">
              <a:avLst/>
            </a:prstGeom>
          </p:spPr>
        </p:pic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365104"/>
            <a:ext cx="21907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57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Что будем изучать?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692696"/>
            <a:ext cx="623181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Прочитайте все углы, которые видите.</a:t>
            </a:r>
          </a:p>
          <a:p>
            <a:r>
              <a:rPr lang="ru-RU" sz="2800" dirty="0" smtClean="0"/>
              <a:t>Есть ли среди углов развернутый угол?</a:t>
            </a:r>
          </a:p>
          <a:p>
            <a:r>
              <a:rPr lang="ru-RU" sz="2800" dirty="0" smtClean="0"/>
              <a:t>Назовите развернутый угол.</a:t>
            </a:r>
          </a:p>
          <a:p>
            <a:r>
              <a:rPr lang="ru-RU" sz="2800" dirty="0" smtClean="0"/>
              <a:t>Есть ли среди углов прямой?</a:t>
            </a:r>
          </a:p>
          <a:p>
            <a:r>
              <a:rPr lang="ru-RU" sz="2800" dirty="0" smtClean="0"/>
              <a:t>Назовите прямые углы.</a:t>
            </a: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Что сегодня мы будем изучать на уроке?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37" y="3429000"/>
            <a:ext cx="2190750" cy="952500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5076056" y="3717032"/>
            <a:ext cx="38164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6912000" y="2132856"/>
            <a:ext cx="0" cy="15841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5436096" y="2893298"/>
            <a:ext cx="1476040" cy="8237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991744" y="364364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689960" y="36436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466283" y="364364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076056" y="243203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633507" y="1609636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855840" y="1917663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 rot="5400000" flipH="1" flipV="1">
            <a:off x="6588000" y="2567145"/>
            <a:ext cx="1476040" cy="8237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31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Д</a:t>
            </a:r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омашнее задание (обсуждаем)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46104" y="631065"/>
            <a:ext cx="8890392" cy="1586595"/>
            <a:chOff x="146104" y="631065"/>
            <a:chExt cx="8890392" cy="1586595"/>
          </a:xfrm>
        </p:grpSpPr>
        <p:sp>
          <p:nvSpPr>
            <p:cNvPr id="15" name="TextBox 14"/>
            <p:cNvSpPr txBox="1"/>
            <p:nvPr/>
          </p:nvSpPr>
          <p:spPr>
            <a:xfrm>
              <a:off x="3420000" y="648000"/>
              <a:ext cx="5616496" cy="15696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Б) В плацкартном вагоне в 3 раза больше спальных мест, чем в мягком вагоне. Всего в этих вагонах 72 места. Сколько спальных мест в мягком вагоне?</a:t>
              </a:r>
              <a:endParaRPr lang="ru-RU" sz="2400" dirty="0"/>
            </a:p>
          </p:txBody>
        </p:sp>
        <p:sp>
          <p:nvSpPr>
            <p:cNvPr id="16" name="Овал 15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rgbClr val="A14D07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248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720024"/>
              <a:ext cx="294127" cy="288000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3496705" y="2183094"/>
            <a:ext cx="1919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плацкартный</a:t>
            </a: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91880" y="2628000"/>
            <a:ext cx="1800000" cy="28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491881" y="2988000"/>
            <a:ext cx="1800200" cy="28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496705" y="3204000"/>
            <a:ext cx="112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мягкий</a:t>
            </a:r>
            <a:endParaRPr lang="ru-RU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2690830" y="267816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72</a:t>
            </a:r>
            <a:endParaRPr lang="ru-RU" sz="2400" dirty="0"/>
          </a:p>
        </p:txBody>
      </p:sp>
      <p:sp>
        <p:nvSpPr>
          <p:cNvPr id="27" name="Левая фигурная скобка 26"/>
          <p:cNvSpPr/>
          <p:nvPr/>
        </p:nvSpPr>
        <p:spPr>
          <a:xfrm>
            <a:off x="3124267" y="2609428"/>
            <a:ext cx="248292" cy="656400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328000" y="2628000"/>
            <a:ext cx="1800000" cy="28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164000" y="2628000"/>
            <a:ext cx="1800000" cy="28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496705" y="3808830"/>
            <a:ext cx="715255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1)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78562" y="3727220"/>
            <a:ext cx="468543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 + 1 = 4 – всего частей</a:t>
            </a:r>
            <a:endParaRPr lang="ru-RU" sz="2800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496705" y="4484450"/>
            <a:ext cx="715255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2)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78562" y="4402840"/>
            <a:ext cx="4685438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(72 : 4) ∙ 1  = 18 (мест) –в мягком вагоне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85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279510" y="2330404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А</a:t>
            </a:r>
            <a:endParaRPr lang="ru-RU" sz="2400" i="1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Д</a:t>
            </a:r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омашнее задание (глазомер)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46104" y="631065"/>
            <a:ext cx="8890392" cy="1955927"/>
            <a:chOff x="146104" y="631065"/>
            <a:chExt cx="8890392" cy="1955927"/>
          </a:xfrm>
        </p:grpSpPr>
        <p:sp>
          <p:nvSpPr>
            <p:cNvPr id="15" name="TextBox 14"/>
            <p:cNvSpPr txBox="1"/>
            <p:nvPr/>
          </p:nvSpPr>
          <p:spPr>
            <a:xfrm>
              <a:off x="3420000" y="648000"/>
              <a:ext cx="5616496" cy="19389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Начертите в тетради какой-нибудь угол и обозначьте его. А теперь от руки нарисуйте равный ему угол. С помощью кальки проверьте, действительно ли второй угол равен первому.</a:t>
              </a:r>
              <a:endParaRPr lang="ru-RU" sz="2400" dirty="0"/>
            </a:p>
          </p:txBody>
        </p:sp>
        <p:sp>
          <p:nvSpPr>
            <p:cNvPr id="16" name="Овал 15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rgbClr val="A14D07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264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720024"/>
              <a:ext cx="294127" cy="288000"/>
            </a:xfrm>
            <a:prstGeom prst="rect">
              <a:avLst/>
            </a:prstGeom>
          </p:spPr>
        </p:pic>
      </p:grpSp>
      <p:sp>
        <p:nvSpPr>
          <p:cNvPr id="37" name="Скругленный прямоугольник 36"/>
          <p:cNvSpPr/>
          <p:nvPr/>
        </p:nvSpPr>
        <p:spPr>
          <a:xfrm>
            <a:off x="146103" y="2924944"/>
            <a:ext cx="3207855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</a:t>
            </a:r>
            <a:r>
              <a:rPr lang="ru-RU" sz="2400" i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ереводим на кальку</a:t>
            </a:r>
            <a:endParaRPr lang="ru-RU" sz="2400" i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76000" y="2574000"/>
            <a:ext cx="19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576000" y="1386000"/>
            <a:ext cx="1908000" cy="11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04825" y="5229200"/>
            <a:ext cx="19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604825" y="4041200"/>
            <a:ext cx="1699415" cy="11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395821" y="5229200"/>
            <a:ext cx="19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3395821" y="4149080"/>
            <a:ext cx="1908000" cy="10801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Скругленный прямоугольник 47"/>
          <p:cNvSpPr/>
          <p:nvPr/>
        </p:nvSpPr>
        <p:spPr>
          <a:xfrm>
            <a:off x="595055" y="5553236"/>
            <a:ext cx="2158137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проверяем</a:t>
            </a:r>
            <a:endParaRPr lang="ru-RU" sz="2400" i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180000" y="3960000"/>
            <a:ext cx="2592000" cy="1496069"/>
            <a:chOff x="6012160" y="4587539"/>
            <a:chExt cx="2592000" cy="1496069"/>
          </a:xfrm>
        </p:grpSpPr>
        <p:pic>
          <p:nvPicPr>
            <p:cNvPr id="50" name="Рисунок 4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2160" y="4587539"/>
              <a:ext cx="2592000" cy="1496069"/>
            </a:xfrm>
            <a:prstGeom prst="rect">
              <a:avLst/>
            </a:prstGeom>
          </p:spPr>
        </p:pic>
        <p:sp>
          <p:nvSpPr>
            <p:cNvPr id="51" name="Овал 50"/>
            <p:cNvSpPr/>
            <p:nvPr/>
          </p:nvSpPr>
          <p:spPr>
            <a:xfrm>
              <a:off x="8028384" y="5229200"/>
              <a:ext cx="288032" cy="288032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2" name="Скругленный прямоугольник 51"/>
          <p:cNvSpPr/>
          <p:nvPr/>
        </p:nvSpPr>
        <p:spPr>
          <a:xfrm>
            <a:off x="3353958" y="5553236"/>
            <a:ext cx="2158137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проверяем</a:t>
            </a:r>
            <a:endParaRPr lang="ru-RU" sz="2400" i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2957958" y="3963471"/>
            <a:ext cx="2592000" cy="1496069"/>
            <a:chOff x="6012160" y="4587539"/>
            <a:chExt cx="2592000" cy="1496069"/>
          </a:xfrm>
        </p:grpSpPr>
        <p:pic>
          <p:nvPicPr>
            <p:cNvPr id="54" name="Рисунок 5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2160" y="4587539"/>
              <a:ext cx="2592000" cy="1496069"/>
            </a:xfrm>
            <a:prstGeom prst="rect">
              <a:avLst/>
            </a:prstGeom>
          </p:spPr>
        </p:pic>
        <p:sp>
          <p:nvSpPr>
            <p:cNvPr id="55" name="Овал 54"/>
            <p:cNvSpPr/>
            <p:nvPr/>
          </p:nvSpPr>
          <p:spPr>
            <a:xfrm>
              <a:off x="8028384" y="5229200"/>
              <a:ext cx="288032" cy="288032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0" name="Скругленный прямоугольник 59"/>
          <p:cNvSpPr/>
          <p:nvPr/>
        </p:nvSpPr>
        <p:spPr>
          <a:xfrm>
            <a:off x="6319139" y="5553236"/>
            <a:ext cx="2158137" cy="36004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проверяем</a:t>
            </a:r>
            <a:endParaRPr lang="ru-RU" sz="2400" i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6444207" y="5212400"/>
            <a:ext cx="190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6444207" y="4024400"/>
            <a:ext cx="1908000" cy="118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Группа 33"/>
          <p:cNvGrpSpPr/>
          <p:nvPr/>
        </p:nvGrpSpPr>
        <p:grpSpPr>
          <a:xfrm>
            <a:off x="144000" y="1296000"/>
            <a:ext cx="2592000" cy="1496069"/>
            <a:chOff x="6012160" y="4587539"/>
            <a:chExt cx="2592000" cy="1496069"/>
          </a:xfrm>
        </p:grpSpPr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2160" y="4587539"/>
              <a:ext cx="2592000" cy="1496069"/>
            </a:xfrm>
            <a:prstGeom prst="rect">
              <a:avLst/>
            </a:prstGeom>
          </p:spPr>
        </p:pic>
        <p:sp>
          <p:nvSpPr>
            <p:cNvPr id="36" name="Овал 35"/>
            <p:cNvSpPr/>
            <p:nvPr/>
          </p:nvSpPr>
          <p:spPr>
            <a:xfrm>
              <a:off x="8028384" y="5229200"/>
              <a:ext cx="288032" cy="288032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6012000" y="3941105"/>
            <a:ext cx="2592000" cy="1496069"/>
            <a:chOff x="6012160" y="4587539"/>
            <a:chExt cx="2592000" cy="1496069"/>
          </a:xfrm>
        </p:grpSpPr>
        <p:pic>
          <p:nvPicPr>
            <p:cNvPr id="62" name="Рисунок 6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2160" y="4587539"/>
              <a:ext cx="2592000" cy="1496069"/>
            </a:xfrm>
            <a:prstGeom prst="rect">
              <a:avLst/>
            </a:prstGeom>
          </p:spPr>
        </p:pic>
        <p:sp>
          <p:nvSpPr>
            <p:cNvPr id="63" name="Овал 62"/>
            <p:cNvSpPr/>
            <p:nvPr/>
          </p:nvSpPr>
          <p:spPr>
            <a:xfrm>
              <a:off x="8028384" y="5229200"/>
              <a:ext cx="288032" cy="288032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52376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Д</a:t>
            </a:r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омашнее задание (глазомер)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46104" y="631065"/>
            <a:ext cx="8890392" cy="1955927"/>
            <a:chOff x="146104" y="631065"/>
            <a:chExt cx="8890392" cy="1955927"/>
          </a:xfrm>
        </p:grpSpPr>
        <p:sp>
          <p:nvSpPr>
            <p:cNvPr id="15" name="TextBox 14"/>
            <p:cNvSpPr txBox="1"/>
            <p:nvPr/>
          </p:nvSpPr>
          <p:spPr>
            <a:xfrm>
              <a:off x="3420000" y="648000"/>
              <a:ext cx="5616496" cy="19389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Начертите на листе бумаги какой-нибудь угол и проведите его биссектрису. Вырежьте этот угол и проверьте перегибанием, правильно ли вы разделили угол пополам.</a:t>
              </a:r>
              <a:endParaRPr lang="ru-RU" sz="2400" dirty="0"/>
            </a:p>
          </p:txBody>
        </p:sp>
        <p:sp>
          <p:nvSpPr>
            <p:cNvPr id="16" name="Овал 15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rgbClr val="A14D07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267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720024"/>
              <a:ext cx="294127" cy="288000"/>
            </a:xfrm>
            <a:prstGeom prst="rect">
              <a:avLst/>
            </a:prstGeom>
          </p:spPr>
        </p:pic>
      </p:grpSp>
      <p:sp>
        <p:nvSpPr>
          <p:cNvPr id="3" name="Прямоугольник 2"/>
          <p:cNvSpPr/>
          <p:nvPr/>
        </p:nvSpPr>
        <p:spPr>
          <a:xfrm>
            <a:off x="686615" y="2871425"/>
            <a:ext cx="5040560" cy="331236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5926303" y="2871425"/>
            <a:ext cx="357627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3930" y="2835304"/>
            <a:ext cx="2752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начертить угол</a:t>
            </a:r>
            <a:endParaRPr lang="ru-RU" sz="2400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1548000" y="5616000"/>
            <a:ext cx="302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-1200000">
            <a:off x="1440000" y="4905504"/>
            <a:ext cx="4140000" cy="0"/>
          </a:xfrm>
          <a:prstGeom prst="line">
            <a:avLst/>
          </a:prstGeom>
          <a:ln w="25400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-2400000">
            <a:off x="1152000" y="4464000"/>
            <a:ext cx="356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Скругленный прямоугольник 57"/>
          <p:cNvSpPr/>
          <p:nvPr/>
        </p:nvSpPr>
        <p:spPr>
          <a:xfrm>
            <a:off x="5940593" y="3315928"/>
            <a:ext cx="357627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298220" y="3279807"/>
            <a:ext cx="27382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начертить </a:t>
            </a:r>
            <a:r>
              <a:rPr lang="ru-RU" sz="2400" dirty="0" smtClean="0"/>
              <a:t>биссектрису</a:t>
            </a:r>
            <a:endParaRPr lang="ru-RU" sz="2400" dirty="0"/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5940593" y="4046126"/>
            <a:ext cx="357627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298220" y="4010005"/>
            <a:ext cx="2752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вырезать угол</a:t>
            </a:r>
            <a:endParaRPr lang="ru-RU" sz="2400" dirty="0"/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 rot="-2400000">
            <a:off x="282716" y="4532400"/>
            <a:ext cx="5148000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684000" y="5616000"/>
            <a:ext cx="5040000" cy="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H="1" flipV="1">
            <a:off x="4211960" y="2876385"/>
            <a:ext cx="432048" cy="3309071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00" y="3330000"/>
            <a:ext cx="3015658" cy="2304000"/>
          </a:xfrm>
          <a:prstGeom prst="rect">
            <a:avLst/>
          </a:prstGeom>
        </p:spPr>
      </p:pic>
      <p:pic>
        <p:nvPicPr>
          <p:cNvPr id="29" name="Рисунок 28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00" y="3330000"/>
            <a:ext cx="3016800" cy="2268000"/>
          </a:xfrm>
          <a:prstGeom prst="rect">
            <a:avLst/>
          </a:prstGeom>
        </p:spPr>
      </p:pic>
      <p:sp>
        <p:nvSpPr>
          <p:cNvPr id="72" name="Скругленный прямоугольник 71"/>
          <p:cNvSpPr/>
          <p:nvPr/>
        </p:nvSpPr>
        <p:spPr>
          <a:xfrm>
            <a:off x="5940593" y="4650026"/>
            <a:ext cx="357627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298220" y="4613905"/>
            <a:ext cx="27525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</a:t>
            </a:r>
            <a:r>
              <a:rPr lang="ru-RU" sz="2400" dirty="0" smtClean="0"/>
              <a:t>роверка перегибанием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3830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1" presetClass="exit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Равнобедренный треугольник 36"/>
          <p:cNvSpPr/>
          <p:nvPr/>
        </p:nvSpPr>
        <p:spPr>
          <a:xfrm rot="16200000">
            <a:off x="3204000" y="2070000"/>
            <a:ext cx="2196000" cy="2304000"/>
          </a:xfrm>
          <a:prstGeom prst="triangle">
            <a:avLst/>
          </a:prstGeom>
          <a:gradFill>
            <a:gsLst>
              <a:gs pos="0">
                <a:srgbClr val="FFFA9F"/>
              </a:gs>
              <a:gs pos="99000">
                <a:srgbClr val="FF8585"/>
              </a:gs>
            </a:gsLst>
            <a:lin ang="5400000" scaled="0"/>
          </a:gradFill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Д</a:t>
            </a:r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омашнее задание (глазомер)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46104" y="631065"/>
            <a:ext cx="8890392" cy="847932"/>
            <a:chOff x="146104" y="631065"/>
            <a:chExt cx="8890392" cy="847932"/>
          </a:xfrm>
        </p:grpSpPr>
        <p:sp>
          <p:nvSpPr>
            <p:cNvPr id="15" name="TextBox 14"/>
            <p:cNvSpPr txBox="1"/>
            <p:nvPr/>
          </p:nvSpPr>
          <p:spPr>
            <a:xfrm>
              <a:off x="3420000" y="648000"/>
              <a:ext cx="5616496" cy="8309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Вырежьте из листа бумаги три неравных угла. Какой из них является наибольшим?</a:t>
              </a:r>
              <a:endParaRPr lang="ru-RU" sz="2400" dirty="0"/>
            </a:p>
          </p:txBody>
        </p:sp>
        <p:sp>
          <p:nvSpPr>
            <p:cNvPr id="16" name="Овал 15"/>
            <p:cNvSpPr>
              <a:spLocks noChangeAspect="1"/>
            </p:cNvSpPr>
            <p:nvPr/>
          </p:nvSpPr>
          <p:spPr>
            <a:xfrm>
              <a:off x="146104" y="631065"/>
              <a:ext cx="540000" cy="540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63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48000" y="648000"/>
              <a:ext cx="1223932" cy="432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УЧЕБНИК</a:t>
              </a:r>
              <a:endParaRPr lang="ru-RU" sz="2000" b="1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908000" y="648000"/>
              <a:ext cx="1080341" cy="432048"/>
            </a:xfrm>
            <a:prstGeom prst="rect">
              <a:avLst/>
            </a:prstGeom>
            <a:solidFill>
              <a:srgbClr val="A14D07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265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9832" y="720024"/>
              <a:ext cx="294127" cy="288000"/>
            </a:xfrm>
            <a:prstGeom prst="rect">
              <a:avLst/>
            </a:prstGeom>
          </p:spPr>
        </p:pic>
      </p:grpSp>
      <p:sp>
        <p:nvSpPr>
          <p:cNvPr id="39" name="Скругленный прямоугольник 38"/>
          <p:cNvSpPr/>
          <p:nvPr/>
        </p:nvSpPr>
        <p:spPr>
          <a:xfrm>
            <a:off x="3385935" y="5157192"/>
            <a:ext cx="2482209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проверка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 rot="16200000">
            <a:off x="540000" y="2088000"/>
            <a:ext cx="2052000" cy="2304000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Равнобедренный треугольник 37"/>
          <p:cNvSpPr/>
          <p:nvPr/>
        </p:nvSpPr>
        <p:spPr>
          <a:xfrm rot="16200000">
            <a:off x="6336000" y="2052000"/>
            <a:ext cx="1908000" cy="2304000"/>
          </a:xfrm>
          <a:prstGeom prst="triangle">
            <a:avLst/>
          </a:prstGeom>
          <a:gradFill>
            <a:gsLst>
              <a:gs pos="0">
                <a:srgbClr val="EEF5E7"/>
              </a:gs>
              <a:gs pos="100000">
                <a:srgbClr val="82E880"/>
              </a:gs>
            </a:gsLst>
            <a:lin ang="5400000" scaled="0"/>
          </a:gradFill>
          <a:ln w="63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31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6864E-6 L 0.3 -0.00185 " pathEditMode="relative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4.95837E-6 L -0.3269 0.00393 " pathEditMode="relative" ptsTypes="AA">
                                      <p:cBhvr>
                                        <p:cTn id="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21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устно!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6620" y="692696"/>
            <a:ext cx="8870760" cy="2664296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2400" dirty="0" smtClean="0">
                <a:solidFill>
                  <a:schemeClr val="tx1"/>
                </a:solidFill>
              </a:rPr>
              <a:t>1) Мама купила Роме майку и шорты и составила для него задачу: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«Посчитай, сколько стоит майка и сколько – шорты, если всего я заплатила 360 р., причем шорты в 3 раза дороже майки».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Рома подумал и ответил: «Майка – 120 р., шорты – 240 р.»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а) Докажите, что Рома ошибся, и дайте правильный ответ.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б) Какую задачу должна была бы составить мама, если бы вещи стоили столько, сколько назвал Рома?</a:t>
            </a:r>
          </a:p>
          <a:p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8013" y="3351222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шорты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93188" y="3796128"/>
            <a:ext cx="1800000" cy="28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993189" y="4156128"/>
            <a:ext cx="1800200" cy="28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998013" y="4372128"/>
            <a:ext cx="992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майка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7783" y="3859024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360</a:t>
            </a:r>
            <a:endParaRPr lang="ru-RU" sz="2400" dirty="0"/>
          </a:p>
        </p:txBody>
      </p:sp>
      <p:sp>
        <p:nvSpPr>
          <p:cNvPr id="19" name="Левая фигурная скобка 18"/>
          <p:cNvSpPr/>
          <p:nvPr/>
        </p:nvSpPr>
        <p:spPr>
          <a:xfrm>
            <a:off x="625575" y="3777556"/>
            <a:ext cx="248292" cy="656400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29308" y="3796128"/>
            <a:ext cx="1800000" cy="28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665308" y="3796128"/>
            <a:ext cx="1800000" cy="28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24594" y="4822931"/>
            <a:ext cx="715255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а)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00000" y="4772099"/>
            <a:ext cx="8139293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360 : (3 + 1) ∙ 1 = 90(р.) – стоит майка</a:t>
            </a:r>
          </a:p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360 : (3 + 1) ∙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=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270(р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.) –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стоят шорты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24452" y="5719001"/>
            <a:ext cx="715255" cy="36000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1"/>
            <a:tileRect/>
          </a:gra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б)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1521" y="1080000"/>
            <a:ext cx="8640960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/>
              <a:t>«Посчитай, сколько стоит майка и сколько – шорты, если всего я заплатила 360 р., причем шорты в </a:t>
            </a:r>
            <a:r>
              <a:rPr lang="ru-RU" sz="2400" dirty="0" smtClean="0"/>
              <a:t>2 </a:t>
            </a:r>
            <a:r>
              <a:rPr lang="ru-RU" sz="2400" dirty="0"/>
              <a:t>раза дороже майки».</a:t>
            </a:r>
          </a:p>
        </p:txBody>
      </p:sp>
    </p:spTree>
    <p:extLst>
      <p:ext uri="{BB962C8B-B14F-4D97-AF65-F5344CB8AC3E}">
        <p14:creationId xmlns:p14="http://schemas.microsoft.com/office/powerpoint/2010/main" val="360500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Работаем устно!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6620" y="692696"/>
            <a:ext cx="8870760" cy="1584176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>
              <a:buAutoNum type="arabicParenR" startAt="2"/>
            </a:pPr>
            <a:r>
              <a:rPr lang="ru-RU" sz="2400" dirty="0" smtClean="0">
                <a:solidFill>
                  <a:schemeClr val="tx1"/>
                </a:solidFill>
              </a:rPr>
              <a:t>а) Возьмите угол, вырезанный из бумаги, и постройте перегибанием его биссектрису. Разверните угол и проведите намеченную биссектрису карандашом, используя линейку.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   (</a:t>
            </a:r>
            <a:r>
              <a:rPr lang="ru-RU" sz="2000" dirty="0" smtClean="0">
                <a:solidFill>
                  <a:srgbClr val="FF0000"/>
                </a:solidFill>
              </a:rPr>
              <a:t>будь аккуратен, биссектриса должна быть проведена точно из  вершины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60022" y="2404120"/>
            <a:ext cx="8870760" cy="129614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>
              <a:buAutoNum type="arabicParenR" startAt="2"/>
            </a:pPr>
            <a:r>
              <a:rPr lang="ru-RU" sz="2400" dirty="0" smtClean="0">
                <a:solidFill>
                  <a:schemeClr val="tx1"/>
                </a:solidFill>
              </a:rPr>
              <a:t>б) Для каждого из двух получившихся углов с помощью </a:t>
            </a:r>
            <a:r>
              <a:rPr lang="ru-RU" sz="2400" dirty="0" err="1" smtClean="0">
                <a:solidFill>
                  <a:schemeClr val="tx1"/>
                </a:solidFill>
              </a:rPr>
              <a:t>перегибаний</a:t>
            </a:r>
            <a:r>
              <a:rPr lang="ru-RU" sz="2400" dirty="0" smtClean="0">
                <a:solidFill>
                  <a:schemeClr val="tx1"/>
                </a:solidFill>
              </a:rPr>
              <a:t> постройте биссектрису. Проведите эту биссектрису карандашом.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0022" y="3852664"/>
            <a:ext cx="8870760" cy="129614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457200" indent="-457200">
              <a:buAutoNum type="arabicParenR" startAt="2"/>
            </a:pPr>
            <a:r>
              <a:rPr lang="ru-RU" sz="2400" dirty="0" smtClean="0">
                <a:solidFill>
                  <a:schemeClr val="tx1"/>
                </a:solidFill>
              </a:rPr>
              <a:t>в) Теперь исходный угол разделен на 4 угла. Наложите их друг на друга перегибанием по биссектрисам. Какой вывод можно сделать об этих углах?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120" y="4581128"/>
            <a:ext cx="2569800" cy="182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12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0" y="72000"/>
            <a:ext cx="9144000" cy="468000"/>
            <a:chOff x="0" y="3645024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468000"/>
            </a:xfrm>
            <a:prstGeom prst="rect">
              <a:avLst/>
            </a:prstGeom>
            <a:solidFill>
              <a:srgbClr val="7C5092">
                <a:alpha val="96863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4113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Виды углов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7505" y="1301250"/>
            <a:ext cx="5758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Выделяют такие виды углов: прямой угол, развернутый угол, острый угол и тупой угол. </a:t>
            </a:r>
            <a:endParaRPr lang="ru-RU" sz="2400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251520" y="602414"/>
            <a:ext cx="5614225" cy="667735"/>
            <a:chOff x="251520" y="602414"/>
            <a:chExt cx="5614225" cy="667735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1224000" y="648000"/>
              <a:ext cx="1386471" cy="432048"/>
            </a:xfrm>
            <a:prstGeom prst="rect">
              <a:avLst/>
            </a:prstGeom>
            <a:solidFill>
              <a:srgbClr val="A14D07"/>
            </a:solidFill>
            <a:ln w="6350">
              <a:solidFill>
                <a:srgbClr val="6F35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Стр. 81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648000"/>
              <a:ext cx="864096" cy="622149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27" name="Прямоугольник 26"/>
            <p:cNvSpPr/>
            <p:nvPr/>
          </p:nvSpPr>
          <p:spPr>
            <a:xfrm>
              <a:off x="2566187" y="602414"/>
              <a:ext cx="329955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dirty="0" smtClean="0">
                  <a:solidFill>
                    <a:schemeClr val="accent5">
                      <a:lumMod val="50000"/>
                    </a:schemeClr>
                  </a:solidFill>
                </a:rPr>
                <a:t>Работа с учебником</a:t>
              </a:r>
              <a:endParaRPr lang="ru-RU" sz="2800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pic>
        <p:nvPicPr>
          <p:cNvPr id="2050" name="Picture 2" descr="E:\Школа1\Галя\00_матем_сфера_5\000_5матем_сферы_уроки\вставки\flash_g.gif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061" y="5445224"/>
            <a:ext cx="2628900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Школа1\Галя\00_матем_сфера_5\000_5матем_сферы_уроки\вставки\doc_g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99" y="5473799"/>
            <a:ext cx="267652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745" y="648000"/>
            <a:ext cx="3190875" cy="5715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1" y="648000"/>
            <a:ext cx="5667375" cy="5715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8443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3784</TotalTime>
  <Words>669</Words>
  <Application>Microsoft Office PowerPoint</Application>
  <PresentationFormat>Экран (4:3)</PresentationFormat>
  <Paragraphs>149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УГЛЫ И МНОГОУГОЛЬНИКИ</vt:lpstr>
      <vt:lpstr>Что будем изучать?</vt:lpstr>
      <vt:lpstr>Домашнее задание (обсуждаем)</vt:lpstr>
      <vt:lpstr>Домашнее задание (глазомер)</vt:lpstr>
      <vt:lpstr>Домашнее задание (глазомер)</vt:lpstr>
      <vt:lpstr>Домашнее задание (глазомер)</vt:lpstr>
      <vt:lpstr>Работаем устно!</vt:lpstr>
      <vt:lpstr>Работаем устно!</vt:lpstr>
      <vt:lpstr>Виды углов</vt:lpstr>
      <vt:lpstr>Виды углов</vt:lpstr>
      <vt:lpstr>Упражнения…</vt:lpstr>
      <vt:lpstr>Работаем с моделями</vt:lpstr>
      <vt:lpstr>Осваиваем алгоритмы</vt:lpstr>
      <vt:lpstr>Виды углов</vt:lpstr>
      <vt:lpstr>Виды углов</vt:lpstr>
      <vt:lpstr>Виды углов</vt:lpstr>
      <vt:lpstr>Вопросы и задания</vt:lpstr>
      <vt:lpstr>Фигуры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Иван Иванов</cp:lastModifiedBy>
  <cp:revision>486</cp:revision>
  <dcterms:created xsi:type="dcterms:W3CDTF">2015-06-18T09:54:57Z</dcterms:created>
  <dcterms:modified xsi:type="dcterms:W3CDTF">2019-05-04T15:13:00Z</dcterms:modified>
</cp:coreProperties>
</file>