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sldIdLst>
    <p:sldId id="259" r:id="rId3"/>
    <p:sldId id="283" r:id="rId4"/>
    <p:sldId id="278" r:id="rId5"/>
    <p:sldId id="279" r:id="rId6"/>
    <p:sldId id="257" r:id="rId7"/>
    <p:sldId id="281" r:id="rId8"/>
    <p:sldId id="282" r:id="rId9"/>
    <p:sldId id="262" r:id="rId10"/>
    <p:sldId id="274" r:id="rId11"/>
    <p:sldId id="276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6093EC-5467-458D-A4E9-9C5B5530A606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89054C-8D7E-4482-A5A3-0F99B66C80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6133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582BB-A95C-4AB6-AB3B-9E21B9D704B3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81185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EA160-91D6-4208-84EF-45F262459EE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5946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1D404-0DFA-47E9-A7A8-45A79F961AC3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87063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B2B84-96DA-4BD1-A283-BFAA6EDCD5DE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9714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9B956-8CF2-4804-A6E8-B9EBD2403C2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86784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9CE27-059C-43E3-8EE7-847C5EA833A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39418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F10EA-78B2-49F5-A316-CA63AEA94B8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36557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AC053-2483-47F5-B825-4E9CD01FA87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303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A107F-586A-421D-A6B3-73B4F4FCD46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05422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2D269-5E4C-4A13-97D8-5EBCF0CD071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67818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AD678-32E6-4CA1-9C9B-AD489B43E9C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885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08091A-326A-4E5A-A9AF-53E5775677CA}" type="slidenum">
              <a:rPr lang="ru-RU">
                <a:solidFill>
                  <a:srgbClr val="04617B">
                    <a:shade val="9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762388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8.gif"/><Relationship Id="rId7" Type="http://schemas.openxmlformats.org/officeDocument/2006/relationships/image" Target="../media/image12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95504"/>
            <a:ext cx="79208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Пятнадцатое декабря.</a:t>
            </a:r>
          </a:p>
          <a:p>
            <a:pPr algn="ctr"/>
            <a:r>
              <a:rPr lang="ru-RU" sz="4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Классная работа.</a:t>
            </a:r>
            <a:endParaRPr lang="ru-RU" sz="40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2060848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«Путь к себе». Подготовка к ОГЭ.</a:t>
            </a:r>
            <a:endParaRPr lang="ru-RU" sz="36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3140968"/>
            <a:ext cx="74888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                              </a:t>
            </a:r>
            <a:r>
              <a:rPr lang="ru-RU" sz="4000" dirty="0" smtClean="0">
                <a:latin typeface="Monotype Corsiva" panose="03010101010201010101" pitchFamily="66" charset="0"/>
              </a:rPr>
              <a:t>Зависть </a:t>
            </a:r>
            <a:r>
              <a:rPr lang="ru-RU" sz="4000" dirty="0">
                <a:latin typeface="Monotype Corsiva" panose="03010101010201010101" pitchFamily="66" charset="0"/>
              </a:rPr>
              <a:t>– яд для сердца.  </a:t>
            </a:r>
            <a:r>
              <a:rPr lang="ru-RU" sz="4000" dirty="0" smtClean="0">
                <a:latin typeface="Monotype Corsiva" panose="03010101010201010101" pitchFamily="66" charset="0"/>
              </a:rPr>
              <a:t>                     </a:t>
            </a:r>
          </a:p>
          <a:p>
            <a:pPr algn="r"/>
            <a:r>
              <a:rPr lang="ru-RU" sz="4000" dirty="0">
                <a:latin typeface="Monotype Corsiva" panose="03010101010201010101" pitchFamily="66" charset="0"/>
              </a:rPr>
              <a:t> </a:t>
            </a:r>
            <a:r>
              <a:rPr lang="ru-RU" sz="4000" dirty="0" smtClean="0">
                <a:latin typeface="Monotype Corsiva" panose="03010101010201010101" pitchFamily="66" charset="0"/>
              </a:rPr>
              <a:t>                                           Вольтер</a:t>
            </a:r>
            <a:endParaRPr lang="ru-RU" sz="4000" dirty="0"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2996952"/>
            <a:ext cx="3752850" cy="375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41453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94774" y="2511083"/>
            <a:ext cx="2105000" cy="2105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93569" y="4437112"/>
            <a:ext cx="1750293" cy="17502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97723" y="-79218"/>
            <a:ext cx="2541984" cy="24179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4269853"/>
            <a:ext cx="2084809" cy="20848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04745" y="4619734"/>
            <a:ext cx="3387241" cy="17349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565843"/>
            <a:ext cx="2309209" cy="204529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22653" y="1844824"/>
            <a:ext cx="2449461" cy="218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14523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980728"/>
            <a:ext cx="72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Monotype Corsiva" panose="03010101010201010101" pitchFamily="66" charset="0"/>
              </a:rPr>
              <a:t>СПАСИБО ЗА УРОК!</a:t>
            </a:r>
            <a:endParaRPr lang="ru-RU" sz="6000" dirty="0"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22879" y="1844824"/>
            <a:ext cx="3528392" cy="4595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3807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Посмотрите видеоролики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 каком понятии сегодня на уроке пойдет речь</a:t>
            </a:r>
            <a:r>
              <a:rPr lang="ru-RU" dirty="0" smtClean="0"/>
              <a:t>?</a:t>
            </a:r>
          </a:p>
          <a:p>
            <a:r>
              <a:rPr lang="ru-RU" dirty="0" smtClean="0"/>
              <a:t>Рисованный мультфильм</a:t>
            </a:r>
            <a:endParaRPr lang="ru-RU" dirty="0" smtClean="0"/>
          </a:p>
          <a:p>
            <a:r>
              <a:rPr lang="ru-RU" dirty="0" smtClean="0"/>
              <a:t>Окно. Светлана Копылова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80528" y="-27384"/>
            <a:ext cx="9324528" cy="4389437"/>
          </a:xfrm>
        </p:spPr>
        <p:txBody>
          <a:bodyPr/>
          <a:lstStyle/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Текст для работы</a:t>
            </a:r>
            <a:br>
              <a:rPr lang="ru-RU" sz="1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(1) Одноклассники возвращались домой из школы.</a:t>
            </a:r>
            <a:br>
              <a:rPr lang="ru-RU" sz="1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(2) — Ха! (З)Смотри! — ткнул пальцем в землю Гриша. (4)— Сумка...</a:t>
            </a:r>
            <a:br>
              <a:rPr lang="ru-RU" sz="1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(5)— Подумаешь, сумка! — не останавливаясь, на ходу кинул Севка. (6)— Кто-то на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помоечку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нёс, да не донёс, по дороге кинул. (7)Сейчас мы её...</a:t>
            </a:r>
            <a:br>
              <a:rPr lang="ru-RU" sz="1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( И он с разгону, хорошим полновесным ударом классного форварда сильно наподдал сумку, словно это был футбольный мяч.</a:t>
            </a:r>
            <a:br>
              <a:rPr lang="ru-RU" sz="1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(9) —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Ой-ё-ёй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! — невольно присел он, скривившись, и схватился за ногу. (10)— В ней что-то лежит... (11 )Тяжеленное!</a:t>
            </a:r>
            <a:br>
              <a:rPr lang="ru-RU" sz="1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(12) — А что там внутри может быть, как ты думаешь? — с любопытством спросил Гриша.</a:t>
            </a:r>
            <a:br>
              <a:rPr lang="ru-RU" sz="1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(13) — Да барахло всякое... (14)Железяки ненужные. (15)Я же говорил — на помойку несли.</a:t>
            </a:r>
            <a:br>
              <a:rPr lang="ru-RU" sz="1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(16) — Давай посмотрим... — нерешительно предложил Гриша.</a:t>
            </a:r>
            <a:br>
              <a:rPr lang="ru-RU" sz="1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(17) — Ну давай... — не слишком охотно согласился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Сев¬ка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Зайцев и затрещал молнией.</a:t>
            </a:r>
            <a:br>
              <a:rPr lang="ru-RU" sz="1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(18) Самым удивительным в ней оказалось то, чего никак не могли, прямо-таки не ожидали увидеть ребята: сумка была набита нормальными школьными учебниками! (19)Севка, который ленился учиться и, унижаясь, часто слёзно канючил, выпрашивая у учителей оценки повыше, сначала вытащил из сумки дневник.</a:t>
            </a:r>
            <a:br>
              <a:rPr lang="ru-RU" sz="1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(20)— Ага! (21)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Дневничок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... (22)Ученика школы 12 Владимира Брянцева!</a:t>
            </a:r>
            <a:br>
              <a:rPr lang="ru-RU" sz="1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(23)— Это же рядом! — обрадовался Гриша. (24)— Специализированная школа с математическим уклоном. (25)Может, в школу отнесём?</a:t>
            </a:r>
            <a:br>
              <a:rPr lang="ru-RU" sz="1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(26)— Ещё чего! — буркнул Севка. (27)— Он будет забывать, а ты будешь относить? (28)Мы ему не слуги!</a:t>
            </a:r>
            <a:br>
              <a:rPr lang="ru-RU" sz="1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(29)Он вытащил тетрадку по математике и стал её листать. (ЗО)Потом вытянул из сумки вторую тетрадь, третью... (31)Он явно хотел в чём-то убедиться.</a:t>
            </a:r>
            <a:br>
              <a:rPr lang="ru-RU" sz="1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(32) Гриша ждал.</a:t>
            </a:r>
            <a:br>
              <a:rPr lang="ru-RU" sz="1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(33) — Ишь ты... — хмыкнул Зайцев. (34)— Одни пятёрки... (35)Надо же! (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Зб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)Везёт людям! (37)И по физике, и по математике. (38)Вот гад! (39)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Отличничек-горчичничек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! (40)А мы вот сейчас... твою тетрадочку с пятёрочками... — и он рванул тетрадку так, что она неровно, наискось, разорвалась пополам.</a:t>
            </a:r>
            <a:br>
              <a:rPr lang="ru-RU" sz="1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(41) — Зачем ты? — испуганно вырвалось у Гриши.</a:t>
            </a:r>
            <a:br>
              <a:rPr lang="ru-RU" sz="1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(42) — Подумаешь... — как в лихорадке бормотал Зайцев, кроша тетрадку на мелкие обрывки.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04664"/>
            <a:ext cx="8964488" cy="5487888"/>
          </a:xfrm>
        </p:spPr>
        <p:txBody>
          <a:bodyPr/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(43) — Школа... с математическим уклоном... (44)Математики-фанатики... (45)А из этой тетрадочки... — он вырвал двойной листок с крупно поставленной пятёркой и надписью красными чернилами: «Очень хорошо!», — из этой тетрадочки мы кораблик сделаем... (46)Поплыли твои пятёрочки,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Брянцев-Поганцев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...(47)В зелёной спортивной сумке отыскалось ещё нечто загадочное, непонятное. (48)Крышка, укреплённая на хитроумных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шарнирчиках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отскочила неожиданно легко. (49)Под нею теснилось сложное переплетение тончайших проводков, сияли слепящими звёздочками капельки спайки, пестрели крохотные разноцветные цилиндрики с мелкими цифровыми индексами на боках...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(50)— Знаешь, по-моему, это какой-то командный блок... — задумчиво сказал Гриша. (51)— Я похожие видел на выставке детского технического творчества... (52)Интересно, как он работает?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(53)Вдруг Севка вырвал приборчик из Гришкиных рук...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(54)—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Приборчик-проборчик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... (55)Как работает... —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за¬шипел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он, и сквозь его бледные, узкие губы на Гришу полетели капельки слюны. (56)— Не будет он больше работать, этот твой приборчик!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(57)«Не надо!» — хотел было крикнуть Гриша, но не успел. (58)Коротко и сильно размахнувшись, Зайцев швырнул приборчик под ноги на серый, исчерченный мелом асфальт. (59)С негромким печальным хрустом тот разлетелся на мелкие части...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(60)— Зачем ты так? — поморщившись, словно проглотил что-то горькое, тихо спросил Гриша. (61)— Он ведь старался, изобретал...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(62)— Подумаешь, изобретатель-бумагомаратель! — отмахнулся Севка. (63)— А чего он? (65)Так ему и надо... (66)В следующий раз не будет сумку забывать...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(67)«Да он просто-напросто завистливый! — как будто в глубинах Тришкиного мозга щёлкнуло реле, и сразу осветилось то, что раньше было непонятным. (68)— Завистливый и злой. (69)И злыми завистники бывают от того, что их мучают не только собственные неудачи, но и успехи других».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(По Л. Куклину)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1052736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Тема текста: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2564903"/>
            <a:ext cx="39219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Основная мысль: </a:t>
            </a:r>
            <a:endParaRPr lang="ru-RU" sz="3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3412158"/>
            <a:ext cx="5193953" cy="3204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624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01.infourok.ru/images/doc/59/72636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44450"/>
          <a:ext cx="9144000" cy="6876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0037"/>
                <a:gridCol w="7383963"/>
              </a:tblGrid>
              <a:tr h="8640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Часть (абзац)</a:t>
                      </a:r>
                      <a:endParaRPr lang="ru-RU" sz="2400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        </a:t>
                      </a:r>
                      <a:r>
                        <a:rPr lang="ru-RU" sz="2400" b="1" i="1" dirty="0" smtClean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Клише </a:t>
                      </a:r>
                      <a:r>
                        <a:rPr lang="ru-RU" sz="2400" b="1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(типовые схемы словосочетаний и предложений)</a:t>
                      </a:r>
                      <a:endParaRPr lang="ru-RU" sz="2400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14941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 </a:t>
                      </a:r>
                      <a:r>
                        <a:rPr lang="ru-RU" sz="2000" b="1" i="1" dirty="0" smtClean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Тезис + комментарий</a:t>
                      </a:r>
                      <a:endParaRPr lang="ru-RU" sz="2000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4615" indent="4699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 мой взгляд, </a:t>
                      </a:r>
                      <a:r>
                        <a:rPr lang="ru-RU" sz="2000" i="1" dirty="0" smtClean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2000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это...(или)</a:t>
                      </a:r>
                      <a:r>
                        <a:rPr lang="ru-RU" sz="2000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2000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2000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 моему мнению, </a:t>
                      </a:r>
                      <a:r>
                        <a:rPr lang="ru-RU" sz="2000" i="1" dirty="0" smtClean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2000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это... (или)</a:t>
                      </a:r>
                      <a:r>
                        <a:rPr lang="ru-RU" sz="2000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2000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2000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Мне кажется, </a:t>
                      </a:r>
                      <a:r>
                        <a:rPr lang="ru-RU" sz="2000" i="1" dirty="0" smtClean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2000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это... (или)</a:t>
                      </a:r>
                      <a:r>
                        <a:rPr lang="ru-RU" sz="2000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2000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2000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 думаю, что </a:t>
                      </a:r>
                      <a:r>
                        <a:rPr lang="ru-RU" sz="2000" i="1" dirty="0" smtClean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2000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это... (или)</a:t>
                      </a:r>
                      <a:r>
                        <a:rPr lang="ru-RU" sz="2000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2000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2000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Что </a:t>
                      </a:r>
                      <a:r>
                        <a:rPr lang="ru-RU" sz="2000" i="1" dirty="0" smtClean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такое …? </a:t>
                      </a:r>
                      <a:r>
                        <a:rPr lang="ru-RU" sz="2000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 считаю, что...</a:t>
                      </a:r>
                      <a:endParaRPr lang="ru-RU" sz="2000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12526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 Аргумент 1</a:t>
                      </a:r>
                      <a:endParaRPr lang="ru-RU" sz="2000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4615" indent="4699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Обратимся к тексту </a:t>
                      </a:r>
                      <a:r>
                        <a:rPr lang="ru-RU" sz="2000" b="1" i="1" dirty="0" smtClean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…</a:t>
                      </a:r>
                      <a:r>
                        <a:rPr lang="ru-RU" sz="2000" i="1" dirty="0" smtClean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000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котором говорится о... (</a:t>
                      </a:r>
                      <a:r>
                        <a:rPr lang="ru-RU" sz="2000" i="1" dirty="0" smtClean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или)</a:t>
                      </a:r>
                    </a:p>
                    <a:p>
                      <a:pPr marL="94615" indent="4699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smtClean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</a:t>
                      </a:r>
                      <a:r>
                        <a:rPr lang="ru-RU" sz="2000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тексте </a:t>
                      </a:r>
                      <a:r>
                        <a:rPr lang="ru-RU" sz="2000" b="1" i="1" dirty="0" smtClean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….</a:t>
                      </a:r>
                      <a:r>
                        <a:rPr lang="ru-RU" sz="2000" i="1" dirty="0" smtClean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поднимает </a:t>
                      </a:r>
                      <a:r>
                        <a:rPr lang="ru-RU" sz="2000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проблему...</a:t>
                      </a:r>
                      <a:r>
                        <a:rPr lang="ru-RU" sz="2000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2000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2000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предложении № ... автор говорит о том, что...</a:t>
                      </a:r>
                      <a:r>
                        <a:rPr lang="ru-RU" sz="2000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000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(или)</a:t>
                      </a:r>
                      <a:endParaRPr lang="ru-RU" sz="2000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14941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 Аргумент 2</a:t>
                      </a:r>
                      <a:endParaRPr lang="ru-RU" sz="2000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4615" indent="4699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Свое мнения я могу подтвердить примерами из жизненного опыта... (или)</a:t>
                      </a:r>
                      <a:br>
                        <a:rPr lang="ru-RU" sz="2000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2000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жизни мы часто наблюдаем... (или)</a:t>
                      </a:r>
                      <a:br>
                        <a:rPr lang="ru-RU" sz="2000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2000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Однажды я был свидетелем события, которое... Как-то раз...</a:t>
                      </a:r>
                      <a:endParaRPr lang="ru-RU" sz="2000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14941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 Заключение</a:t>
                      </a:r>
                      <a:endParaRPr lang="ru-RU" sz="2000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94615" indent="4699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Исходя из всего вышесказанного, можно сделать вывод, что...</a:t>
                      </a:r>
                      <a:r>
                        <a:rPr lang="ru-RU" sz="2000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000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(или</a:t>
                      </a:r>
                      <a:r>
                        <a:rPr lang="ru-RU" sz="2000" i="1" dirty="0" smtClean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 </a:t>
                      </a:r>
                      <a:r>
                        <a:rPr lang="ru-RU" sz="2000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2000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2000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Таким образом, можно заключить, что...</a:t>
                      </a:r>
                      <a:r>
                        <a:rPr lang="ru-RU" sz="2000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000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(или)</a:t>
                      </a:r>
                      <a:r>
                        <a:rPr lang="ru-RU" sz="2000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2000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2000" i="1" dirty="0">
                          <a:solidFill>
                            <a:srgbClr val="0000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заключение я хочу сказать, что...</a:t>
                      </a:r>
                      <a:endParaRPr lang="ru-RU" sz="2000" dirty="0">
                        <a:solidFill>
                          <a:srgbClr val="00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1052736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ПСИХОЛОГИЧЕСКАЯ РАЗМИНКА</a:t>
            </a:r>
            <a:endParaRPr lang="ru-RU" sz="3600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1233342" y="2132856"/>
            <a:ext cx="758712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latin typeface="Monotype Corsiva" panose="03010101010201010101" pitchFamily="66" charset="0"/>
              </a:rPr>
              <a:t>Завистники  на что ни глянут,</a:t>
            </a:r>
          </a:p>
          <a:p>
            <a:pPr algn="just"/>
            <a:r>
              <a:rPr lang="ru-RU" sz="3600" dirty="0" smtClean="0">
                <a:latin typeface="Monotype Corsiva" panose="03010101010201010101" pitchFamily="66" charset="0"/>
              </a:rPr>
              <a:t>Поднимут вечно лай;</a:t>
            </a:r>
          </a:p>
          <a:p>
            <a:pPr algn="just"/>
            <a:r>
              <a:rPr lang="ru-RU" sz="3600" dirty="0" smtClean="0">
                <a:latin typeface="Monotype Corsiva" panose="03010101010201010101" pitchFamily="66" charset="0"/>
              </a:rPr>
              <a:t>А ты себе своей дорогою ступай:</a:t>
            </a:r>
          </a:p>
          <a:p>
            <a:pPr algn="just"/>
            <a:r>
              <a:rPr lang="ru-RU" sz="3600" dirty="0" smtClean="0">
                <a:latin typeface="Monotype Corsiva" panose="03010101010201010101" pitchFamily="66" charset="0"/>
              </a:rPr>
              <a:t>Полают и отстанут.</a:t>
            </a:r>
          </a:p>
          <a:p>
            <a:pPr algn="r"/>
            <a:r>
              <a:rPr lang="ru-RU" sz="3600" dirty="0" smtClean="0">
                <a:latin typeface="Monotype Corsiva" panose="03010101010201010101" pitchFamily="66" charset="0"/>
              </a:rPr>
              <a:t>И.А. Крылов</a:t>
            </a:r>
          </a:p>
          <a:p>
            <a:pPr algn="just"/>
            <a:endParaRPr lang="ru-RU" sz="36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0375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476672"/>
            <a:ext cx="698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ДОМАШНЕЕ ЗАДАНИЕ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1700808"/>
            <a:ext cx="7560840" cy="3065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/>
                <a:ea typeface="BatangChe"/>
                <a:cs typeface="Times New Roman"/>
              </a:rPr>
              <a:t>Задние 15.3. </a:t>
            </a:r>
            <a:r>
              <a:rPr lang="ru-RU" sz="2800" dirty="0">
                <a:solidFill>
                  <a:schemeClr val="bg1"/>
                </a:solidFill>
                <a:latin typeface="Times New Roman"/>
                <a:ea typeface="BatangChe"/>
                <a:cs typeface="Times New Roman"/>
              </a:rPr>
              <a:t>Напишите сочинение-рассуждение. </a:t>
            </a:r>
            <a:r>
              <a:rPr lang="ru-RU" sz="2800" dirty="0" smtClean="0">
                <a:solidFill>
                  <a:schemeClr val="bg1"/>
                </a:solidFill>
                <a:latin typeface="Times New Roman"/>
                <a:ea typeface="BatangChe"/>
                <a:cs typeface="Times New Roman"/>
              </a:rPr>
              <a:t>«Что такое зависть?». </a:t>
            </a:r>
          </a:p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BatangChe"/>
                <a:cs typeface="Times New Roman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/>
                <a:ea typeface="BatangChe"/>
                <a:cs typeface="Times New Roman"/>
              </a:rPr>
              <a:t>    Приведите </a:t>
            </a:r>
            <a:r>
              <a:rPr lang="ru-RU" sz="2800" dirty="0">
                <a:solidFill>
                  <a:schemeClr val="bg1"/>
                </a:solidFill>
                <a:latin typeface="Times New Roman"/>
                <a:ea typeface="BatangChe"/>
                <a:cs typeface="Times New Roman"/>
              </a:rPr>
              <a:t>в сочинении два аргумента из прочитанного текста, подтверждающие ваши рассуждения.  Объем сочинения должен составлять не менее 70 слов.</a:t>
            </a:r>
            <a:endParaRPr lang="ru-RU" sz="2800" dirty="0">
              <a:solidFill>
                <a:schemeClr val="bg1"/>
              </a:solidFill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243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286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Поток</vt:lpstr>
      <vt:lpstr>Слайд 1</vt:lpstr>
      <vt:lpstr>Посмотрите видеоролики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Oksana</dc:creator>
  <cp:lastModifiedBy>иван</cp:lastModifiedBy>
  <cp:revision>14</cp:revision>
  <dcterms:created xsi:type="dcterms:W3CDTF">2016-02-07T12:57:53Z</dcterms:created>
  <dcterms:modified xsi:type="dcterms:W3CDTF">2019-05-04T14:38:04Z</dcterms:modified>
</cp:coreProperties>
</file>