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9" r:id="rId3"/>
    <p:sldId id="301" r:id="rId4"/>
    <p:sldId id="302" r:id="rId5"/>
    <p:sldId id="303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4" r:id="rId14"/>
    <p:sldId id="313" r:id="rId15"/>
    <p:sldId id="312" r:id="rId16"/>
    <p:sldId id="315" r:id="rId17"/>
    <p:sldId id="316" r:id="rId18"/>
    <p:sldId id="317" r:id="rId19"/>
    <p:sldId id="323" r:id="rId20"/>
    <p:sldId id="325" r:id="rId21"/>
    <p:sldId id="29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C74"/>
    <a:srgbClr val="0066FF"/>
    <a:srgbClr val="CC0000"/>
    <a:srgbClr val="FF0000"/>
    <a:srgbClr val="FF00FF"/>
    <a:srgbClr val="FF0066"/>
    <a:srgbClr val="000066"/>
    <a:srgbClr val="045C04"/>
    <a:srgbClr val="0033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3" autoAdjust="0"/>
    <p:restoredTop sz="94514" autoAdjust="0"/>
  </p:normalViewPr>
  <p:slideViewPr>
    <p:cSldViewPr>
      <p:cViewPr>
        <p:scale>
          <a:sx n="75" d="100"/>
          <a:sy n="75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45DF-6AB6-4370-80AF-D8773B6F28F6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D2AA-D8DC-41E1-9D3B-549B0A677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C2E5-DCE0-468E-AD34-5DF3BCA035D2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8815-F74F-4FAD-B2A8-AD84C3D7A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094C-D64A-4092-AF9C-61042151B9F9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23AE-21D5-4312-B4C2-037FAE3A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A68D-6333-4C5E-86A5-0D27C2E74626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C1B-BB08-4EFF-ABDC-4ECF65E68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0A2E6-30AE-4C97-ABBE-FE9D7794D69E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53B00-DC5E-444F-8532-7AE0A8B1B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C0D48-211C-4FA1-8DBC-5EEDA756D6DE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497CC-BA0C-4CF5-8D37-5B05D60C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96AA-CB4A-483D-93AD-AD12C069B8D3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1634-3AA6-4B81-A347-CC2A4EA6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3F7-D68D-4CC9-BCAF-77845849E8C6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55A1E-D991-451B-8CDC-925B840B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DE335-7297-4348-AF91-48138C186511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266-839E-407E-8417-5437ADBE8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1749-9DEE-4263-A89D-E3872561BCA5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5578-3303-4F07-9AE7-5061C529F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77E5-4140-44C7-8426-AA6C797212BF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8F14-ED8F-4959-86D5-1D3CBF64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16F60-555F-4D5B-8A6E-CB4721367D02}" type="datetimeFigureOut">
              <a:rPr lang="ru-RU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518829-53DF-4DFF-A4A8-6B9004AC0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7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 rot="10800000" flipV="1">
            <a:off x="742874" y="4898776"/>
            <a:ext cx="778956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Verdana" pitchFamily="34" charset="0"/>
              </a:rPr>
              <a:t>                                          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Verdana" pitchFamily="34" charset="0"/>
              </a:rPr>
              <a:t>                                               </a:t>
            </a:r>
            <a:endParaRPr lang="ru-RU" sz="2800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1428736"/>
            <a:ext cx="500066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043608" y="404664"/>
            <a:ext cx="70567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Экологический проект</a:t>
            </a: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«Спасаем  </a:t>
            </a:r>
            <a:r>
              <a:rPr lang="ru-RU" sz="3600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ё</a:t>
            </a:r>
            <a:r>
              <a:rPr lang="ru-RU" sz="3600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лочку </a:t>
            </a:r>
            <a:r>
              <a:rPr lang="ru-RU" sz="3600" b="1" dirty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- </a:t>
            </a:r>
            <a:r>
              <a:rPr lang="ru-RU" sz="3600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зелёную </a:t>
            </a:r>
            <a:r>
              <a:rPr lang="ru-RU" sz="3600" b="1" dirty="0">
                <a:solidFill>
                  <a:srgbClr val="00B05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иголочка» </a:t>
            </a:r>
            <a:endParaRPr lang="ru-RU" sz="3600" dirty="0">
              <a:solidFill>
                <a:srgbClr val="00B05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6309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4898779"/>
            <a:ext cx="588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1C74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5143512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 подготовила: </a:t>
            </a:r>
            <a:r>
              <a:rPr lang="ru-RU" dirty="0" smtClean="0"/>
              <a:t>воспитатель структурного подразделения-дошкольные группы МБОУ «Лицей № 17» Мишукова М.Г.</a:t>
            </a:r>
            <a:endParaRPr lang="ru-RU" dirty="0"/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43372"/>
            <a:ext cx="6624736" cy="552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45275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768752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349175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100" y="713656"/>
            <a:ext cx="3255557" cy="2593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27077"/>
            <a:ext cx="3152204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883" y="1325931"/>
            <a:ext cx="2943634" cy="2451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000" y="3974761"/>
            <a:ext cx="2699883" cy="2024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9277949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836712"/>
            <a:ext cx="6477000" cy="502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06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908720"/>
            <a:ext cx="6477000" cy="494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8049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836712"/>
            <a:ext cx="6477000" cy="51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331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47886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79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90872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01950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620688"/>
            <a:ext cx="480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«Берегите </a:t>
            </a:r>
            <a:r>
              <a:rPr lang="ru-RU" sz="2000" b="1" dirty="0">
                <a:solidFill>
                  <a:srgbClr val="C00000"/>
                </a:solidFill>
              </a:rPr>
              <a:t>елку,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 Ведь она живая.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 Не губите елку,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 К празднику срубая</a:t>
            </a:r>
            <a:r>
              <a:rPr lang="ru-RU" sz="2000" b="1" dirty="0" smtClean="0">
                <a:solidFill>
                  <a:srgbClr val="C00000"/>
                </a:solidFill>
              </a:rPr>
              <a:t>.»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ФОТО С ТЕЛЕФОНА ОСЕНЬ 2017 112\Camera\Акция Елочка зеленая иголочкка\20170120_1741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2071678"/>
            <a:ext cx="5929354" cy="33352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333610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96" y="-72008"/>
            <a:ext cx="9144000" cy="6858000"/>
          </a:xfr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4006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936022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36004" y="0"/>
            <a:ext cx="9144000" cy="6858000"/>
          </a:xfrm>
          <a:noFill/>
        </p:spPr>
      </p:pic>
      <p:sp>
        <p:nvSpPr>
          <p:cNvPr id="3" name="Прямоугольник 2"/>
          <p:cNvSpPr/>
          <p:nvPr/>
        </p:nvSpPr>
        <p:spPr>
          <a:xfrm>
            <a:off x="1261964" y="908720"/>
            <a:ext cx="65527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i="1" u="sng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Проект краткосрочный.</a:t>
            </a:r>
            <a:endParaRPr lang="ru-RU" sz="2400" dirty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Срок реализации: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endParaRPr lang="ru-RU" sz="2400" dirty="0" smtClean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07 декабря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2017 г </a:t>
            </a:r>
            <a:r>
              <a:rPr lang="ru-RU" dirty="0">
                <a:latin typeface="Calibri"/>
                <a:ea typeface="Calibri"/>
                <a:cs typeface="Times New Roman"/>
              </a:rPr>
              <a:t>-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31 декабря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2017 г.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Тип проекта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: </a:t>
            </a:r>
            <a:endParaRPr lang="ru-RU" sz="2400" dirty="0" smtClean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групповой</a:t>
            </a:r>
            <a:r>
              <a:rPr lang="ru-RU" dirty="0">
                <a:latin typeface="Calibri"/>
                <a:ea typeface="Calibri"/>
                <a:cs typeface="Times New Roman"/>
              </a:rPr>
              <a:t>, семейный, краткосрочный, творческий, познавательно-исследовательский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Место проведения: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endParaRPr lang="ru-RU" sz="2400" dirty="0" smtClean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i="1" dirty="0" smtClean="0">
                <a:latin typeface="Monotype Corsiva" panose="03010101010201010101" pitchFamily="66" charset="0"/>
                <a:ea typeface="Calibri"/>
                <a:cs typeface="Times New Roman"/>
              </a:rPr>
              <a:t>МБОУ «Лицей № 17»  структурное подразделение-дошкольные группы</a:t>
            </a:r>
            <a:endParaRPr lang="ru-RU" sz="2400" i="1" dirty="0" smtClean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i="1" u="sng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Образовательные </a:t>
            </a: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области: </a:t>
            </a:r>
            <a:endParaRPr lang="ru-RU" sz="2400" i="1" u="sng" dirty="0" smtClean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Calibri"/>
                <a:ea typeface="Calibri"/>
                <a:cs typeface="Times New Roman"/>
              </a:rPr>
              <a:t>«</a:t>
            </a:r>
            <a:r>
              <a:rPr lang="ru-RU" dirty="0">
                <a:latin typeface="Calibri"/>
                <a:ea typeface="Calibri"/>
                <a:cs typeface="Times New Roman"/>
              </a:rPr>
              <a:t>Социально-коммуникативное развитие», «Познавательное развитие», «Речевое развитие», «Художественно-эстетическое развитие», «Физическое развитие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».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Цель </a:t>
            </a:r>
            <a:r>
              <a:rPr lang="ru-RU" sz="2400" i="1" u="sng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проекта:</a:t>
            </a:r>
            <a:endParaRPr lang="ru-RU" sz="2400" dirty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Способствовать формированию экологической культуры воспитанников и их родителей.</a:t>
            </a:r>
          </a:p>
          <a:p>
            <a:pPr marL="457200">
              <a:spcAft>
                <a:spcPts val="0"/>
              </a:spcAft>
            </a:pPr>
            <a:r>
              <a:rPr lang="ru-RU" i="1" dirty="0">
                <a:latin typeface="Calibri"/>
                <a:ea typeface="Calibri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476673"/>
            <a:ext cx="70567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К </a:t>
            </a:r>
            <a:r>
              <a:rPr lang="ru-RU" sz="1600" dirty="0"/>
              <a:t>Новогодним праздникам срубаются десятки тысяч ёлок и сосен, которые через 10 дней превращаются в мусор</a:t>
            </a:r>
            <a:r>
              <a:rPr lang="ru-RU" dirty="0"/>
              <a:t>. </a:t>
            </a:r>
          </a:p>
          <a:p>
            <a:pPr algn="ctr"/>
            <a:r>
              <a:rPr lang="ru-RU" dirty="0" smtClean="0"/>
              <a:t>«Дерево</a:t>
            </a:r>
            <a:r>
              <a:rPr lang="ru-RU" dirty="0"/>
              <a:t>, трава, цветы и </a:t>
            </a:r>
            <a:r>
              <a:rPr lang="ru-RU" dirty="0" smtClean="0"/>
              <a:t>птицы</a:t>
            </a:r>
            <a:endParaRPr lang="ru-RU" dirty="0"/>
          </a:p>
          <a:p>
            <a:pPr algn="ctr"/>
            <a:r>
              <a:rPr lang="ru-RU" dirty="0"/>
              <a:t>Не всегда умеют </a:t>
            </a:r>
            <a:r>
              <a:rPr lang="ru-RU" dirty="0" smtClean="0"/>
              <a:t>защититься</a:t>
            </a:r>
            <a:endParaRPr lang="ru-RU" dirty="0"/>
          </a:p>
          <a:p>
            <a:pPr algn="ctr"/>
            <a:r>
              <a:rPr lang="ru-RU" dirty="0"/>
              <a:t>Если будут уничтожены </a:t>
            </a:r>
            <a:r>
              <a:rPr lang="ru-RU" dirty="0" smtClean="0"/>
              <a:t>они</a:t>
            </a:r>
            <a:endParaRPr lang="ru-RU" dirty="0"/>
          </a:p>
          <a:p>
            <a:pPr algn="ctr"/>
            <a:r>
              <a:rPr lang="ru-RU" dirty="0"/>
              <a:t>На планете мы останемся одни</a:t>
            </a:r>
            <a:r>
              <a:rPr lang="ru-RU" dirty="0" smtClean="0"/>
              <a:t>.»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sz="1600" dirty="0"/>
              <a:t>Каждый из нас может сберечь дерево, лес, планету. Нужно только постараться. Каждый из вас может заменить живую ёлочку искусственной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3573016"/>
            <a:ext cx="2954812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00" y="3068960"/>
            <a:ext cx="3402644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387286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8" y="733425"/>
            <a:ext cx="6786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620688"/>
            <a:ext cx="62646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Мы призываем</a:t>
            </a:r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:</a:t>
            </a:r>
            <a:endParaRPr lang="ru-RU" b="1" dirty="0"/>
          </a:p>
          <a:p>
            <a:pPr algn="ctr"/>
            <a:r>
              <a:rPr lang="ru-RU" sz="2800" b="1" dirty="0" smtClean="0">
                <a:solidFill>
                  <a:srgbClr val="0066FF"/>
                </a:solidFill>
                <a:latin typeface="Monotype Corsiva" panose="03010101010201010101" pitchFamily="66" charset="0"/>
              </a:rPr>
              <a:t>«Пусть </a:t>
            </a:r>
            <a:r>
              <a:rPr lang="ru-RU" sz="2800" b="1" dirty="0">
                <a:solidFill>
                  <a:srgbClr val="0066FF"/>
                </a:solidFill>
                <a:latin typeface="Monotype Corsiva" panose="03010101010201010101" pitchFamily="66" charset="0"/>
              </a:rPr>
              <a:t>ели и сосны </a:t>
            </a:r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РАСТУТ </a:t>
            </a:r>
            <a:r>
              <a:rPr lang="ru-RU" sz="2800" b="1" dirty="0">
                <a:solidFill>
                  <a:srgbClr val="0066FF"/>
                </a:solidFill>
                <a:latin typeface="Monotype Corsiva" panose="03010101010201010101" pitchFamily="66" charset="0"/>
              </a:rPr>
              <a:t>на нашей Земле! Дадим шанс нашим лесам</a:t>
            </a:r>
            <a:r>
              <a:rPr lang="ru-RU" sz="2800" b="1" dirty="0" smtClean="0">
                <a:solidFill>
                  <a:srgbClr val="0066FF"/>
                </a:solidFill>
                <a:latin typeface="Monotype Corsiva" panose="03010101010201010101" pitchFamily="66" charset="0"/>
              </a:rPr>
              <a:t>!»</a:t>
            </a:r>
            <a:endParaRPr lang="ru-RU" sz="2800" b="1" dirty="0">
              <a:solidFill>
                <a:srgbClr val="0066FF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Оставим жить маленькую ёлочку в лесу!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34002" y="2807831"/>
            <a:ext cx="4603988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2696560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1160128" y="404664"/>
            <a:ext cx="684076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200" i="1" u="sng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Задачи проекта</a:t>
            </a:r>
            <a:r>
              <a:rPr lang="ru-RU" sz="3200" i="1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i="1" u="sng" dirty="0">
                <a:latin typeface="Calibri"/>
                <a:ea typeface="Calibri"/>
                <a:cs typeface="Times New Roman"/>
              </a:rPr>
              <a:t>Для детей: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формировать первоначальные умения и навыки экологически грамотного поведения детей в природе;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развивать познавательный интерес к миру природы;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развивать умение правильно взаимодействовать с природой;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способствовать развитию творческих способностей, воображению детей;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способствовать развитию умения называть характерные особенности строения ели;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формировать эстетическое отношение к природе;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учить понимать и ценить разную красоту: живого растения и хорошо сделанного предмета: воспитывать бережное отношение к хвойным деревьям, желание сохранить их растущими в ближайшем окружении: на участке, в лесу.</a:t>
            </a:r>
          </a:p>
          <a:p>
            <a:pPr>
              <a:spcAft>
                <a:spcPts val="0"/>
              </a:spcAft>
            </a:pPr>
            <a:r>
              <a:rPr lang="ru-RU" i="1" u="sng" dirty="0">
                <a:latin typeface="Calibri"/>
                <a:ea typeface="Calibri"/>
                <a:cs typeface="Times New Roman"/>
              </a:rPr>
              <a:t>Для педагогов: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создание информационной базы;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• создание комфортных условий для детей для поиска и усвоения новых знаний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56478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612845"/>
            <a:ext cx="662473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i="1" u="sng" dirty="0">
                <a:latin typeface="Calibri"/>
                <a:ea typeface="Calibri"/>
                <a:cs typeface="Times New Roman"/>
              </a:rPr>
              <a:t>Для родителей: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создать условия для повышения активности участия родителей в ознакомлении детей с природой родного края.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endParaRPr lang="ru-RU" i="1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i="1" u="sng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Планируемые результаты:</a:t>
            </a:r>
            <a:endParaRPr lang="ru-RU" sz="2400" dirty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повышение уровня знаний, умений, представлений детей о проблеме сохранения хвойных деревьев,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понимание </a:t>
            </a:r>
            <a:r>
              <a:rPr lang="ru-RU" dirty="0">
                <a:latin typeface="Calibri"/>
                <a:ea typeface="Calibri"/>
                <a:cs typeface="Times New Roman"/>
              </a:rPr>
              <a:t>и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правильное взаимодействие </a:t>
            </a:r>
            <a:r>
              <a:rPr lang="ru-RU" dirty="0">
                <a:latin typeface="Calibri"/>
                <a:ea typeface="Calibri"/>
                <a:cs typeface="Times New Roman"/>
              </a:rPr>
              <a:t>с природой, умение отражать в продуктивных видах деятельности свое отношение к природе;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• в результате проведения анкетирования  большинство родителей поставят на новый год искусственную ель.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Участники проекта: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воспитатели, </a:t>
            </a:r>
            <a:r>
              <a:rPr lang="ru-RU" dirty="0">
                <a:latin typeface="Calibri"/>
                <a:ea typeface="Calibri"/>
                <a:cs typeface="Times New Roman"/>
              </a:rPr>
              <a:t>дети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средней группы «Пчёлки», </a:t>
            </a:r>
            <a:r>
              <a:rPr lang="ru-RU" dirty="0">
                <a:latin typeface="Calibri"/>
                <a:ea typeface="Calibri"/>
                <a:cs typeface="Times New Roman"/>
              </a:rPr>
              <a:t>родители.</a:t>
            </a:r>
          </a:p>
          <a:p>
            <a:pPr>
              <a:spcAft>
                <a:spcPts val="0"/>
              </a:spcAft>
            </a:pPr>
            <a:r>
              <a:rPr lang="ru-RU" kern="1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86593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12" y="-8880"/>
            <a:ext cx="9144000" cy="6858000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692696"/>
            <a:ext cx="677036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i="1" u="sng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Этапы проекта:</a:t>
            </a:r>
            <a:r>
              <a:rPr lang="ru-RU" sz="2400" kern="1800" dirty="0">
                <a:solidFill>
                  <a:srgbClr val="C0000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endParaRPr lang="ru-RU" sz="2400" kern="1800" dirty="0" smtClean="0">
              <a:solidFill>
                <a:srgbClr val="C0000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i="1" u="sng" kern="1800" dirty="0" smtClean="0">
                <a:latin typeface="Calibri"/>
                <a:ea typeface="Calibri"/>
                <a:cs typeface="Times New Roman"/>
              </a:rPr>
              <a:t>I</a:t>
            </a:r>
            <a:r>
              <a:rPr lang="ru-RU" i="1" u="sng" kern="1800" dirty="0">
                <a:latin typeface="Calibri"/>
                <a:ea typeface="Calibri"/>
                <a:cs typeface="Times New Roman"/>
              </a:rPr>
              <a:t>. Подготовительный этап</a:t>
            </a:r>
            <a:endParaRPr lang="ru-RU" i="1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1. Изучение проблемы, методического материала по реализации экологических акций в   </a:t>
            </a:r>
            <a:r>
              <a:rPr lang="ru-RU" kern="1800" dirty="0" smtClean="0">
                <a:latin typeface="Calibri"/>
                <a:ea typeface="Calibri"/>
                <a:cs typeface="Times New Roman"/>
              </a:rPr>
              <a:t>лицее.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2. Определение содержания, форм и методов организации работы. Разработка плана мероприятий.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3. Подборка художественной литературы, дидактических игр, электронных презентаций, фонотеки музыкальных произведений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4. Размещение в информационном уголке призыва к родителям принять активное участие в проведении акции.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i="1" u="sng" kern="1800" dirty="0">
                <a:latin typeface="Calibri"/>
                <a:ea typeface="Calibri"/>
                <a:cs typeface="Times New Roman"/>
              </a:rPr>
              <a:t>II. Основной этап</a:t>
            </a:r>
            <a:endParaRPr lang="ru-RU" i="1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Проведение различных форм и методов работы с детьми, педагогами, родителями. Реализация плана мероприятий.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i="1" u="sng" kern="1800" dirty="0">
                <a:latin typeface="Calibri"/>
                <a:ea typeface="Calibri"/>
                <a:cs typeface="Times New Roman"/>
              </a:rPr>
              <a:t>III. Заключительный этап.</a:t>
            </a:r>
            <a:endParaRPr lang="ru-RU" i="1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1. Подведение итогов проекта.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2. Анкетирование родителей.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3. Обработка и оформление материалов проекта.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4. Анализ результативности проекта.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5. Презентация итогов акции на педагогическом совете.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kern="1800" dirty="0">
                <a:latin typeface="Calibri"/>
                <a:ea typeface="Calibri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9915070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844920"/>
              </p:ext>
            </p:extLst>
          </p:nvPr>
        </p:nvGraphicFramePr>
        <p:xfrm>
          <a:off x="1317081" y="768276"/>
          <a:ext cx="6480719" cy="5472623"/>
        </p:xfrm>
        <a:graphic>
          <a:graphicData uri="http://schemas.openxmlformats.org/drawingml/2006/table">
            <a:tbl>
              <a:tblPr firstRow="1" firstCol="1" bandRow="1"/>
              <a:tblGrid>
                <a:gridCol w="6480719"/>
              </a:tblGrid>
              <a:tr h="981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Объявление</a:t>
                      </a:r>
                      <a:r>
                        <a:rPr lang="ru-RU" sz="1400" baseline="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участия</a:t>
                      </a:r>
                      <a:r>
                        <a:rPr lang="ru-RU" sz="1400" baseline="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в экологической акции «Елочка – зеленая иголочка» (наглядная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агитация).   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способствовать формированию экологической культуры воспитанников и их родителей.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Рассматривание иллюстраций о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еле, сосне 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(подборка слайдов - фотографии, картины).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показать красоту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живых растений,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способствовать развитию умения называть характерные особенности строения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ели,  сосны.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НОД (Познание - ФЦКМ) по теме «Ёлочка – колкая иголочка».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познакомить с особенностями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елового, соснового 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леса, рассказать, сколько лет живут ели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, сосны 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рассказать о полезных свойствах ели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, сосны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о важном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их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значении для лесных обитателей.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Ситуативный разговор: «Что будет, если каждый срубит одну ёлочку в лесу?»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дать детям знания о том, что спасая ёлочку, мы спасаем лес.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Цикл наблюдений за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елью, сосной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на прогулке.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показать детям особенности живого дерева. Рассмотреть строение ели и сосны, найти отличия натуральной ели и игрушечной.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Трудовая деятельность «Сгребание снега к корням деревьев».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бережное, заботливое  отношение к деревьям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Список рекомендуемой литературы для чтения по теме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воспитывать бережное отношение к ели,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сосне вызвать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эмоциональный отклик, интерес к природе.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06" marR="56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336704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25868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791245"/>
              </p:ext>
            </p:extLst>
          </p:nvPr>
        </p:nvGraphicFramePr>
        <p:xfrm>
          <a:off x="1331640" y="620688"/>
          <a:ext cx="6408712" cy="5472608"/>
        </p:xfrm>
        <a:graphic>
          <a:graphicData uri="http://schemas.openxmlformats.org/drawingml/2006/table">
            <a:tbl>
              <a:tblPr firstRow="1" firstCol="1" bandRow="1"/>
              <a:tblGrid>
                <a:gridCol w="6408712"/>
              </a:tblGrid>
              <a:tr h="1786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Занятия по художественно – эстетическому развитию. Аппликация «Елочка красавица».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учить передавать в аппликации сюжет, прочитанный в  сказках и стихотворениях.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Рисование плакатов «Сохраним елочку – красавицу наших лесов!» « Не рубите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ели, сосны!»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учить создавать природоохранные плакаты.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56" marR="56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Развивающие, дидактические, настольные  игры по теме: «Найти сходство и различие», «Угадай, какое дерево?», «С какой ветки детки?» и т.д.  Цель: закреплять знания детей о ели, развивать память, внимание.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Подвижные игры: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«Раз, два, три к ёлочке беги»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«Мы по лесу ходили и деревья находили»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«Два Мороза»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«Ветер и снежинки»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закреплять знания детей о ели, развивать память, внимание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56" marR="56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Подборка фонотеки на зимнюю тематику.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приобщение детей к прослушивание музыкальных произведений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56" marR="56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Оформление детской книги "Сказки о елочке" с участием родителей.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Привлечение  родителей к интересной совместной деятельности с детьми.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56" marR="56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63460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96129"/>
              </p:ext>
            </p:extLst>
          </p:nvPr>
        </p:nvGraphicFramePr>
        <p:xfrm>
          <a:off x="1331640" y="836712"/>
          <a:ext cx="6408712" cy="5062227"/>
        </p:xfrm>
        <a:graphic>
          <a:graphicData uri="http://schemas.openxmlformats.org/drawingml/2006/table">
            <a:tbl>
              <a:tblPr firstRow="1" firstCol="1" bandRow="1"/>
              <a:tblGrid>
                <a:gridCol w="6408712"/>
              </a:tblGrid>
              <a:tr h="60803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Наряжение  искусственной ёлки  в группе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создать  предпраздничное настроение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Распространение плакатов среди прохожих на улице «Сохраним елочку – красавицу наших лесов!»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распространение плакатов о сохранении елей в новогодние праздники.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Основы безопасности жизнедеятельности «Правила безопасности при проведении новогоднего праздника дома» (консультация для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родителей).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сформировать ответственное отношение   за жизнь и здоровье детей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Папка – передвижка « Берегите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ели, сосны!»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(консультация для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родителей).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воспитывать экологическое мировоззрение: бережно относиться к лесным красавицам, желание их защищать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Arial"/>
                        </a:rPr>
                        <a:t>Анкетирование для родителей « Мы встречаем Новый год!» </a:t>
                      </a:r>
                      <a:endParaRPr lang="ru-RU" sz="1400" dirty="0" smtClean="0">
                        <a:solidFill>
                          <a:srgbClr val="000000"/>
                        </a:solidFill>
                        <a:effectLst/>
                        <a:latin typeface="Cambria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Arial"/>
                        </a:rPr>
                        <a:t>Цель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Arial"/>
                        </a:rPr>
                        <a:t>: формировать представления о  необходимости сохранения елочки  и способах ее замены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«Мастерская  Деда Мороза» изготовление елочек  и елочных игрушек своими руками (Мастер – класс на сайт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лицея).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привлечь родителей к совместной деятельности с детьми в создании елок из природного материала.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98" marR="588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962905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1112"/>
            <a:ext cx="9144000" cy="6858000"/>
          </a:xfr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140068"/>
              </p:ext>
            </p:extLst>
          </p:nvPr>
        </p:nvGraphicFramePr>
        <p:xfrm>
          <a:off x="1403648" y="692697"/>
          <a:ext cx="6408712" cy="2613959"/>
        </p:xfrm>
        <a:graphic>
          <a:graphicData uri="http://schemas.openxmlformats.org/drawingml/2006/table">
            <a:tbl>
              <a:tblPr firstRow="1" firstCol="1" bandRow="1"/>
              <a:tblGrid>
                <a:gridCol w="6408712"/>
              </a:tblGrid>
              <a:tr h="1296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Выставка альтернативных елочек «Такие разные елочки», «Новогодняя игрушка – своими руками» (совместная работа  родителей с детьми, воспитателей с детьми).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Цель:  показать красоту искусственной ели, создать благоприятную атмосферу в преддверии праздника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7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Новогодний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утренник</a:t>
                      </a:r>
                      <a:r>
                        <a:rPr lang="ru-RU" sz="1400" baseline="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(с родителями).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Цель: создать у детей праздничное настроение, чувство удовлетворения всех участников акции.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284984"/>
            <a:ext cx="2520279" cy="292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428" y="3379105"/>
            <a:ext cx="3010892" cy="283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82776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956</Words>
  <Application>Microsoft Office PowerPoint</Application>
  <PresentationFormat>Экран (4:3)</PresentationFormat>
  <Paragraphs>131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92</cp:revision>
  <dcterms:created xsi:type="dcterms:W3CDTF">2011-07-28T08:26:20Z</dcterms:created>
  <dcterms:modified xsi:type="dcterms:W3CDTF">2019-04-23T15:03:47Z</dcterms:modified>
</cp:coreProperties>
</file>